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60" r:id="rId2"/>
    <p:sldId id="303" r:id="rId3"/>
    <p:sldId id="264" r:id="rId4"/>
    <p:sldId id="277" r:id="rId5"/>
    <p:sldId id="346" r:id="rId6"/>
    <p:sldId id="282" r:id="rId7"/>
    <p:sldId id="290" r:id="rId8"/>
    <p:sldId id="291" r:id="rId9"/>
    <p:sldId id="292" r:id="rId10"/>
    <p:sldId id="293" r:id="rId11"/>
    <p:sldId id="276" r:id="rId12"/>
    <p:sldId id="296" r:id="rId13"/>
    <p:sldId id="331"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44" r:id="rId27"/>
    <p:sldId id="345" r:id="rId28"/>
    <p:sldId id="297" r:id="rId29"/>
    <p:sldId id="283" r:id="rId30"/>
    <p:sldId id="284" r:id="rId31"/>
    <p:sldId id="287" r:id="rId32"/>
    <p:sldId id="285" r:id="rId33"/>
    <p:sldId id="286" r:id="rId34"/>
    <p:sldId id="289" r:id="rId35"/>
    <p:sldId id="281" r:id="rId36"/>
    <p:sldId id="27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1" autoAdjust="0"/>
    <p:restoredTop sz="94653" autoAdjust="0"/>
  </p:normalViewPr>
  <p:slideViewPr>
    <p:cSldViewPr showGuides="1">
      <p:cViewPr>
        <p:scale>
          <a:sx n="100" d="100"/>
          <a:sy n="100" d="100"/>
        </p:scale>
        <p:origin x="-72" y="-72"/>
      </p:cViewPr>
      <p:guideLst>
        <p:guide orient="horz" pos="2160"/>
        <p:guide orient="horz" pos="799"/>
        <p:guide pos="2880"/>
        <p:guide pos="5556"/>
        <p:guide pos="22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54" d="100"/>
          <a:sy n="54" d="100"/>
        </p:scale>
        <p:origin x="-284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FA697C-5849-4DDF-A6C8-08E6893940F4}" type="datetimeFigureOut">
              <a:rPr lang="en-AU" smtClean="0"/>
              <a:pPr/>
              <a:t>11/04/2014</a:t>
            </a:fld>
            <a:endParaRPr lang="en-AU"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D014AF-979A-46D9-9B43-4C67319580DA}" type="slidenum">
              <a:rPr lang="en-AU" smtClean="0"/>
              <a:pPr/>
              <a:t>‹#›</a:t>
            </a:fld>
            <a:endParaRPr lang="en-AU" dirty="0"/>
          </a:p>
        </p:txBody>
      </p:sp>
    </p:spTree>
    <p:extLst>
      <p:ext uri="{BB962C8B-B14F-4D97-AF65-F5344CB8AC3E}">
        <p14:creationId xmlns:p14="http://schemas.microsoft.com/office/powerpoint/2010/main" val="2514441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992BC2-9435-4D31-AEB3-5D5877AD6447}" type="datetimeFigureOut">
              <a:rPr lang="en-AU" smtClean="0"/>
              <a:pPr/>
              <a:t>11/04/2014</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496215-5E4C-414D-A8DB-C38AA7CF7C2A}" type="slidenum">
              <a:rPr lang="en-AU" smtClean="0"/>
              <a:pPr/>
              <a:t>‹#›</a:t>
            </a:fld>
            <a:endParaRPr lang="en-AU" dirty="0"/>
          </a:p>
        </p:txBody>
      </p:sp>
    </p:spTree>
    <p:extLst>
      <p:ext uri="{BB962C8B-B14F-4D97-AF65-F5344CB8AC3E}">
        <p14:creationId xmlns:p14="http://schemas.microsoft.com/office/powerpoint/2010/main" val="4203183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a:noFill/>
        </p:spPr>
        <p:txBody>
          <a:bodyPr/>
          <a:lstStyle/>
          <a:p>
            <a:fld id="{DC608457-460A-42B2-928B-21B4C1DEF41D}" type="slidenum">
              <a:rPr lang="en-GB" smtClean="0"/>
              <a:pPr/>
              <a:t>4</a:t>
            </a:fld>
            <a:endParaRPr lang="en-GB" dirty="0" smtClean="0"/>
          </a:p>
        </p:txBody>
      </p:sp>
      <p:sp>
        <p:nvSpPr>
          <p:cNvPr id="355331" name="Rectangle 2"/>
          <p:cNvSpPr>
            <a:spLocks noGrp="1" noRot="1" noChangeAspect="1" noChangeArrowheads="1" noTextEdit="1"/>
          </p:cNvSpPr>
          <p:nvPr>
            <p:ph type="sldImg"/>
          </p:nvPr>
        </p:nvSpPr>
        <p:spPr>
          <a:ln/>
        </p:spPr>
      </p:sp>
      <p:sp>
        <p:nvSpPr>
          <p:cNvPr id="355332" name="Rectangle 3"/>
          <p:cNvSpPr>
            <a:spLocks noGrp="1" noChangeArrowheads="1"/>
          </p:cNvSpPr>
          <p:nvPr>
            <p:ph type="body" idx="1"/>
          </p:nvPr>
        </p:nvSpPr>
        <p:spPr>
          <a:noFill/>
          <a:ln/>
        </p:spPr>
        <p:txBody>
          <a:bodyPr/>
          <a:lstStyle/>
          <a:p>
            <a:endParaRPr lang="en-AU"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a:spLocks noGrp="1" noChangeArrowheads="1"/>
          </p:cNvSpPr>
          <p:nvPr>
            <p:ph type="sldNum" sz="quarter" idx="5"/>
          </p:nvPr>
        </p:nvSpPr>
        <p:spPr>
          <a:noFill/>
        </p:spPr>
        <p:txBody>
          <a:bodyPr/>
          <a:lstStyle/>
          <a:p>
            <a:fld id="{7B8B6F90-76BC-4BA4-A304-CDE2DE66E1D7}" type="slidenum">
              <a:rPr lang="en-GB" smtClean="0"/>
              <a:pPr/>
              <a:t>5</a:t>
            </a:fld>
            <a:endParaRPr lang="en-GB" dirty="0" smtClean="0"/>
          </a:p>
        </p:txBody>
      </p:sp>
      <p:sp>
        <p:nvSpPr>
          <p:cNvPr id="356355" name="Rectangle 2"/>
          <p:cNvSpPr>
            <a:spLocks noGrp="1" noRot="1" noChangeAspect="1" noChangeArrowheads="1" noTextEdit="1"/>
          </p:cNvSpPr>
          <p:nvPr>
            <p:ph type="sldImg"/>
          </p:nvPr>
        </p:nvSpPr>
        <p:spPr>
          <a:xfrm>
            <a:off x="1144588" y="685800"/>
            <a:ext cx="4568825" cy="3425825"/>
          </a:xfrm>
          <a:ln/>
        </p:spPr>
      </p:sp>
      <p:sp>
        <p:nvSpPr>
          <p:cNvPr id="356356" name="Rectangle 3"/>
          <p:cNvSpPr>
            <a:spLocks noGrp="1" noChangeArrowheads="1"/>
          </p:cNvSpPr>
          <p:nvPr>
            <p:ph type="body" idx="1"/>
          </p:nvPr>
        </p:nvSpPr>
        <p:spPr>
          <a:xfrm>
            <a:off x="915525" y="4345776"/>
            <a:ext cx="5026951" cy="4111751"/>
          </a:xfrm>
          <a:noFill/>
          <a:ln/>
        </p:spPr>
        <p:txBody>
          <a:bodyPr/>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16CBF1-C03A-47FB-88DA-E7BA16A7C963}" type="slidenum">
              <a:rPr lang="en-GB"/>
              <a:pPr/>
              <a:t>25</a:t>
            </a:fld>
            <a:endParaRPr lang="en-GB"/>
          </a:p>
        </p:txBody>
      </p:sp>
      <p:sp>
        <p:nvSpPr>
          <p:cNvPr id="1786882" name="Rectangle 2"/>
          <p:cNvSpPr>
            <a:spLocks noGrp="1" noRot="1" noChangeAspect="1" noChangeArrowheads="1" noTextEdit="1"/>
          </p:cNvSpPr>
          <p:nvPr>
            <p:ph type="sldImg"/>
          </p:nvPr>
        </p:nvSpPr>
        <p:spPr>
          <a:ln/>
        </p:spPr>
      </p:sp>
      <p:sp>
        <p:nvSpPr>
          <p:cNvPr id="1786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AU" dirty="0" smtClean="0"/>
              <a:t>The methods do not take into account more detailed spatial and temporal variation in weather and soil conditions. Approaches to quickly locate relevant data on nutrient flows at this finer scale were investigated, in the first instance using BiosEquil (Raupach et al. 2001). The work required to successfully complete this was beyond the scope of the project but would be a sensible future investment.</a:t>
            </a:r>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30</a:t>
            </a:fld>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Collaborator logo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4440" y="3122613"/>
            <a:ext cx="8467494" cy="1080000"/>
          </a:xfrm>
        </p:spPr>
        <p:txBody>
          <a:bodyPr anchor="b" anchorCtr="0">
            <a:normAutofit/>
          </a:bodyPr>
          <a:lstStyle>
            <a:lvl1pPr algn="l">
              <a:defRPr sz="4400">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344440" y="4257092"/>
            <a:ext cx="8475710" cy="360040"/>
          </a:xfrm>
        </p:spPr>
        <p:txBody>
          <a:bodyPr>
            <a:normAutofit/>
          </a:bodyPr>
          <a:lstStyle>
            <a:lvl1pPr marL="0" indent="0" algn="l">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grpSp>
        <p:nvGrpSpPr>
          <p:cNvPr id="7" name="Group 6"/>
          <p:cNvGrpSpPr/>
          <p:nvPr userDrawn="1"/>
        </p:nvGrpSpPr>
        <p:grpSpPr>
          <a:xfrm>
            <a:off x="1497" y="5500319"/>
            <a:ext cx="9170984" cy="1357681"/>
            <a:chOff x="1497" y="5500319"/>
            <a:chExt cx="9170984" cy="1357681"/>
          </a:xfrm>
        </p:grpSpPr>
        <p:sp>
          <p:nvSpPr>
            <p:cNvPr id="8" name="Rectangle 7"/>
            <p:cNvSpPr/>
            <p:nvPr userDrawn="1"/>
          </p:nvSpPr>
          <p:spPr>
            <a:xfrm>
              <a:off x="1497" y="5940320"/>
              <a:ext cx="9158377" cy="91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9" name="Freeform 7"/>
            <p:cNvSpPr>
              <a:spLocks noEditPoints="1"/>
            </p:cNvSpPr>
            <p:nvPr userDrawn="1"/>
          </p:nvSpPr>
          <p:spPr bwMode="auto">
            <a:xfrm>
              <a:off x="1497" y="5563679"/>
              <a:ext cx="9170984" cy="932871"/>
            </a:xfrm>
            <a:custGeom>
              <a:avLst/>
              <a:gdLst/>
              <a:ahLst/>
              <a:cxnLst>
                <a:cxn ang="0">
                  <a:pos x="2313" y="117"/>
                </a:cxn>
                <a:cxn ang="0">
                  <a:pos x="0" y="117"/>
                </a:cxn>
                <a:cxn ang="0">
                  <a:pos x="0" y="137"/>
                </a:cxn>
                <a:cxn ang="0">
                  <a:pos x="2030" y="137"/>
                </a:cxn>
                <a:cxn ang="0">
                  <a:pos x="2313" y="117"/>
                </a:cxn>
                <a:cxn ang="0">
                  <a:pos x="2880" y="0"/>
                </a:cxn>
                <a:cxn ang="0">
                  <a:pos x="2880" y="0"/>
                </a:cxn>
                <a:cxn ang="0">
                  <a:pos x="2880" y="117"/>
                </a:cxn>
                <a:cxn ang="0">
                  <a:pos x="2313" y="117"/>
                </a:cxn>
                <a:cxn ang="0">
                  <a:pos x="2784" y="293"/>
                </a:cxn>
                <a:cxn ang="0">
                  <a:pos x="2880" y="293"/>
                </a:cxn>
                <a:cxn ang="0">
                  <a:pos x="2880" y="0"/>
                </a:cxn>
              </a:cxnLst>
              <a:rect l="0" t="0" r="r" b="b"/>
              <a:pathLst>
                <a:path w="2880" h="293">
                  <a:moveTo>
                    <a:pt x="2313" y="117"/>
                  </a:moveTo>
                  <a:cubicBezTo>
                    <a:pt x="0" y="117"/>
                    <a:pt x="0" y="117"/>
                    <a:pt x="0" y="117"/>
                  </a:cubicBezTo>
                  <a:cubicBezTo>
                    <a:pt x="0" y="137"/>
                    <a:pt x="0" y="137"/>
                    <a:pt x="0" y="137"/>
                  </a:cubicBezTo>
                  <a:cubicBezTo>
                    <a:pt x="2030" y="137"/>
                    <a:pt x="2030" y="137"/>
                    <a:pt x="2030" y="137"/>
                  </a:cubicBezTo>
                  <a:cubicBezTo>
                    <a:pt x="2214" y="137"/>
                    <a:pt x="2274" y="132"/>
                    <a:pt x="2313" y="117"/>
                  </a:cubicBezTo>
                  <a:moveTo>
                    <a:pt x="2880" y="0"/>
                  </a:moveTo>
                  <a:cubicBezTo>
                    <a:pt x="2880" y="0"/>
                    <a:pt x="2880" y="0"/>
                    <a:pt x="2880" y="0"/>
                  </a:cubicBezTo>
                  <a:cubicBezTo>
                    <a:pt x="2880" y="117"/>
                    <a:pt x="2880" y="117"/>
                    <a:pt x="2880" y="117"/>
                  </a:cubicBezTo>
                  <a:cubicBezTo>
                    <a:pt x="2313" y="117"/>
                    <a:pt x="2313" y="117"/>
                    <a:pt x="2313" y="117"/>
                  </a:cubicBezTo>
                  <a:cubicBezTo>
                    <a:pt x="2411" y="197"/>
                    <a:pt x="2542" y="293"/>
                    <a:pt x="2784" y="293"/>
                  </a:cubicBezTo>
                  <a:cubicBezTo>
                    <a:pt x="2842" y="293"/>
                    <a:pt x="2880" y="293"/>
                    <a:pt x="2880" y="293"/>
                  </a:cubicBezTo>
                  <a:cubicBezTo>
                    <a:pt x="2880" y="0"/>
                    <a:pt x="2880" y="0"/>
                    <a:pt x="2880" y="0"/>
                  </a:cubicBezTo>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10" name="Freeform 8"/>
            <p:cNvSpPr>
              <a:spLocks noEditPoints="1"/>
            </p:cNvSpPr>
            <p:nvPr userDrawn="1"/>
          </p:nvSpPr>
          <p:spPr bwMode="auto">
            <a:xfrm>
              <a:off x="1497" y="5500319"/>
              <a:ext cx="9170984" cy="435430"/>
            </a:xfrm>
            <a:custGeom>
              <a:avLst/>
              <a:gdLst/>
              <a:ahLst/>
              <a:cxnLst>
                <a:cxn ang="0">
                  <a:pos x="2880" y="20"/>
                </a:cxn>
                <a:cxn ang="0">
                  <a:pos x="2789" y="20"/>
                </a:cxn>
                <a:cxn ang="0">
                  <a:pos x="2313" y="137"/>
                </a:cxn>
                <a:cxn ang="0">
                  <a:pos x="2313" y="137"/>
                </a:cxn>
                <a:cxn ang="0">
                  <a:pos x="2880" y="137"/>
                </a:cxn>
                <a:cxn ang="0">
                  <a:pos x="2880" y="20"/>
                </a:cxn>
                <a:cxn ang="0">
                  <a:pos x="1860" y="0"/>
                </a:cxn>
                <a:cxn ang="0">
                  <a:pos x="0" y="0"/>
                </a:cxn>
                <a:cxn ang="0">
                  <a:pos x="0" y="137"/>
                </a:cxn>
                <a:cxn ang="0">
                  <a:pos x="2313" y="137"/>
                </a:cxn>
                <a:cxn ang="0">
                  <a:pos x="2313" y="137"/>
                </a:cxn>
                <a:cxn ang="0">
                  <a:pos x="2313" y="137"/>
                </a:cxn>
                <a:cxn ang="0">
                  <a:pos x="2313" y="137"/>
                </a:cxn>
                <a:cxn ang="0">
                  <a:pos x="1860" y="0"/>
                </a:cxn>
              </a:cxnLst>
              <a:rect l="0" t="0" r="r" b="b"/>
              <a:pathLst>
                <a:path w="2880" h="137">
                  <a:moveTo>
                    <a:pt x="2880" y="20"/>
                  </a:moveTo>
                  <a:cubicBezTo>
                    <a:pt x="2789" y="20"/>
                    <a:pt x="2789" y="20"/>
                    <a:pt x="2789" y="20"/>
                  </a:cubicBezTo>
                  <a:cubicBezTo>
                    <a:pt x="2500" y="20"/>
                    <a:pt x="2393" y="107"/>
                    <a:pt x="2313" y="137"/>
                  </a:cubicBezTo>
                  <a:cubicBezTo>
                    <a:pt x="2313" y="137"/>
                    <a:pt x="2313" y="137"/>
                    <a:pt x="2313" y="137"/>
                  </a:cubicBezTo>
                  <a:cubicBezTo>
                    <a:pt x="2880" y="137"/>
                    <a:pt x="2880" y="137"/>
                    <a:pt x="2880" y="137"/>
                  </a:cubicBezTo>
                  <a:cubicBezTo>
                    <a:pt x="2880" y="20"/>
                    <a:pt x="2880" y="20"/>
                    <a:pt x="2880" y="20"/>
                  </a:cubicBezTo>
                  <a:moveTo>
                    <a:pt x="1860" y="0"/>
                  </a:moveTo>
                  <a:cubicBezTo>
                    <a:pt x="0" y="0"/>
                    <a:pt x="0" y="0"/>
                    <a:pt x="0" y="0"/>
                  </a:cubicBezTo>
                  <a:cubicBezTo>
                    <a:pt x="0" y="137"/>
                    <a:pt x="0" y="137"/>
                    <a:pt x="0" y="137"/>
                  </a:cubicBezTo>
                  <a:cubicBezTo>
                    <a:pt x="2313" y="137"/>
                    <a:pt x="2313" y="137"/>
                    <a:pt x="2313" y="137"/>
                  </a:cubicBezTo>
                  <a:cubicBezTo>
                    <a:pt x="2313" y="137"/>
                    <a:pt x="2313" y="137"/>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11" name="Freeform 9"/>
            <p:cNvSpPr>
              <a:spLocks/>
            </p:cNvSpPr>
            <p:nvPr userDrawn="1"/>
          </p:nvSpPr>
          <p:spPr bwMode="auto">
            <a:xfrm>
              <a:off x="1497" y="5563679"/>
              <a:ext cx="7365906" cy="432734"/>
            </a:xfrm>
            <a:custGeom>
              <a:avLst/>
              <a:gdLst/>
              <a:ahLst/>
              <a:cxnLst>
                <a:cxn ang="0">
                  <a:pos x="2313" y="117"/>
                </a:cxn>
                <a:cxn ang="0">
                  <a:pos x="1860" y="0"/>
                </a:cxn>
                <a:cxn ang="0">
                  <a:pos x="0" y="0"/>
                </a:cxn>
                <a:cxn ang="0">
                  <a:pos x="0" y="136"/>
                </a:cxn>
                <a:cxn ang="0">
                  <a:pos x="2030" y="136"/>
                </a:cxn>
                <a:cxn ang="0">
                  <a:pos x="2313" y="117"/>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12" name="Freeform 10"/>
            <p:cNvSpPr>
              <a:spLocks/>
            </p:cNvSpPr>
            <p:nvPr userDrawn="1"/>
          </p:nvSpPr>
          <p:spPr bwMode="auto">
            <a:xfrm>
              <a:off x="7367402" y="5563679"/>
              <a:ext cx="1805078" cy="869511"/>
            </a:xfrm>
            <a:custGeom>
              <a:avLst/>
              <a:gdLst/>
              <a:ahLst/>
              <a:cxnLst>
                <a:cxn ang="0">
                  <a:pos x="476" y="0"/>
                </a:cxn>
                <a:cxn ang="0">
                  <a:pos x="0" y="117"/>
                </a:cxn>
                <a:cxn ang="0">
                  <a:pos x="471" y="273"/>
                </a:cxn>
                <a:cxn ang="0">
                  <a:pos x="567" y="273"/>
                </a:cxn>
                <a:cxn ang="0">
                  <a:pos x="567" y="0"/>
                </a:cxn>
                <a:cxn ang="0">
                  <a:pos x="476" y="0"/>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pic>
          <p:nvPicPr>
            <p:cNvPr id="13"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14" name="Group 19"/>
            <p:cNvGrpSpPr/>
            <p:nvPr userDrawn="1"/>
          </p:nvGrpSpPr>
          <p:grpSpPr>
            <a:xfrm>
              <a:off x="360000" y="5807505"/>
              <a:ext cx="814388" cy="95250"/>
              <a:chOff x="3495675" y="5969000"/>
              <a:chExt cx="814388" cy="95250"/>
            </a:xfrm>
            <a:solidFill>
              <a:schemeClr val="accent1"/>
            </a:solidFill>
          </p:grpSpPr>
          <p:sp>
            <p:nvSpPr>
              <p:cNvPr id="15"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16"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17"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18"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dirty="0"/>
              </a:p>
            </p:txBody>
          </p:sp>
          <p:sp>
            <p:nvSpPr>
              <p:cNvPr id="19"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dirty="0"/>
              </a:p>
            </p:txBody>
          </p:sp>
          <p:sp>
            <p:nvSpPr>
              <p:cNvPr id="20"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dirty="0"/>
              </a:p>
            </p:txBody>
          </p:sp>
          <p:sp>
            <p:nvSpPr>
              <p:cNvPr id="21"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dirty="0"/>
              </a:p>
            </p:txBody>
          </p:sp>
          <p:sp>
            <p:nvSpPr>
              <p:cNvPr id="22"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dirty="0"/>
              </a:p>
            </p:txBody>
          </p:sp>
          <p:sp>
            <p:nvSpPr>
              <p:cNvPr id="23"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dirty="0"/>
              </a:p>
            </p:txBody>
          </p:sp>
          <p:sp>
            <p:nvSpPr>
              <p:cNvPr id="24"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dirty="0"/>
              </a:p>
            </p:txBody>
          </p:sp>
          <p:sp>
            <p:nvSpPr>
              <p:cNvPr id="25"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dirty="0"/>
              </a:p>
            </p:txBody>
          </p:sp>
          <p:sp>
            <p:nvSpPr>
              <p:cNvPr id="26"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dirty="0"/>
              </a:p>
            </p:txBody>
          </p:sp>
        </p:grpSp>
      </p:grpSp>
      <p:sp>
        <p:nvSpPr>
          <p:cNvPr id="27" name="Text Placeholder 14"/>
          <p:cNvSpPr>
            <a:spLocks noGrp="1"/>
          </p:cNvSpPr>
          <p:nvPr>
            <p:ph type="body" sz="quarter" idx="17"/>
          </p:nvPr>
        </p:nvSpPr>
        <p:spPr>
          <a:xfrm>
            <a:off x="360000" y="5625959"/>
            <a:ext cx="4752000" cy="144000"/>
          </a:xfrm>
        </p:spPr>
        <p:txBody>
          <a:bodyPr anchor="ctr">
            <a:noAutofit/>
          </a:bodyPr>
          <a:lstStyle>
            <a:lvl1pPr>
              <a:buFontTx/>
              <a:buNone/>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pPr lvl="0"/>
            <a:r>
              <a:rPr lang="en-US" smtClean="0"/>
              <a:t>Click to edit Master text styles</a:t>
            </a:r>
          </a:p>
        </p:txBody>
      </p:sp>
    </p:spTree>
    <p:extLst>
      <p:ext uri="{BB962C8B-B14F-4D97-AF65-F5344CB8AC3E}">
        <p14:creationId xmlns:p14="http://schemas.microsoft.com/office/powerpoint/2010/main" val="35207133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dirty="0" smtClean="0"/>
              <a:t>Presentation title  |  Presenter name</a:t>
            </a:r>
            <a:endParaRPr lang="en-AU" dirty="0"/>
          </a:p>
        </p:txBody>
      </p:sp>
      <p:sp>
        <p:nvSpPr>
          <p:cNvPr id="5"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smtClean="0"/>
              <a:t>  |</a:t>
            </a:r>
            <a:endParaRPr lang="en-AU" dirty="0"/>
          </a:p>
        </p:txBody>
      </p:sp>
    </p:spTree>
    <p:extLst>
      <p:ext uri="{BB962C8B-B14F-4D97-AF65-F5344CB8AC3E}">
        <p14:creationId xmlns:p14="http://schemas.microsoft.com/office/powerpoint/2010/main" val="426388506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em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dirty="0" smtClean="0"/>
              <a:t>Presentation title  |  Presenter name</a:t>
            </a:r>
            <a:endParaRPr lang="en-AU" dirty="0"/>
          </a:p>
        </p:txBody>
      </p:sp>
      <p:sp>
        <p:nvSpPr>
          <p:cNvPr id="5" name="Content Placeholder 2"/>
          <p:cNvSpPr>
            <a:spLocks noGrp="1"/>
          </p:cNvSpPr>
          <p:nvPr>
            <p:ph idx="1"/>
          </p:nvPr>
        </p:nvSpPr>
        <p:spPr>
          <a:xfrm>
            <a:off x="360000" y="1276350"/>
            <a:ext cx="8460000" cy="4559300"/>
          </a:xfrm>
        </p:spPr>
        <p:txBody>
          <a:bodyPr/>
          <a:lstStyle>
            <a:lvl1pPr>
              <a:lnSpc>
                <a:spcPct val="85000"/>
              </a:lnSpc>
              <a:spcAft>
                <a:spcPts val="0"/>
              </a:spcAft>
              <a:buFontTx/>
              <a:buNone/>
              <a:defRPr sz="4000" b="1">
                <a:solidFill>
                  <a:schemeClr val="accent1">
                    <a:lumMod val="75000"/>
                  </a:schemeClr>
                </a:solidFill>
              </a:defRPr>
            </a:lvl1pPr>
            <a:lvl2pPr marL="0" indent="0">
              <a:lnSpc>
                <a:spcPct val="85000"/>
              </a:lnSpc>
              <a:spcAft>
                <a:spcPts val="0"/>
              </a:spcAft>
              <a:buNone/>
              <a:defRPr sz="4000" b="1">
                <a:solidFill>
                  <a:schemeClr val="accent2"/>
                </a:solidFill>
              </a:defRPr>
            </a:lvl2pPr>
            <a:lvl3pPr marL="0" indent="0">
              <a:spcBef>
                <a:spcPts val="2200"/>
              </a:spcBef>
              <a:buNone/>
              <a:defRPr b="1">
                <a:solidFill>
                  <a:srgbClr val="00313C"/>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smtClean="0"/>
              <a:t>  |</a:t>
            </a:r>
            <a:endParaRPr lang="en-AU" dirty="0"/>
          </a:p>
        </p:txBody>
      </p:sp>
    </p:spTree>
    <p:extLst>
      <p:ext uri="{BB962C8B-B14F-4D97-AF65-F5344CB8AC3E}">
        <p14:creationId xmlns:p14="http://schemas.microsoft.com/office/powerpoint/2010/main" val="36938246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2"/>
        </a:solidFill>
        <a:effectLst/>
      </p:bgPr>
    </p:bg>
    <p:spTree>
      <p:nvGrpSpPr>
        <p:cNvPr id="1" name=""/>
        <p:cNvGrpSpPr/>
        <p:nvPr/>
      </p:nvGrpSpPr>
      <p:grpSpPr>
        <a:xfrm>
          <a:off x="0" y="0"/>
          <a:ext cx="0" cy="0"/>
          <a:chOff x="0" y="0"/>
          <a:chExt cx="0" cy="0"/>
        </a:xfrm>
      </p:grpSpPr>
      <p:grpSp>
        <p:nvGrpSpPr>
          <p:cNvPr id="31" name="Group 30"/>
          <p:cNvGrpSpPr/>
          <p:nvPr userDrawn="1"/>
        </p:nvGrpSpPr>
        <p:grpSpPr>
          <a:xfrm>
            <a:off x="-7938" y="6056313"/>
            <a:ext cx="9161463" cy="801687"/>
            <a:chOff x="-7938" y="6056313"/>
            <a:chExt cx="9161463" cy="801687"/>
          </a:xfrm>
        </p:grpSpPr>
        <p:sp>
          <p:nvSpPr>
            <p:cNvPr id="32" name="AutoShape 4"/>
            <p:cNvSpPr>
              <a:spLocks noChangeAspect="1" noChangeArrowheads="1" noTextEdit="1"/>
            </p:cNvSpPr>
            <p:nvPr userDrawn="1"/>
          </p:nvSpPr>
          <p:spPr bwMode="auto">
            <a:xfrm>
              <a:off x="-7938" y="6056313"/>
              <a:ext cx="9161463" cy="801687"/>
            </a:xfrm>
            <a:prstGeom prst="rect">
              <a:avLst/>
            </a:prstGeom>
            <a:noFill/>
            <a:ln>
              <a:noFill/>
            </a:ln>
            <a:extLst/>
          </p:spPr>
          <p:txBody>
            <a:bodyPr/>
            <a:lstStyle/>
            <a:p>
              <a:pPr>
                <a:defRPr/>
              </a:pPr>
              <a:endParaRPr lang="en-AU" dirty="0"/>
            </a:p>
          </p:txBody>
        </p:sp>
        <p:grpSp>
          <p:nvGrpSpPr>
            <p:cNvPr id="33" name="Group 1"/>
            <p:cNvGrpSpPr>
              <a:grpSpLocks/>
            </p:cNvGrpSpPr>
            <p:nvPr userDrawn="1"/>
          </p:nvGrpSpPr>
          <p:grpSpPr bwMode="auto">
            <a:xfrm>
              <a:off x="1588" y="6065838"/>
              <a:ext cx="9142412" cy="690562"/>
              <a:chOff x="1495" y="6065893"/>
              <a:chExt cx="9143026" cy="690563"/>
            </a:xfrm>
          </p:grpSpPr>
          <p:sp>
            <p:nvSpPr>
              <p:cNvPr id="35" name="Freeform 8"/>
              <p:cNvSpPr>
                <a:spLocks noEditPoints="1"/>
              </p:cNvSpPr>
              <p:nvPr userDrawn="1"/>
            </p:nvSpPr>
            <p:spPr bwMode="auto">
              <a:xfrm>
                <a:off x="1495" y="6065893"/>
                <a:ext cx="9143026" cy="690563"/>
              </a:xfrm>
              <a:custGeom>
                <a:avLst/>
                <a:gdLst>
                  <a:gd name="T0" fmla="*/ 2880 w 2880"/>
                  <a:gd name="T1" fmla="*/ 14 h 217"/>
                  <a:gd name="T2" fmla="*/ 2817 w 2880"/>
                  <a:gd name="T3" fmla="*/ 14 h 217"/>
                  <a:gd name="T4" fmla="*/ 2486 w 2880"/>
                  <a:gd name="T5" fmla="*/ 95 h 217"/>
                  <a:gd name="T6" fmla="*/ 2486 w 2880"/>
                  <a:gd name="T7" fmla="*/ 95 h 217"/>
                  <a:gd name="T8" fmla="*/ 2880 w 2880"/>
                  <a:gd name="T9" fmla="*/ 95 h 217"/>
                  <a:gd name="T10" fmla="*/ 2880 w 2880"/>
                  <a:gd name="T11" fmla="*/ 217 h 217"/>
                  <a:gd name="T12" fmla="*/ 2880 w 2880"/>
                  <a:gd name="T13" fmla="*/ 217 h 217"/>
                  <a:gd name="T14" fmla="*/ 2880 w 2880"/>
                  <a:gd name="T15" fmla="*/ 14 h 217"/>
                  <a:gd name="T16" fmla="*/ 2171 w 2880"/>
                  <a:gd name="T17" fmla="*/ 0 h 217"/>
                  <a:gd name="T18" fmla="*/ 0 w 2880"/>
                  <a:gd name="T19" fmla="*/ 0 h 217"/>
                  <a:gd name="T20" fmla="*/ 0 w 2880"/>
                  <a:gd name="T21" fmla="*/ 95 h 217"/>
                  <a:gd name="T22" fmla="*/ 2486 w 2880"/>
                  <a:gd name="T23" fmla="*/ 95 h 217"/>
                  <a:gd name="T24" fmla="*/ 2486 w 2880"/>
                  <a:gd name="T25" fmla="*/ 95 h 217"/>
                  <a:gd name="T26" fmla="*/ 2486 w 2880"/>
                  <a:gd name="T27" fmla="*/ 95 h 217"/>
                  <a:gd name="T28" fmla="*/ 2486 w 2880"/>
                  <a:gd name="T29" fmla="*/ 95 h 217"/>
                  <a:gd name="T30" fmla="*/ 2171 w 2880"/>
                  <a:gd name="T31"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0" h="217">
                    <a:moveTo>
                      <a:pt x="2880" y="14"/>
                    </a:moveTo>
                    <a:cubicBezTo>
                      <a:pt x="2817" y="14"/>
                      <a:pt x="2817" y="14"/>
                      <a:pt x="2817" y="14"/>
                    </a:cubicBezTo>
                    <a:cubicBezTo>
                      <a:pt x="2616" y="14"/>
                      <a:pt x="2542" y="74"/>
                      <a:pt x="2486" y="95"/>
                    </a:cubicBezTo>
                    <a:cubicBezTo>
                      <a:pt x="2486" y="95"/>
                      <a:pt x="2486" y="95"/>
                      <a:pt x="2486" y="95"/>
                    </a:cubicBezTo>
                    <a:cubicBezTo>
                      <a:pt x="2880" y="95"/>
                      <a:pt x="2880" y="95"/>
                      <a:pt x="2880" y="95"/>
                    </a:cubicBezTo>
                    <a:cubicBezTo>
                      <a:pt x="2880" y="217"/>
                      <a:pt x="2880" y="217"/>
                      <a:pt x="2880" y="217"/>
                    </a:cubicBezTo>
                    <a:cubicBezTo>
                      <a:pt x="2880" y="217"/>
                      <a:pt x="2880" y="217"/>
                      <a:pt x="2880" y="217"/>
                    </a:cubicBezTo>
                    <a:cubicBezTo>
                      <a:pt x="2880" y="14"/>
                      <a:pt x="2880" y="14"/>
                      <a:pt x="2880" y="14"/>
                    </a:cubicBezTo>
                    <a:moveTo>
                      <a:pt x="2171" y="0"/>
                    </a:moveTo>
                    <a:cubicBezTo>
                      <a:pt x="0" y="0"/>
                      <a:pt x="0" y="0"/>
                      <a:pt x="0" y="0"/>
                    </a:cubicBezTo>
                    <a:cubicBezTo>
                      <a:pt x="0" y="95"/>
                      <a:pt x="0" y="95"/>
                      <a:pt x="0" y="95"/>
                    </a:cubicBezTo>
                    <a:cubicBezTo>
                      <a:pt x="2486" y="95"/>
                      <a:pt x="2486" y="95"/>
                      <a:pt x="2486" y="95"/>
                    </a:cubicBezTo>
                    <a:cubicBezTo>
                      <a:pt x="2486" y="95"/>
                      <a:pt x="2486" y="95"/>
                      <a:pt x="2486" y="95"/>
                    </a:cubicBezTo>
                    <a:cubicBezTo>
                      <a:pt x="2486" y="95"/>
                      <a:pt x="2486" y="95"/>
                      <a:pt x="2486" y="95"/>
                    </a:cubicBezTo>
                    <a:cubicBezTo>
                      <a:pt x="2486" y="95"/>
                      <a:pt x="2486" y="95"/>
                      <a:pt x="2486" y="95"/>
                    </a:cubicBezTo>
                    <a:cubicBezTo>
                      <a:pt x="2419" y="39"/>
                      <a:pt x="2306" y="0"/>
                      <a:pt x="2171" y="0"/>
                    </a:cubicBezTo>
                  </a:path>
                </a:pathLst>
              </a:custGeom>
              <a:solidFill>
                <a:schemeClr val="accent2">
                  <a:lumMod val="75000"/>
                </a:schemeClr>
              </a:solidFill>
              <a:ln>
                <a:noFill/>
              </a:ln>
            </p:spPr>
            <p:txBody>
              <a:bodyPr/>
              <a:lstStyle/>
              <a:p>
                <a:pPr>
                  <a:defRPr/>
                </a:pPr>
                <a:endParaRPr lang="en-AU" dirty="0"/>
              </a:p>
            </p:txBody>
          </p:sp>
          <p:sp>
            <p:nvSpPr>
              <p:cNvPr id="36" name="Freeform 9"/>
              <p:cNvSpPr>
                <a:spLocks noEditPoints="1"/>
              </p:cNvSpPr>
              <p:nvPr userDrawn="1"/>
            </p:nvSpPr>
            <p:spPr bwMode="auto">
              <a:xfrm>
                <a:off x="1495" y="6367518"/>
                <a:ext cx="9143026" cy="388938"/>
              </a:xfrm>
              <a:custGeom>
                <a:avLst/>
                <a:gdLst>
                  <a:gd name="T0" fmla="*/ 2486 w 2880"/>
                  <a:gd name="T1" fmla="*/ 0 h 122"/>
                  <a:gd name="T2" fmla="*/ 0 w 2880"/>
                  <a:gd name="T3" fmla="*/ 0 h 122"/>
                  <a:gd name="T4" fmla="*/ 0 w 2880"/>
                  <a:gd name="T5" fmla="*/ 13 h 122"/>
                  <a:gd name="T6" fmla="*/ 2289 w 2880"/>
                  <a:gd name="T7" fmla="*/ 13 h 122"/>
                  <a:gd name="T8" fmla="*/ 2486 w 2880"/>
                  <a:gd name="T9" fmla="*/ 0 h 122"/>
                  <a:gd name="T10" fmla="*/ 2880 w 2880"/>
                  <a:gd name="T11" fmla="*/ 0 h 122"/>
                  <a:gd name="T12" fmla="*/ 2486 w 2880"/>
                  <a:gd name="T13" fmla="*/ 0 h 122"/>
                  <a:gd name="T14" fmla="*/ 2813 w 2880"/>
                  <a:gd name="T15" fmla="*/ 122 h 122"/>
                  <a:gd name="T16" fmla="*/ 2880 w 2880"/>
                  <a:gd name="T17" fmla="*/ 122 h 122"/>
                  <a:gd name="T18" fmla="*/ 2880 w 2880"/>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122">
                    <a:moveTo>
                      <a:pt x="2486" y="0"/>
                    </a:moveTo>
                    <a:cubicBezTo>
                      <a:pt x="0" y="0"/>
                      <a:pt x="0" y="0"/>
                      <a:pt x="0" y="0"/>
                    </a:cubicBezTo>
                    <a:cubicBezTo>
                      <a:pt x="0" y="13"/>
                      <a:pt x="0" y="13"/>
                      <a:pt x="0" y="13"/>
                    </a:cubicBezTo>
                    <a:cubicBezTo>
                      <a:pt x="2289" y="13"/>
                      <a:pt x="2289" y="13"/>
                      <a:pt x="2289" y="13"/>
                    </a:cubicBezTo>
                    <a:cubicBezTo>
                      <a:pt x="2418" y="13"/>
                      <a:pt x="2459" y="10"/>
                      <a:pt x="2486" y="0"/>
                    </a:cubicBezTo>
                    <a:moveTo>
                      <a:pt x="2880" y="0"/>
                    </a:moveTo>
                    <a:cubicBezTo>
                      <a:pt x="2486" y="0"/>
                      <a:pt x="2486" y="0"/>
                      <a:pt x="2486" y="0"/>
                    </a:cubicBezTo>
                    <a:cubicBezTo>
                      <a:pt x="2554" y="56"/>
                      <a:pt x="2645" y="122"/>
                      <a:pt x="2813" y="122"/>
                    </a:cubicBezTo>
                    <a:cubicBezTo>
                      <a:pt x="2854" y="122"/>
                      <a:pt x="2880" y="122"/>
                      <a:pt x="2880" y="122"/>
                    </a:cubicBezTo>
                    <a:cubicBezTo>
                      <a:pt x="2880" y="0"/>
                      <a:pt x="2880" y="0"/>
                      <a:pt x="2880" y="0"/>
                    </a:cubicBezTo>
                  </a:path>
                </a:pathLst>
              </a:custGeom>
              <a:solidFill>
                <a:schemeClr val="accent2">
                  <a:lumMod val="75000"/>
                </a:schemeClr>
              </a:solidFill>
              <a:ln>
                <a:noFill/>
              </a:ln>
              <a:extLst/>
            </p:spPr>
            <p:txBody>
              <a:bodyPr/>
              <a:lstStyle/>
              <a:p>
                <a:pPr>
                  <a:defRPr/>
                </a:pPr>
                <a:endParaRPr lang="en-AU" dirty="0"/>
              </a:p>
            </p:txBody>
          </p:sp>
          <p:sp>
            <p:nvSpPr>
              <p:cNvPr id="37" name="Freeform 10"/>
              <p:cNvSpPr>
                <a:spLocks/>
              </p:cNvSpPr>
              <p:nvPr userDrawn="1"/>
            </p:nvSpPr>
            <p:spPr bwMode="auto">
              <a:xfrm>
                <a:off x="1495" y="6110343"/>
                <a:ext cx="7891992" cy="298450"/>
              </a:xfrm>
              <a:custGeom>
                <a:avLst/>
                <a:gdLst>
                  <a:gd name="T0" fmla="*/ 2486 w 2486"/>
                  <a:gd name="T1" fmla="*/ 81 h 94"/>
                  <a:gd name="T2" fmla="*/ 2171 w 2486"/>
                  <a:gd name="T3" fmla="*/ 0 h 94"/>
                  <a:gd name="T4" fmla="*/ 0 w 2486"/>
                  <a:gd name="T5" fmla="*/ 0 h 94"/>
                  <a:gd name="T6" fmla="*/ 0 w 2486"/>
                  <a:gd name="T7" fmla="*/ 94 h 94"/>
                  <a:gd name="T8" fmla="*/ 2289 w 2486"/>
                  <a:gd name="T9" fmla="*/ 94 h 94"/>
                  <a:gd name="T10" fmla="*/ 2486 w 2486"/>
                  <a:gd name="T11" fmla="*/ 81 h 94"/>
                </a:gdLst>
                <a:ahLst/>
                <a:cxnLst>
                  <a:cxn ang="0">
                    <a:pos x="T0" y="T1"/>
                  </a:cxn>
                  <a:cxn ang="0">
                    <a:pos x="T2" y="T3"/>
                  </a:cxn>
                  <a:cxn ang="0">
                    <a:pos x="T4" y="T5"/>
                  </a:cxn>
                  <a:cxn ang="0">
                    <a:pos x="T6" y="T7"/>
                  </a:cxn>
                  <a:cxn ang="0">
                    <a:pos x="T8" y="T9"/>
                  </a:cxn>
                  <a:cxn ang="0">
                    <a:pos x="T10" y="T11"/>
                  </a:cxn>
                </a:cxnLst>
                <a:rect l="0" t="0" r="r" b="b"/>
                <a:pathLst>
                  <a:path w="2486" h="94">
                    <a:moveTo>
                      <a:pt x="2486" y="81"/>
                    </a:moveTo>
                    <a:cubicBezTo>
                      <a:pt x="2410" y="38"/>
                      <a:pt x="2306" y="0"/>
                      <a:pt x="2171" y="0"/>
                    </a:cubicBezTo>
                    <a:cubicBezTo>
                      <a:pt x="0" y="0"/>
                      <a:pt x="0" y="0"/>
                      <a:pt x="0" y="0"/>
                    </a:cubicBezTo>
                    <a:cubicBezTo>
                      <a:pt x="0" y="94"/>
                      <a:pt x="0" y="94"/>
                      <a:pt x="0" y="94"/>
                    </a:cubicBezTo>
                    <a:cubicBezTo>
                      <a:pt x="2289" y="94"/>
                      <a:pt x="2289" y="94"/>
                      <a:pt x="2289" y="94"/>
                    </a:cubicBezTo>
                    <a:cubicBezTo>
                      <a:pt x="2418" y="94"/>
                      <a:pt x="2459" y="91"/>
                      <a:pt x="2486" y="81"/>
                    </a:cubicBezTo>
                  </a:path>
                </a:pathLst>
              </a:custGeom>
              <a:solidFill>
                <a:schemeClr val="accent1"/>
              </a:solidFill>
              <a:ln>
                <a:noFill/>
              </a:ln>
              <a:extLst/>
            </p:spPr>
            <p:txBody>
              <a:bodyPr/>
              <a:lstStyle/>
              <a:p>
                <a:pPr>
                  <a:defRPr/>
                </a:pPr>
                <a:endParaRPr lang="en-AU" dirty="0"/>
              </a:p>
            </p:txBody>
          </p:sp>
          <p:sp>
            <p:nvSpPr>
              <p:cNvPr id="38" name="Freeform 11"/>
              <p:cNvSpPr>
                <a:spLocks/>
              </p:cNvSpPr>
              <p:nvPr userDrawn="1"/>
            </p:nvSpPr>
            <p:spPr bwMode="auto">
              <a:xfrm>
                <a:off x="7893487" y="6110343"/>
                <a:ext cx="1251034" cy="601663"/>
              </a:xfrm>
              <a:custGeom>
                <a:avLst/>
                <a:gdLst>
                  <a:gd name="T0" fmla="*/ 331 w 394"/>
                  <a:gd name="T1" fmla="*/ 0 h 189"/>
                  <a:gd name="T2" fmla="*/ 0 w 394"/>
                  <a:gd name="T3" fmla="*/ 81 h 189"/>
                  <a:gd name="T4" fmla="*/ 327 w 394"/>
                  <a:gd name="T5" fmla="*/ 189 h 189"/>
                  <a:gd name="T6" fmla="*/ 394 w 394"/>
                  <a:gd name="T7" fmla="*/ 189 h 189"/>
                  <a:gd name="T8" fmla="*/ 394 w 394"/>
                  <a:gd name="T9" fmla="*/ 0 h 189"/>
                  <a:gd name="T10" fmla="*/ 331 w 394"/>
                  <a:gd name="T11" fmla="*/ 0 h 189"/>
                </a:gdLst>
                <a:ahLst/>
                <a:cxnLst>
                  <a:cxn ang="0">
                    <a:pos x="T0" y="T1"/>
                  </a:cxn>
                  <a:cxn ang="0">
                    <a:pos x="T2" y="T3"/>
                  </a:cxn>
                  <a:cxn ang="0">
                    <a:pos x="T4" y="T5"/>
                  </a:cxn>
                  <a:cxn ang="0">
                    <a:pos x="T6" y="T7"/>
                  </a:cxn>
                  <a:cxn ang="0">
                    <a:pos x="T8" y="T9"/>
                  </a:cxn>
                  <a:cxn ang="0">
                    <a:pos x="T10" y="T11"/>
                  </a:cxn>
                </a:cxnLst>
                <a:rect l="0" t="0" r="r" b="b"/>
                <a:pathLst>
                  <a:path w="394" h="189">
                    <a:moveTo>
                      <a:pt x="331" y="0"/>
                    </a:moveTo>
                    <a:cubicBezTo>
                      <a:pt x="130" y="0"/>
                      <a:pt x="56" y="60"/>
                      <a:pt x="0" y="81"/>
                    </a:cubicBezTo>
                    <a:cubicBezTo>
                      <a:pt x="89" y="131"/>
                      <a:pt x="159" y="189"/>
                      <a:pt x="327" y="189"/>
                    </a:cubicBezTo>
                    <a:cubicBezTo>
                      <a:pt x="368" y="189"/>
                      <a:pt x="394" y="189"/>
                      <a:pt x="394" y="189"/>
                    </a:cubicBezTo>
                    <a:cubicBezTo>
                      <a:pt x="394" y="0"/>
                      <a:pt x="394" y="0"/>
                      <a:pt x="394" y="0"/>
                    </a:cubicBezTo>
                    <a:lnTo>
                      <a:pt x="331" y="0"/>
                    </a:lnTo>
                    <a:close/>
                  </a:path>
                </a:pathLst>
              </a:custGeom>
              <a:solidFill>
                <a:schemeClr val="bg1"/>
              </a:solidFill>
              <a:ln>
                <a:noFill/>
              </a:ln>
              <a:extLst/>
            </p:spPr>
            <p:txBody>
              <a:bodyPr/>
              <a:lstStyle/>
              <a:p>
                <a:pPr>
                  <a:defRPr/>
                </a:pPr>
                <a:endParaRPr lang="en-AU" dirty="0"/>
              </a:p>
            </p:txBody>
          </p:sp>
        </p:grpSp>
        <p:pic>
          <p:nvPicPr>
            <p:cNvPr id="34" name="Picture 78"/>
            <p:cNvPicPr>
              <a:picLocks noChangeAspect="1" noChangeArrowheads="1"/>
            </p:cNvPicPr>
            <p:nvPr userDrawn="1"/>
          </p:nvPicPr>
          <p:blipFill>
            <a:blip r:embed="rId2" cstate="print"/>
            <a:srcRect/>
            <a:stretch>
              <a:fillRect/>
            </a:stretch>
          </p:blipFill>
          <p:spPr bwMode="auto">
            <a:xfrm>
              <a:off x="8459788" y="6191250"/>
              <a:ext cx="454025" cy="454025"/>
            </a:xfrm>
            <a:prstGeom prst="rect">
              <a:avLst/>
            </a:prstGeom>
            <a:noFill/>
            <a:ln w="9525">
              <a:noFill/>
              <a:miter lim="800000"/>
              <a:headEnd/>
              <a:tailEnd/>
            </a:ln>
          </p:spPr>
        </p:pic>
      </p:grpSp>
      <p:sp>
        <p:nvSpPr>
          <p:cNvPr id="39" name="Text Placeholder 8"/>
          <p:cNvSpPr>
            <a:spLocks noGrp="1"/>
          </p:cNvSpPr>
          <p:nvPr>
            <p:ph type="body" sz="quarter" idx="10"/>
          </p:nvPr>
        </p:nvSpPr>
        <p:spPr>
          <a:xfrm>
            <a:off x="360000" y="1276350"/>
            <a:ext cx="7477125" cy="4559301"/>
          </a:xfrm>
        </p:spPr>
        <p:txBody>
          <a:bodyPr/>
          <a:lstStyle>
            <a:lvl1pPr>
              <a:spcAft>
                <a:spcPts val="0"/>
              </a:spcAft>
              <a:buFontTx/>
              <a:buNone/>
              <a:defRPr sz="4400" b="1">
                <a:solidFill>
                  <a:schemeClr val="accent1"/>
                </a:solidFill>
              </a:defRPr>
            </a:lvl1pPr>
            <a:lvl2pPr marL="0" indent="0">
              <a:lnSpc>
                <a:spcPct val="75000"/>
              </a:lnSpc>
              <a:spcAft>
                <a:spcPts val="850"/>
              </a:spcAft>
              <a:buNone/>
              <a:defRPr sz="4400" b="1">
                <a:solidFill>
                  <a:schemeClr val="bg1"/>
                </a:solidFill>
              </a:defRPr>
            </a:lvl2pPr>
            <a:lvl3pPr marL="0" indent="0">
              <a:buNone/>
              <a:defRPr sz="2200" b="1">
                <a:solidFill>
                  <a:srgbClr val="FFFFFF"/>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12" name="Footer Placeholder 3"/>
          <p:cNvSpPr>
            <a:spLocks noGrp="1"/>
          </p:cNvSpPr>
          <p:nvPr>
            <p:ph type="ftr" sz="quarter" idx="11"/>
          </p:nvPr>
        </p:nvSpPr>
        <p:spPr>
          <a:xfrm>
            <a:off x="677991" y="6504332"/>
            <a:ext cx="6083845" cy="124274"/>
          </a:xfrm>
        </p:spPr>
        <p:txBody>
          <a:bodyPr/>
          <a:lstStyle/>
          <a:p>
            <a:r>
              <a:rPr lang="en-AU" dirty="0" smtClean="0"/>
              <a:t>Presentation title  |  Presenter name</a:t>
            </a:r>
            <a:endParaRPr lang="en-AU" dirty="0"/>
          </a:p>
        </p:txBody>
      </p:sp>
      <p:sp>
        <p:nvSpPr>
          <p:cNvPr id="13"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smtClean="0"/>
              <a:t>  |</a:t>
            </a:r>
            <a:endParaRPr lang="en-AU" dirty="0"/>
          </a:p>
        </p:txBody>
      </p:sp>
    </p:spTree>
    <p:extLst>
      <p:ext uri="{BB962C8B-B14F-4D97-AF65-F5344CB8AC3E}">
        <p14:creationId xmlns:p14="http://schemas.microsoft.com/office/powerpoint/2010/main" val="18641239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accent1"/>
        </a:solidFill>
        <a:effectLst/>
      </p:bgPr>
    </p:bg>
    <p:spTree>
      <p:nvGrpSpPr>
        <p:cNvPr id="1" name=""/>
        <p:cNvGrpSpPr/>
        <p:nvPr/>
      </p:nvGrpSpPr>
      <p:grpSpPr>
        <a:xfrm>
          <a:off x="0" y="0"/>
          <a:ext cx="0" cy="0"/>
          <a:chOff x="0" y="0"/>
          <a:chExt cx="0" cy="0"/>
        </a:xfrm>
      </p:grpSpPr>
      <p:grpSp>
        <p:nvGrpSpPr>
          <p:cNvPr id="2" name="Group 28"/>
          <p:cNvGrpSpPr/>
          <p:nvPr userDrawn="1"/>
        </p:nvGrpSpPr>
        <p:grpSpPr>
          <a:xfrm>
            <a:off x="608" y="5500319"/>
            <a:ext cx="9167813" cy="996950"/>
            <a:chOff x="608" y="5500319"/>
            <a:chExt cx="9167813" cy="996950"/>
          </a:xfrm>
        </p:grpSpPr>
        <p:grpSp>
          <p:nvGrpSpPr>
            <p:cNvPr id="4" name="Group 22"/>
            <p:cNvGrpSpPr>
              <a:grpSpLocks/>
            </p:cNvGrpSpPr>
            <p:nvPr userDrawn="1"/>
          </p:nvGrpSpPr>
          <p:grpSpPr bwMode="auto">
            <a:xfrm>
              <a:off x="608" y="5500319"/>
              <a:ext cx="9167813" cy="996950"/>
              <a:chOff x="-7938" y="5668963"/>
              <a:chExt cx="9167813" cy="996950"/>
            </a:xfrm>
          </p:grpSpPr>
          <p:sp>
            <p:nvSpPr>
              <p:cNvPr id="58" name="Freeform 11"/>
              <p:cNvSpPr>
                <a:spLocks noEditPoints="1"/>
              </p:cNvSpPr>
              <p:nvPr userDrawn="1"/>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a:defRPr/>
                </a:pPr>
                <a:endParaRPr lang="en-AU" dirty="0"/>
              </a:p>
            </p:txBody>
          </p:sp>
          <p:sp>
            <p:nvSpPr>
              <p:cNvPr id="59" name="Freeform 24"/>
              <p:cNvSpPr>
                <a:spLocks/>
              </p:cNvSpPr>
              <p:nvPr userDrawn="1"/>
            </p:nvSpPr>
            <p:spPr bwMode="auto">
              <a:xfrm>
                <a:off x="-7938" y="5732463"/>
                <a:ext cx="7362826" cy="433387"/>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a:extLst/>
            </p:spPr>
            <p:txBody>
              <a:bodyPr/>
              <a:lstStyle/>
              <a:p>
                <a:pPr>
                  <a:defRPr/>
                </a:pPr>
                <a:endParaRPr lang="en-AU" dirty="0"/>
              </a:p>
            </p:txBody>
          </p:sp>
          <p:sp>
            <p:nvSpPr>
              <p:cNvPr id="60" name="Freeform 25"/>
              <p:cNvSpPr>
                <a:spLocks/>
              </p:cNvSpPr>
              <p:nvPr userDrawn="1"/>
            </p:nvSpPr>
            <p:spPr bwMode="auto">
              <a:xfrm>
                <a:off x="7354888" y="5732463"/>
                <a:ext cx="1804987" cy="869950"/>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a:extLst/>
            </p:spPr>
            <p:txBody>
              <a:bodyPr/>
              <a:lstStyle/>
              <a:p>
                <a:pPr>
                  <a:defRPr/>
                </a:pPr>
                <a:endParaRPr lang="en-AU" dirty="0"/>
              </a:p>
            </p:txBody>
          </p:sp>
        </p:grpSp>
        <p:pic>
          <p:nvPicPr>
            <p:cNvPr id="44"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5" name="Group 19"/>
            <p:cNvGrpSpPr/>
            <p:nvPr userDrawn="1"/>
          </p:nvGrpSpPr>
          <p:grpSpPr>
            <a:xfrm>
              <a:off x="360000" y="5807505"/>
              <a:ext cx="814388" cy="95250"/>
              <a:chOff x="3495675" y="5969000"/>
              <a:chExt cx="814388" cy="95250"/>
            </a:xfrm>
            <a:solidFill>
              <a:schemeClr val="accent1"/>
            </a:solidFill>
          </p:grpSpPr>
          <p:sp>
            <p:nvSpPr>
              <p:cNvPr id="46"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47"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48"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49"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dirty="0"/>
              </a:p>
            </p:txBody>
          </p:sp>
          <p:sp>
            <p:nvSpPr>
              <p:cNvPr id="50"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dirty="0"/>
              </a:p>
            </p:txBody>
          </p:sp>
          <p:sp>
            <p:nvSpPr>
              <p:cNvPr id="51"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dirty="0"/>
              </a:p>
            </p:txBody>
          </p:sp>
          <p:sp>
            <p:nvSpPr>
              <p:cNvPr id="52"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dirty="0"/>
              </a:p>
            </p:txBody>
          </p:sp>
          <p:sp>
            <p:nvSpPr>
              <p:cNvPr id="53"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dirty="0"/>
              </a:p>
            </p:txBody>
          </p:sp>
          <p:sp>
            <p:nvSpPr>
              <p:cNvPr id="54"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dirty="0"/>
              </a:p>
            </p:txBody>
          </p:sp>
          <p:sp>
            <p:nvSpPr>
              <p:cNvPr id="55"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dirty="0"/>
              </a:p>
            </p:txBody>
          </p:sp>
          <p:sp>
            <p:nvSpPr>
              <p:cNvPr id="56"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dirty="0"/>
              </a:p>
            </p:txBody>
          </p:sp>
          <p:sp>
            <p:nvSpPr>
              <p:cNvPr id="57"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dirty="0"/>
              </a:p>
            </p:txBody>
          </p:sp>
        </p:grpSp>
      </p:grpSp>
      <p:sp>
        <p:nvSpPr>
          <p:cNvPr id="3" name="Subtitle 2"/>
          <p:cNvSpPr>
            <a:spLocks noGrp="1"/>
          </p:cNvSpPr>
          <p:nvPr>
            <p:ph type="subTitle" idx="1" hasCustomPrompt="1"/>
          </p:nvPr>
        </p:nvSpPr>
        <p:spPr>
          <a:xfrm>
            <a:off x="358774" y="3717032"/>
            <a:ext cx="6121438" cy="1539200"/>
          </a:xfrm>
        </p:spPr>
        <p:txBody>
          <a:bodyPr numCol="2" spcCol="360000">
            <a:normAutofit/>
          </a:bodyPr>
          <a:lstStyle>
            <a:lvl1pPr marL="0" indent="0" algn="l">
              <a:lnSpc>
                <a:spcPct val="90000"/>
              </a:lnSpc>
              <a:spcBef>
                <a:spcPts val="3000"/>
              </a:spcBef>
              <a:buNone/>
              <a:defRPr sz="1600" b="1">
                <a:solidFill>
                  <a:schemeClr val="bg1"/>
                </a:solidFill>
              </a:defRPr>
            </a:lvl1pPr>
            <a:lvl2pPr marL="0" indent="0" algn="l">
              <a:lnSpc>
                <a:spcPct val="90000"/>
              </a:lnSpc>
              <a:spcBef>
                <a:spcPts val="0"/>
              </a:spcBef>
              <a:spcAft>
                <a:spcPts val="563"/>
              </a:spcAft>
              <a:buNone/>
              <a:defRPr sz="1600">
                <a:solidFill>
                  <a:schemeClr val="bg1"/>
                </a:solidFill>
              </a:defRPr>
            </a:lvl2pPr>
            <a:lvl3pPr marL="266400" indent="-266400" algn="l">
              <a:lnSpc>
                <a:spcPct val="90000"/>
              </a:lnSpc>
              <a:spcBef>
                <a:spcPts val="0"/>
              </a:spcBef>
              <a:buNone/>
              <a:tabLst>
                <a:tab pos="356400" algn="l"/>
              </a:tabLst>
              <a:defRPr sz="1600">
                <a:solidFill>
                  <a:schemeClr val="bg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7" name="Text Placeholder 14"/>
          <p:cNvSpPr>
            <a:spLocks noGrp="1"/>
          </p:cNvSpPr>
          <p:nvPr userDrawn="1">
            <p:ph type="body" sz="quarter" idx="17"/>
          </p:nvPr>
        </p:nvSpPr>
        <p:spPr>
          <a:xfrm>
            <a:off x="360000" y="5625959"/>
            <a:ext cx="4752000" cy="144000"/>
          </a:xfrm>
        </p:spPr>
        <p:txBody>
          <a:bodyPr anchor="ctr">
            <a:noAutofit/>
          </a:bodyPr>
          <a:lstStyle>
            <a:lvl1pPr>
              <a:buFontTx/>
              <a:buNone/>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pPr lvl="0"/>
            <a:r>
              <a:rPr lang="en-US" smtClean="0"/>
              <a:t>Click to edit Master text styles</a:t>
            </a:r>
          </a:p>
        </p:txBody>
      </p:sp>
      <p:sp>
        <p:nvSpPr>
          <p:cNvPr id="23" name="Title 22"/>
          <p:cNvSpPr>
            <a:spLocks noGrp="1"/>
          </p:cNvSpPr>
          <p:nvPr>
            <p:ph type="title"/>
          </p:nvPr>
        </p:nvSpPr>
        <p:spPr>
          <a:xfrm>
            <a:off x="358776" y="2744924"/>
            <a:ext cx="8461374" cy="852487"/>
          </a:xfrm>
        </p:spPr>
        <p:txBody>
          <a:bodyPr>
            <a:noAutofit/>
          </a:bodyPr>
          <a:lstStyle>
            <a:lvl1pPr>
              <a:defRPr sz="5500">
                <a:solidFill>
                  <a:schemeClr val="bg1"/>
                </a:solidFill>
              </a:defRPr>
            </a:lvl1pPr>
          </a:lstStyle>
          <a:p>
            <a:r>
              <a:rPr lang="en-US" smtClean="0"/>
              <a:t>Click to edit Master title style</a:t>
            </a:r>
            <a:endParaRPr lang="en-AU" dirty="0"/>
          </a:p>
        </p:txBody>
      </p:sp>
    </p:spTree>
    <p:extLst>
      <p:ext uri="{BB962C8B-B14F-4D97-AF65-F5344CB8AC3E}">
        <p14:creationId xmlns:p14="http://schemas.microsoft.com/office/powerpoint/2010/main" val="4630210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p:bg>
      <p:bgPr>
        <a:solidFill>
          <a:schemeClr val="accent1"/>
        </a:solidFill>
        <a:effectLst/>
      </p:bgPr>
    </p:bg>
    <p:spTree>
      <p:nvGrpSpPr>
        <p:cNvPr id="1" name=""/>
        <p:cNvGrpSpPr/>
        <p:nvPr/>
      </p:nvGrpSpPr>
      <p:grpSpPr>
        <a:xfrm>
          <a:off x="0" y="0"/>
          <a:ext cx="0" cy="0"/>
          <a:chOff x="0" y="0"/>
          <a:chExt cx="0" cy="0"/>
        </a:xfrm>
      </p:grpSpPr>
      <p:grpSp>
        <p:nvGrpSpPr>
          <p:cNvPr id="29" name="Group 28"/>
          <p:cNvGrpSpPr/>
          <p:nvPr userDrawn="1"/>
        </p:nvGrpSpPr>
        <p:grpSpPr>
          <a:xfrm>
            <a:off x="608" y="5500319"/>
            <a:ext cx="9167813" cy="996950"/>
            <a:chOff x="608" y="5500319"/>
            <a:chExt cx="9167813" cy="996950"/>
          </a:xfrm>
        </p:grpSpPr>
        <p:grpSp>
          <p:nvGrpSpPr>
            <p:cNvPr id="43" name="Group 22"/>
            <p:cNvGrpSpPr>
              <a:grpSpLocks/>
            </p:cNvGrpSpPr>
            <p:nvPr userDrawn="1"/>
          </p:nvGrpSpPr>
          <p:grpSpPr bwMode="auto">
            <a:xfrm>
              <a:off x="608" y="5500319"/>
              <a:ext cx="9167813" cy="996950"/>
              <a:chOff x="-7938" y="5668963"/>
              <a:chExt cx="9167813" cy="996950"/>
            </a:xfrm>
          </p:grpSpPr>
          <p:sp>
            <p:nvSpPr>
              <p:cNvPr id="58" name="Freeform 11"/>
              <p:cNvSpPr>
                <a:spLocks noEditPoints="1"/>
              </p:cNvSpPr>
              <p:nvPr userDrawn="1"/>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a:defRPr/>
                </a:pPr>
                <a:endParaRPr lang="en-AU" dirty="0"/>
              </a:p>
            </p:txBody>
          </p:sp>
          <p:sp>
            <p:nvSpPr>
              <p:cNvPr id="59" name="Freeform 24"/>
              <p:cNvSpPr>
                <a:spLocks/>
              </p:cNvSpPr>
              <p:nvPr userDrawn="1"/>
            </p:nvSpPr>
            <p:spPr bwMode="auto">
              <a:xfrm>
                <a:off x="-7938" y="5732463"/>
                <a:ext cx="7362826" cy="433387"/>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a:extLst/>
            </p:spPr>
            <p:txBody>
              <a:bodyPr/>
              <a:lstStyle/>
              <a:p>
                <a:pPr>
                  <a:defRPr/>
                </a:pPr>
                <a:endParaRPr lang="en-AU" dirty="0"/>
              </a:p>
            </p:txBody>
          </p:sp>
          <p:sp>
            <p:nvSpPr>
              <p:cNvPr id="60" name="Freeform 25"/>
              <p:cNvSpPr>
                <a:spLocks/>
              </p:cNvSpPr>
              <p:nvPr userDrawn="1"/>
            </p:nvSpPr>
            <p:spPr bwMode="auto">
              <a:xfrm>
                <a:off x="7354888" y="5732463"/>
                <a:ext cx="1804987" cy="869950"/>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a:extLst/>
            </p:spPr>
            <p:txBody>
              <a:bodyPr/>
              <a:lstStyle/>
              <a:p>
                <a:pPr>
                  <a:defRPr/>
                </a:pPr>
                <a:endParaRPr lang="en-AU" dirty="0"/>
              </a:p>
            </p:txBody>
          </p:sp>
        </p:grpSp>
        <p:pic>
          <p:nvPicPr>
            <p:cNvPr id="44"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45" name="Group 19"/>
            <p:cNvGrpSpPr/>
            <p:nvPr userDrawn="1"/>
          </p:nvGrpSpPr>
          <p:grpSpPr>
            <a:xfrm>
              <a:off x="360000" y="5807505"/>
              <a:ext cx="814388" cy="95250"/>
              <a:chOff x="3495675" y="5969000"/>
              <a:chExt cx="814388" cy="95250"/>
            </a:xfrm>
            <a:solidFill>
              <a:schemeClr val="accent1"/>
            </a:solidFill>
          </p:grpSpPr>
          <p:sp>
            <p:nvSpPr>
              <p:cNvPr id="46"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47"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48"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49"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dirty="0"/>
              </a:p>
            </p:txBody>
          </p:sp>
          <p:sp>
            <p:nvSpPr>
              <p:cNvPr id="50"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dirty="0"/>
              </a:p>
            </p:txBody>
          </p:sp>
          <p:sp>
            <p:nvSpPr>
              <p:cNvPr id="51"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dirty="0"/>
              </a:p>
            </p:txBody>
          </p:sp>
          <p:sp>
            <p:nvSpPr>
              <p:cNvPr id="52"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dirty="0"/>
              </a:p>
            </p:txBody>
          </p:sp>
          <p:sp>
            <p:nvSpPr>
              <p:cNvPr id="53"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dirty="0"/>
              </a:p>
            </p:txBody>
          </p:sp>
          <p:sp>
            <p:nvSpPr>
              <p:cNvPr id="54"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dirty="0"/>
              </a:p>
            </p:txBody>
          </p:sp>
          <p:sp>
            <p:nvSpPr>
              <p:cNvPr id="55"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dirty="0"/>
              </a:p>
            </p:txBody>
          </p:sp>
          <p:sp>
            <p:nvSpPr>
              <p:cNvPr id="56"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dirty="0"/>
              </a:p>
            </p:txBody>
          </p:sp>
          <p:sp>
            <p:nvSpPr>
              <p:cNvPr id="57"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dirty="0"/>
              </a:p>
            </p:txBody>
          </p:sp>
        </p:grpSp>
      </p:grpSp>
      <p:sp>
        <p:nvSpPr>
          <p:cNvPr id="3" name="Subtitle 2"/>
          <p:cNvSpPr>
            <a:spLocks noGrp="1"/>
          </p:cNvSpPr>
          <p:nvPr>
            <p:ph type="subTitle" idx="1" hasCustomPrompt="1"/>
          </p:nvPr>
        </p:nvSpPr>
        <p:spPr>
          <a:xfrm>
            <a:off x="358774" y="2168860"/>
            <a:ext cx="6121438" cy="3087372"/>
          </a:xfrm>
        </p:spPr>
        <p:txBody>
          <a:bodyPr numCol="2" spcCol="360000">
            <a:normAutofit/>
          </a:bodyPr>
          <a:lstStyle>
            <a:lvl1pPr marL="0" indent="0" algn="l">
              <a:lnSpc>
                <a:spcPct val="90000"/>
              </a:lnSpc>
              <a:spcBef>
                <a:spcPts val="3000"/>
              </a:spcBef>
              <a:buNone/>
              <a:defRPr sz="1600" b="1">
                <a:solidFill>
                  <a:schemeClr val="bg1"/>
                </a:solidFill>
              </a:defRPr>
            </a:lvl1pPr>
            <a:lvl2pPr marL="0" indent="0" algn="l">
              <a:lnSpc>
                <a:spcPct val="90000"/>
              </a:lnSpc>
              <a:spcBef>
                <a:spcPts val="0"/>
              </a:spcBef>
              <a:spcAft>
                <a:spcPts val="563"/>
              </a:spcAft>
              <a:buNone/>
              <a:defRPr sz="1600">
                <a:solidFill>
                  <a:schemeClr val="bg1"/>
                </a:solidFill>
              </a:defRPr>
            </a:lvl2pPr>
            <a:lvl3pPr marL="266400" indent="-266400" algn="l">
              <a:lnSpc>
                <a:spcPct val="90000"/>
              </a:lnSpc>
              <a:spcBef>
                <a:spcPts val="0"/>
              </a:spcBef>
              <a:buNone/>
              <a:tabLst>
                <a:tab pos="356400" algn="l"/>
              </a:tabLst>
              <a:defRPr sz="1600">
                <a:solidFill>
                  <a:schemeClr val="bg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7" name="Text Placeholder 14"/>
          <p:cNvSpPr>
            <a:spLocks noGrp="1"/>
          </p:cNvSpPr>
          <p:nvPr userDrawn="1">
            <p:ph type="body" sz="quarter" idx="17"/>
          </p:nvPr>
        </p:nvSpPr>
        <p:spPr>
          <a:xfrm>
            <a:off x="360000" y="5625959"/>
            <a:ext cx="4752000" cy="144000"/>
          </a:xfrm>
        </p:spPr>
        <p:txBody>
          <a:bodyPr anchor="ctr">
            <a:noAutofit/>
          </a:bodyPr>
          <a:lstStyle>
            <a:lvl1pPr>
              <a:buFontTx/>
              <a:buNone/>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pPr lvl="0"/>
            <a:r>
              <a:rPr lang="en-US" smtClean="0"/>
              <a:t>Click to edit Master text styles</a:t>
            </a:r>
          </a:p>
        </p:txBody>
      </p:sp>
    </p:spTree>
    <p:extLst>
      <p:ext uri="{BB962C8B-B14F-4D97-AF65-F5344CB8AC3E}">
        <p14:creationId xmlns:p14="http://schemas.microsoft.com/office/powerpoint/2010/main" val="4630210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ternative Title Slide + Collaborator logos">
    <p:bg>
      <p:bgPr>
        <a:solidFill>
          <a:schemeClr val="accent1"/>
        </a:solidFill>
        <a:effectLst/>
      </p:bgPr>
    </p:bg>
    <p:spTree>
      <p:nvGrpSpPr>
        <p:cNvPr id="1" name=""/>
        <p:cNvGrpSpPr/>
        <p:nvPr/>
      </p:nvGrpSpPr>
      <p:grpSpPr>
        <a:xfrm>
          <a:off x="0" y="0"/>
          <a:ext cx="0" cy="0"/>
          <a:chOff x="0" y="0"/>
          <a:chExt cx="0" cy="0"/>
        </a:xfrm>
      </p:grpSpPr>
      <p:grpSp>
        <p:nvGrpSpPr>
          <p:cNvPr id="28" name="Group 27"/>
          <p:cNvGrpSpPr/>
          <p:nvPr userDrawn="1"/>
        </p:nvGrpSpPr>
        <p:grpSpPr>
          <a:xfrm>
            <a:off x="-26988" y="357188"/>
            <a:ext cx="9199469" cy="6500812"/>
            <a:chOff x="-26988" y="357188"/>
            <a:chExt cx="9199469" cy="6500812"/>
          </a:xfrm>
        </p:grpSpPr>
        <p:grpSp>
          <p:nvGrpSpPr>
            <p:cNvPr id="29" name="Group 66"/>
            <p:cNvGrpSpPr>
              <a:grpSpLocks/>
            </p:cNvGrpSpPr>
            <p:nvPr userDrawn="1"/>
          </p:nvGrpSpPr>
          <p:grpSpPr bwMode="auto">
            <a:xfrm>
              <a:off x="-26988" y="357188"/>
              <a:ext cx="9178926" cy="2571750"/>
              <a:chOff x="-17463" y="357188"/>
              <a:chExt cx="9186863" cy="2571750"/>
            </a:xfrm>
          </p:grpSpPr>
          <p:sp>
            <p:nvSpPr>
              <p:cNvPr id="51" name="Freeform 17"/>
              <p:cNvSpPr>
                <a:spLocks/>
              </p:cNvSpPr>
              <p:nvPr userDrawn="1"/>
            </p:nvSpPr>
            <p:spPr bwMode="auto">
              <a:xfrm>
                <a:off x="-17463" y="1971675"/>
                <a:ext cx="9186863" cy="957263"/>
              </a:xfrm>
              <a:custGeom>
                <a:avLst/>
                <a:gdLst>
                  <a:gd name="T0" fmla="*/ 0 w 2880"/>
                  <a:gd name="T1" fmla="*/ 0 h 300"/>
                  <a:gd name="T2" fmla="*/ 372 w 2880"/>
                  <a:gd name="T3" fmla="*/ 0 h 300"/>
                  <a:gd name="T4" fmla="*/ 890 w 2880"/>
                  <a:gd name="T5" fmla="*/ 171 h 300"/>
                  <a:gd name="T6" fmla="*/ 1389 w 2880"/>
                  <a:gd name="T7" fmla="*/ 300 h 300"/>
                  <a:gd name="T8" fmla="*/ 2880 w 2880"/>
                  <a:gd name="T9" fmla="*/ 300 h 300"/>
                </a:gdLst>
                <a:ahLst/>
                <a:cxnLst>
                  <a:cxn ang="0">
                    <a:pos x="T0" y="T1"/>
                  </a:cxn>
                  <a:cxn ang="0">
                    <a:pos x="T2" y="T3"/>
                  </a:cxn>
                  <a:cxn ang="0">
                    <a:pos x="T4" y="T5"/>
                  </a:cxn>
                  <a:cxn ang="0">
                    <a:pos x="T6" y="T7"/>
                  </a:cxn>
                  <a:cxn ang="0">
                    <a:pos x="T8" y="T9"/>
                  </a:cxn>
                </a:cxnLst>
                <a:rect l="0" t="0" r="r" b="b"/>
                <a:pathLst>
                  <a:path w="2880" h="300">
                    <a:moveTo>
                      <a:pt x="0" y="0"/>
                    </a:moveTo>
                    <a:cubicBezTo>
                      <a:pt x="0" y="0"/>
                      <a:pt x="308" y="0"/>
                      <a:pt x="372" y="0"/>
                    </a:cubicBezTo>
                    <a:cubicBezTo>
                      <a:pt x="638" y="0"/>
                      <a:pt x="749" y="91"/>
                      <a:pt x="890" y="171"/>
                    </a:cubicBezTo>
                    <a:cubicBezTo>
                      <a:pt x="1011" y="240"/>
                      <a:pt x="1176" y="300"/>
                      <a:pt x="1389" y="300"/>
                    </a:cubicBezTo>
                    <a:cubicBezTo>
                      <a:pt x="2880" y="300"/>
                      <a:pt x="2880" y="300"/>
                      <a:pt x="2880" y="300"/>
                    </a:cubicBezTo>
                  </a:path>
                </a:pathLst>
              </a:custGeom>
              <a:noFill/>
              <a:ln w="19050" cap="flat">
                <a:solidFill>
                  <a:schemeClr val="bg1"/>
                </a:solidFill>
                <a:prstDash val="solid"/>
                <a:miter lim="800000"/>
                <a:headEnd/>
                <a:tailEnd/>
              </a:ln>
              <a:extLst/>
            </p:spPr>
            <p:txBody>
              <a:bodyPr/>
              <a:lstStyle/>
              <a:p>
                <a:pPr>
                  <a:defRPr/>
                </a:pPr>
                <a:endParaRPr lang="en-AU" dirty="0"/>
              </a:p>
            </p:txBody>
          </p:sp>
          <p:sp>
            <p:nvSpPr>
              <p:cNvPr id="52" name="Freeform 18"/>
              <p:cNvSpPr>
                <a:spLocks/>
              </p:cNvSpPr>
              <p:nvPr userDrawn="1"/>
            </p:nvSpPr>
            <p:spPr bwMode="auto">
              <a:xfrm>
                <a:off x="-17463" y="2449513"/>
                <a:ext cx="9186863"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a:defRPr/>
                </a:pPr>
                <a:endParaRPr lang="en-AU" dirty="0"/>
              </a:p>
            </p:txBody>
          </p:sp>
          <p:sp>
            <p:nvSpPr>
              <p:cNvPr id="53" name="Freeform 19"/>
              <p:cNvSpPr>
                <a:spLocks/>
              </p:cNvSpPr>
              <p:nvPr userDrawn="1"/>
            </p:nvSpPr>
            <p:spPr bwMode="auto">
              <a:xfrm>
                <a:off x="-17463" y="1655763"/>
                <a:ext cx="9186863" cy="954087"/>
              </a:xfrm>
              <a:custGeom>
                <a:avLst/>
                <a:gdLst>
                  <a:gd name="T0" fmla="*/ 0 w 2880"/>
                  <a:gd name="T1" fmla="*/ 0 h 299"/>
                  <a:gd name="T2" fmla="*/ 372 w 2880"/>
                  <a:gd name="T3" fmla="*/ 0 h 299"/>
                  <a:gd name="T4" fmla="*/ 890 w 2880"/>
                  <a:gd name="T5" fmla="*/ 170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0"/>
                    </a:cubicBezTo>
                    <a:cubicBezTo>
                      <a:pt x="1011" y="239"/>
                      <a:pt x="1176" y="299"/>
                      <a:pt x="1389" y="299"/>
                    </a:cubicBezTo>
                    <a:cubicBezTo>
                      <a:pt x="2880" y="299"/>
                      <a:pt x="2880" y="299"/>
                      <a:pt x="2880" y="299"/>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dirty="0"/>
              </a:p>
            </p:txBody>
          </p:sp>
          <p:sp>
            <p:nvSpPr>
              <p:cNvPr id="54" name="Freeform 20"/>
              <p:cNvSpPr>
                <a:spLocks/>
              </p:cNvSpPr>
              <p:nvPr userDrawn="1"/>
            </p:nvSpPr>
            <p:spPr bwMode="auto">
              <a:xfrm>
                <a:off x="-17463" y="2130425"/>
                <a:ext cx="9186863"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1">
                    <a:lumMod val="75000"/>
                  </a:schemeClr>
                </a:solidFill>
                <a:prstDash val="solid"/>
                <a:miter lim="800000"/>
                <a:headEnd/>
                <a:tailEnd/>
              </a:ln>
              <a:extLst/>
            </p:spPr>
            <p:txBody>
              <a:bodyPr/>
              <a:lstStyle/>
              <a:p>
                <a:pPr>
                  <a:defRPr/>
                </a:pPr>
                <a:endParaRPr lang="en-AU" dirty="0"/>
              </a:p>
            </p:txBody>
          </p:sp>
          <p:sp>
            <p:nvSpPr>
              <p:cNvPr id="55" name="Freeform 21"/>
              <p:cNvSpPr>
                <a:spLocks/>
              </p:cNvSpPr>
              <p:nvPr userDrawn="1"/>
            </p:nvSpPr>
            <p:spPr bwMode="auto">
              <a:xfrm>
                <a:off x="-17463" y="1336675"/>
                <a:ext cx="9186863" cy="954088"/>
              </a:xfrm>
              <a:custGeom>
                <a:avLst/>
                <a:gdLst>
                  <a:gd name="T0" fmla="*/ 0 w 2880"/>
                  <a:gd name="T1" fmla="*/ 0 h 299"/>
                  <a:gd name="T2" fmla="*/ 372 w 2880"/>
                  <a:gd name="T3" fmla="*/ 0 h 299"/>
                  <a:gd name="T4" fmla="*/ 890 w 2880"/>
                  <a:gd name="T5" fmla="*/ 171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1"/>
                    </a:cubicBezTo>
                    <a:cubicBezTo>
                      <a:pt x="1011" y="239"/>
                      <a:pt x="1176" y="299"/>
                      <a:pt x="1389" y="299"/>
                    </a:cubicBezTo>
                    <a:cubicBezTo>
                      <a:pt x="2880" y="299"/>
                      <a:pt x="2880" y="299"/>
                      <a:pt x="2880" y="299"/>
                    </a:cubicBezTo>
                  </a:path>
                </a:pathLst>
              </a:custGeom>
              <a:noFill/>
              <a:ln w="19050" cap="flat">
                <a:solidFill>
                  <a:schemeClr val="bg1"/>
                </a:solidFill>
                <a:prstDash val="solid"/>
                <a:miter lim="800000"/>
                <a:headEnd/>
                <a:tailEnd/>
              </a:ln>
              <a:extLst/>
            </p:spPr>
            <p:txBody>
              <a:bodyPr/>
              <a:lstStyle/>
              <a:p>
                <a:pPr>
                  <a:defRPr/>
                </a:pPr>
                <a:endParaRPr lang="en-AU" dirty="0"/>
              </a:p>
            </p:txBody>
          </p:sp>
          <p:sp>
            <p:nvSpPr>
              <p:cNvPr id="56" name="Freeform 22"/>
              <p:cNvSpPr>
                <a:spLocks/>
              </p:cNvSpPr>
              <p:nvPr userDrawn="1"/>
            </p:nvSpPr>
            <p:spPr bwMode="auto">
              <a:xfrm>
                <a:off x="-17463" y="1811338"/>
                <a:ext cx="9186863" cy="479425"/>
              </a:xfrm>
              <a:custGeom>
                <a:avLst/>
                <a:gdLst>
                  <a:gd name="T0" fmla="*/ 2880 w 2880"/>
                  <a:gd name="T1" fmla="*/ 0 h 150"/>
                  <a:gd name="T2" fmla="*/ 1202 w 2880"/>
                  <a:gd name="T3" fmla="*/ 0 h 150"/>
                  <a:gd name="T4" fmla="*/ 890 w 2880"/>
                  <a:gd name="T5" fmla="*/ 22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2"/>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a:defRPr/>
                </a:pPr>
                <a:endParaRPr lang="en-AU" dirty="0"/>
              </a:p>
            </p:txBody>
          </p:sp>
          <p:sp>
            <p:nvSpPr>
              <p:cNvPr id="57" name="Freeform 23"/>
              <p:cNvSpPr>
                <a:spLocks/>
              </p:cNvSpPr>
              <p:nvPr userDrawn="1"/>
            </p:nvSpPr>
            <p:spPr bwMode="auto">
              <a:xfrm>
                <a:off x="-17463" y="357188"/>
                <a:ext cx="9186863" cy="957262"/>
              </a:xfrm>
              <a:custGeom>
                <a:avLst/>
                <a:gdLst>
                  <a:gd name="T0" fmla="*/ 2880 w 2880"/>
                  <a:gd name="T1" fmla="*/ 300 h 300"/>
                  <a:gd name="T2" fmla="*/ 2501 w 2880"/>
                  <a:gd name="T3" fmla="*/ 300 h 300"/>
                  <a:gd name="T4" fmla="*/ 1984 w 2880"/>
                  <a:gd name="T5" fmla="*/ 129 h 300"/>
                  <a:gd name="T6" fmla="*/ 1485 w 2880"/>
                  <a:gd name="T7" fmla="*/ 0 h 300"/>
                  <a:gd name="T8" fmla="*/ 0 w 2880"/>
                  <a:gd name="T9" fmla="*/ 0 h 300"/>
                </a:gdLst>
                <a:ahLst/>
                <a:cxnLst>
                  <a:cxn ang="0">
                    <a:pos x="T0" y="T1"/>
                  </a:cxn>
                  <a:cxn ang="0">
                    <a:pos x="T2" y="T3"/>
                  </a:cxn>
                  <a:cxn ang="0">
                    <a:pos x="T4" y="T5"/>
                  </a:cxn>
                  <a:cxn ang="0">
                    <a:pos x="T6" y="T7"/>
                  </a:cxn>
                  <a:cxn ang="0">
                    <a:pos x="T8" y="T9"/>
                  </a:cxn>
                </a:cxnLst>
                <a:rect l="0" t="0" r="r" b="b"/>
                <a:pathLst>
                  <a:path w="2880" h="300">
                    <a:moveTo>
                      <a:pt x="2880" y="300"/>
                    </a:moveTo>
                    <a:cubicBezTo>
                      <a:pt x="2880" y="300"/>
                      <a:pt x="2565" y="300"/>
                      <a:pt x="2501" y="300"/>
                    </a:cubicBezTo>
                    <a:cubicBezTo>
                      <a:pt x="2236" y="300"/>
                      <a:pt x="2124" y="209"/>
                      <a:pt x="1984" y="129"/>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dirty="0"/>
              </a:p>
            </p:txBody>
          </p:sp>
          <p:sp>
            <p:nvSpPr>
              <p:cNvPr id="58" name="Freeform 24"/>
              <p:cNvSpPr>
                <a:spLocks/>
              </p:cNvSpPr>
              <p:nvPr userDrawn="1"/>
            </p:nvSpPr>
            <p:spPr bwMode="auto">
              <a:xfrm>
                <a:off x="-17463" y="357188"/>
                <a:ext cx="9186863" cy="477837"/>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a:defRPr/>
                </a:pPr>
                <a:endParaRPr lang="en-AU" dirty="0"/>
              </a:p>
            </p:txBody>
          </p:sp>
          <p:sp>
            <p:nvSpPr>
              <p:cNvPr id="59" name="Freeform 25"/>
              <p:cNvSpPr>
                <a:spLocks/>
              </p:cNvSpPr>
              <p:nvPr userDrawn="1"/>
            </p:nvSpPr>
            <p:spPr bwMode="auto">
              <a:xfrm>
                <a:off x="-17463" y="676275"/>
                <a:ext cx="9186863" cy="954088"/>
              </a:xfrm>
              <a:custGeom>
                <a:avLst/>
                <a:gdLst>
                  <a:gd name="T0" fmla="*/ 2880 w 2880"/>
                  <a:gd name="T1" fmla="*/ 299 h 299"/>
                  <a:gd name="T2" fmla="*/ 2501 w 2880"/>
                  <a:gd name="T3" fmla="*/ 299 h 299"/>
                  <a:gd name="T4" fmla="*/ 1984 w 2880"/>
                  <a:gd name="T5" fmla="*/ 129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9"/>
                    </a:cubicBezTo>
                    <a:cubicBezTo>
                      <a:pt x="1863" y="60"/>
                      <a:pt x="1698" y="0"/>
                      <a:pt x="1485" y="0"/>
                    </a:cubicBezTo>
                    <a:cubicBezTo>
                      <a:pt x="0" y="0"/>
                      <a:pt x="0" y="0"/>
                      <a:pt x="0" y="0"/>
                    </a:cubicBezTo>
                  </a:path>
                </a:pathLst>
              </a:custGeom>
              <a:noFill/>
              <a:ln w="19050" cap="flat">
                <a:solidFill>
                  <a:schemeClr val="bg1"/>
                </a:solidFill>
                <a:prstDash val="solid"/>
                <a:miter lim="800000"/>
                <a:headEnd/>
                <a:tailEnd/>
              </a:ln>
              <a:extLst/>
            </p:spPr>
            <p:txBody>
              <a:bodyPr/>
              <a:lstStyle/>
              <a:p>
                <a:pPr>
                  <a:defRPr/>
                </a:pPr>
                <a:endParaRPr lang="en-AU" dirty="0"/>
              </a:p>
            </p:txBody>
          </p:sp>
          <p:sp>
            <p:nvSpPr>
              <p:cNvPr id="60" name="Freeform 26"/>
              <p:cNvSpPr>
                <a:spLocks/>
              </p:cNvSpPr>
              <p:nvPr userDrawn="1"/>
            </p:nvSpPr>
            <p:spPr bwMode="auto">
              <a:xfrm>
                <a:off x="-17463" y="676275"/>
                <a:ext cx="9186863" cy="477838"/>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1">
                    <a:lumMod val="75000"/>
                  </a:schemeClr>
                </a:solidFill>
                <a:prstDash val="solid"/>
                <a:miter lim="800000"/>
                <a:headEnd/>
                <a:tailEnd/>
              </a:ln>
              <a:extLst/>
            </p:spPr>
            <p:txBody>
              <a:bodyPr/>
              <a:lstStyle/>
              <a:p>
                <a:pPr>
                  <a:defRPr/>
                </a:pPr>
                <a:endParaRPr lang="en-AU" dirty="0"/>
              </a:p>
            </p:txBody>
          </p:sp>
          <p:sp>
            <p:nvSpPr>
              <p:cNvPr id="61" name="Freeform 27"/>
              <p:cNvSpPr>
                <a:spLocks/>
              </p:cNvSpPr>
              <p:nvPr userDrawn="1"/>
            </p:nvSpPr>
            <p:spPr bwMode="auto">
              <a:xfrm>
                <a:off x="-17463" y="995363"/>
                <a:ext cx="9186863" cy="954087"/>
              </a:xfrm>
              <a:custGeom>
                <a:avLst/>
                <a:gdLst>
                  <a:gd name="T0" fmla="*/ 2880 w 2880"/>
                  <a:gd name="T1" fmla="*/ 299 h 299"/>
                  <a:gd name="T2" fmla="*/ 2501 w 2880"/>
                  <a:gd name="T3" fmla="*/ 299 h 299"/>
                  <a:gd name="T4" fmla="*/ 1984 w 2880"/>
                  <a:gd name="T5" fmla="*/ 128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8"/>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dirty="0"/>
              </a:p>
            </p:txBody>
          </p:sp>
          <p:sp>
            <p:nvSpPr>
              <p:cNvPr id="62" name="Freeform 28"/>
              <p:cNvSpPr>
                <a:spLocks/>
              </p:cNvSpPr>
              <p:nvPr userDrawn="1"/>
            </p:nvSpPr>
            <p:spPr bwMode="auto">
              <a:xfrm>
                <a:off x="-17463" y="995363"/>
                <a:ext cx="9186863" cy="474662"/>
              </a:xfrm>
              <a:custGeom>
                <a:avLst/>
                <a:gdLst>
                  <a:gd name="T0" fmla="*/ 0 w 2880"/>
                  <a:gd name="T1" fmla="*/ 149 h 149"/>
                  <a:gd name="T2" fmla="*/ 1672 w 2880"/>
                  <a:gd name="T3" fmla="*/ 149 h 149"/>
                  <a:gd name="T4" fmla="*/ 1984 w 2880"/>
                  <a:gd name="T5" fmla="*/ 128 h 149"/>
                  <a:gd name="T6" fmla="*/ 2507 w 2880"/>
                  <a:gd name="T7" fmla="*/ 0 h 149"/>
                  <a:gd name="T8" fmla="*/ 2880 w 2880"/>
                  <a:gd name="T9" fmla="*/ 0 h 149"/>
                </a:gdLst>
                <a:ahLst/>
                <a:cxnLst>
                  <a:cxn ang="0">
                    <a:pos x="T0" y="T1"/>
                  </a:cxn>
                  <a:cxn ang="0">
                    <a:pos x="T2" y="T3"/>
                  </a:cxn>
                  <a:cxn ang="0">
                    <a:pos x="T4" y="T5"/>
                  </a:cxn>
                  <a:cxn ang="0">
                    <a:pos x="T6" y="T7"/>
                  </a:cxn>
                  <a:cxn ang="0">
                    <a:pos x="T8" y="T9"/>
                  </a:cxn>
                </a:cxnLst>
                <a:rect l="0" t="0" r="r" b="b"/>
                <a:pathLst>
                  <a:path w="2880" h="149">
                    <a:moveTo>
                      <a:pt x="0" y="149"/>
                    </a:moveTo>
                    <a:cubicBezTo>
                      <a:pt x="1672" y="149"/>
                      <a:pt x="1672" y="149"/>
                      <a:pt x="1672" y="149"/>
                    </a:cubicBezTo>
                    <a:cubicBezTo>
                      <a:pt x="1875" y="149"/>
                      <a:pt x="1941" y="145"/>
                      <a:pt x="1984" y="128"/>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a:defRPr/>
                </a:pPr>
                <a:endParaRPr lang="en-AU" dirty="0"/>
              </a:p>
            </p:txBody>
          </p:sp>
        </p:grpSp>
        <p:grpSp>
          <p:nvGrpSpPr>
            <p:cNvPr id="30" name="Group 29"/>
            <p:cNvGrpSpPr/>
            <p:nvPr userDrawn="1"/>
          </p:nvGrpSpPr>
          <p:grpSpPr>
            <a:xfrm>
              <a:off x="1497" y="5500319"/>
              <a:ext cx="9170984" cy="1357681"/>
              <a:chOff x="1497" y="5500319"/>
              <a:chExt cx="9170984" cy="1357681"/>
            </a:xfrm>
          </p:grpSpPr>
          <p:sp>
            <p:nvSpPr>
              <p:cNvPr id="31" name="Rectangle 30"/>
              <p:cNvSpPr/>
              <p:nvPr userDrawn="1"/>
            </p:nvSpPr>
            <p:spPr>
              <a:xfrm>
                <a:off x="1497" y="5940320"/>
                <a:ext cx="9158377" cy="91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grpSp>
            <p:nvGrpSpPr>
              <p:cNvPr id="32" name="Group 31"/>
              <p:cNvGrpSpPr/>
              <p:nvPr userDrawn="1"/>
            </p:nvGrpSpPr>
            <p:grpSpPr>
              <a:xfrm>
                <a:off x="1497" y="5500319"/>
                <a:ext cx="9170984" cy="996231"/>
                <a:chOff x="1497" y="5500319"/>
                <a:chExt cx="9170984" cy="996231"/>
              </a:xfrm>
            </p:grpSpPr>
            <p:sp>
              <p:nvSpPr>
                <p:cNvPr id="47" name="Freeform 7"/>
                <p:cNvSpPr>
                  <a:spLocks noEditPoints="1"/>
                </p:cNvSpPr>
                <p:nvPr userDrawn="1"/>
              </p:nvSpPr>
              <p:spPr bwMode="auto">
                <a:xfrm>
                  <a:off x="1497" y="5563679"/>
                  <a:ext cx="9170984" cy="932871"/>
                </a:xfrm>
                <a:custGeom>
                  <a:avLst/>
                  <a:gdLst/>
                  <a:ahLst/>
                  <a:cxnLst>
                    <a:cxn ang="0">
                      <a:pos x="2313" y="117"/>
                    </a:cxn>
                    <a:cxn ang="0">
                      <a:pos x="0" y="117"/>
                    </a:cxn>
                    <a:cxn ang="0">
                      <a:pos x="0" y="137"/>
                    </a:cxn>
                    <a:cxn ang="0">
                      <a:pos x="2030" y="137"/>
                    </a:cxn>
                    <a:cxn ang="0">
                      <a:pos x="2313" y="117"/>
                    </a:cxn>
                    <a:cxn ang="0">
                      <a:pos x="2880" y="0"/>
                    </a:cxn>
                    <a:cxn ang="0">
                      <a:pos x="2880" y="0"/>
                    </a:cxn>
                    <a:cxn ang="0">
                      <a:pos x="2880" y="117"/>
                    </a:cxn>
                    <a:cxn ang="0">
                      <a:pos x="2313" y="117"/>
                    </a:cxn>
                    <a:cxn ang="0">
                      <a:pos x="2784" y="293"/>
                    </a:cxn>
                    <a:cxn ang="0">
                      <a:pos x="2880" y="293"/>
                    </a:cxn>
                    <a:cxn ang="0">
                      <a:pos x="2880" y="0"/>
                    </a:cxn>
                  </a:cxnLst>
                  <a:rect l="0" t="0" r="r" b="b"/>
                  <a:pathLst>
                    <a:path w="2880" h="293">
                      <a:moveTo>
                        <a:pt x="2313" y="117"/>
                      </a:moveTo>
                      <a:cubicBezTo>
                        <a:pt x="0" y="117"/>
                        <a:pt x="0" y="117"/>
                        <a:pt x="0" y="117"/>
                      </a:cubicBezTo>
                      <a:cubicBezTo>
                        <a:pt x="0" y="137"/>
                        <a:pt x="0" y="137"/>
                        <a:pt x="0" y="137"/>
                      </a:cubicBezTo>
                      <a:cubicBezTo>
                        <a:pt x="2030" y="137"/>
                        <a:pt x="2030" y="137"/>
                        <a:pt x="2030" y="137"/>
                      </a:cubicBezTo>
                      <a:cubicBezTo>
                        <a:pt x="2214" y="137"/>
                        <a:pt x="2274" y="132"/>
                        <a:pt x="2313" y="117"/>
                      </a:cubicBezTo>
                      <a:moveTo>
                        <a:pt x="2880" y="0"/>
                      </a:moveTo>
                      <a:cubicBezTo>
                        <a:pt x="2880" y="0"/>
                        <a:pt x="2880" y="0"/>
                        <a:pt x="2880" y="0"/>
                      </a:cubicBezTo>
                      <a:cubicBezTo>
                        <a:pt x="2880" y="117"/>
                        <a:pt x="2880" y="117"/>
                        <a:pt x="2880" y="117"/>
                      </a:cubicBezTo>
                      <a:cubicBezTo>
                        <a:pt x="2313" y="117"/>
                        <a:pt x="2313" y="117"/>
                        <a:pt x="2313" y="117"/>
                      </a:cubicBezTo>
                      <a:cubicBezTo>
                        <a:pt x="2411" y="197"/>
                        <a:pt x="2542" y="293"/>
                        <a:pt x="2784" y="293"/>
                      </a:cubicBezTo>
                      <a:cubicBezTo>
                        <a:pt x="2842" y="293"/>
                        <a:pt x="2880" y="293"/>
                        <a:pt x="2880" y="293"/>
                      </a:cubicBezTo>
                      <a:cubicBezTo>
                        <a:pt x="2880" y="0"/>
                        <a:pt x="2880" y="0"/>
                        <a:pt x="2880" y="0"/>
                      </a:cubicBezTo>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48" name="Freeform 8"/>
                <p:cNvSpPr>
                  <a:spLocks noEditPoints="1"/>
                </p:cNvSpPr>
                <p:nvPr userDrawn="1"/>
              </p:nvSpPr>
              <p:spPr bwMode="auto">
                <a:xfrm>
                  <a:off x="1497" y="5500319"/>
                  <a:ext cx="9170984" cy="435430"/>
                </a:xfrm>
                <a:custGeom>
                  <a:avLst/>
                  <a:gdLst/>
                  <a:ahLst/>
                  <a:cxnLst>
                    <a:cxn ang="0">
                      <a:pos x="2880" y="20"/>
                    </a:cxn>
                    <a:cxn ang="0">
                      <a:pos x="2789" y="20"/>
                    </a:cxn>
                    <a:cxn ang="0">
                      <a:pos x="2313" y="137"/>
                    </a:cxn>
                    <a:cxn ang="0">
                      <a:pos x="2313" y="137"/>
                    </a:cxn>
                    <a:cxn ang="0">
                      <a:pos x="2880" y="137"/>
                    </a:cxn>
                    <a:cxn ang="0">
                      <a:pos x="2880" y="20"/>
                    </a:cxn>
                    <a:cxn ang="0">
                      <a:pos x="1860" y="0"/>
                    </a:cxn>
                    <a:cxn ang="0">
                      <a:pos x="0" y="0"/>
                    </a:cxn>
                    <a:cxn ang="0">
                      <a:pos x="0" y="137"/>
                    </a:cxn>
                    <a:cxn ang="0">
                      <a:pos x="2313" y="137"/>
                    </a:cxn>
                    <a:cxn ang="0">
                      <a:pos x="2313" y="137"/>
                    </a:cxn>
                    <a:cxn ang="0">
                      <a:pos x="2313" y="137"/>
                    </a:cxn>
                    <a:cxn ang="0">
                      <a:pos x="2313" y="137"/>
                    </a:cxn>
                    <a:cxn ang="0">
                      <a:pos x="1860" y="0"/>
                    </a:cxn>
                  </a:cxnLst>
                  <a:rect l="0" t="0" r="r" b="b"/>
                  <a:pathLst>
                    <a:path w="2880" h="137">
                      <a:moveTo>
                        <a:pt x="2880" y="20"/>
                      </a:moveTo>
                      <a:cubicBezTo>
                        <a:pt x="2789" y="20"/>
                        <a:pt x="2789" y="20"/>
                        <a:pt x="2789" y="20"/>
                      </a:cubicBezTo>
                      <a:cubicBezTo>
                        <a:pt x="2500" y="20"/>
                        <a:pt x="2393" y="107"/>
                        <a:pt x="2313" y="137"/>
                      </a:cubicBezTo>
                      <a:cubicBezTo>
                        <a:pt x="2313" y="137"/>
                        <a:pt x="2313" y="137"/>
                        <a:pt x="2313" y="137"/>
                      </a:cubicBezTo>
                      <a:cubicBezTo>
                        <a:pt x="2880" y="137"/>
                        <a:pt x="2880" y="137"/>
                        <a:pt x="2880" y="137"/>
                      </a:cubicBezTo>
                      <a:cubicBezTo>
                        <a:pt x="2880" y="20"/>
                        <a:pt x="2880" y="20"/>
                        <a:pt x="2880" y="20"/>
                      </a:cubicBezTo>
                      <a:moveTo>
                        <a:pt x="1860" y="0"/>
                      </a:moveTo>
                      <a:cubicBezTo>
                        <a:pt x="0" y="0"/>
                        <a:pt x="0" y="0"/>
                        <a:pt x="0" y="0"/>
                      </a:cubicBezTo>
                      <a:cubicBezTo>
                        <a:pt x="0" y="137"/>
                        <a:pt x="0" y="137"/>
                        <a:pt x="0" y="137"/>
                      </a:cubicBezTo>
                      <a:cubicBezTo>
                        <a:pt x="2313" y="137"/>
                        <a:pt x="2313" y="137"/>
                        <a:pt x="2313" y="137"/>
                      </a:cubicBezTo>
                      <a:cubicBezTo>
                        <a:pt x="2313" y="137"/>
                        <a:pt x="2313" y="137"/>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49" name="Freeform 9"/>
                <p:cNvSpPr>
                  <a:spLocks/>
                </p:cNvSpPr>
                <p:nvPr userDrawn="1"/>
              </p:nvSpPr>
              <p:spPr bwMode="auto">
                <a:xfrm>
                  <a:off x="1497" y="5563679"/>
                  <a:ext cx="7365906" cy="432734"/>
                </a:xfrm>
                <a:custGeom>
                  <a:avLst/>
                  <a:gdLst/>
                  <a:ahLst/>
                  <a:cxnLst>
                    <a:cxn ang="0">
                      <a:pos x="2313" y="117"/>
                    </a:cxn>
                    <a:cxn ang="0">
                      <a:pos x="1860" y="0"/>
                    </a:cxn>
                    <a:cxn ang="0">
                      <a:pos x="0" y="0"/>
                    </a:cxn>
                    <a:cxn ang="0">
                      <a:pos x="0" y="136"/>
                    </a:cxn>
                    <a:cxn ang="0">
                      <a:pos x="2030" y="136"/>
                    </a:cxn>
                    <a:cxn ang="0">
                      <a:pos x="2313" y="117"/>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50" name="Freeform 10"/>
                <p:cNvSpPr>
                  <a:spLocks/>
                </p:cNvSpPr>
                <p:nvPr userDrawn="1"/>
              </p:nvSpPr>
              <p:spPr bwMode="auto">
                <a:xfrm>
                  <a:off x="7367402" y="5563679"/>
                  <a:ext cx="1805078" cy="869511"/>
                </a:xfrm>
                <a:custGeom>
                  <a:avLst/>
                  <a:gdLst/>
                  <a:ahLst/>
                  <a:cxnLst>
                    <a:cxn ang="0">
                      <a:pos x="476" y="0"/>
                    </a:cxn>
                    <a:cxn ang="0">
                      <a:pos x="0" y="117"/>
                    </a:cxn>
                    <a:cxn ang="0">
                      <a:pos x="471" y="273"/>
                    </a:cxn>
                    <a:cxn ang="0">
                      <a:pos x="567" y="273"/>
                    </a:cxn>
                    <a:cxn ang="0">
                      <a:pos x="567" y="0"/>
                    </a:cxn>
                    <a:cxn ang="0">
                      <a:pos x="476" y="0"/>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grpSp>
          <p:pic>
            <p:nvPicPr>
              <p:cNvPr id="33"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34" name="Group 19"/>
              <p:cNvGrpSpPr/>
              <p:nvPr userDrawn="1"/>
            </p:nvGrpSpPr>
            <p:grpSpPr>
              <a:xfrm>
                <a:off x="360000" y="5807505"/>
                <a:ext cx="814388" cy="95250"/>
                <a:chOff x="3495675" y="5969000"/>
                <a:chExt cx="814388" cy="95250"/>
              </a:xfrm>
              <a:solidFill>
                <a:schemeClr val="accent1"/>
              </a:solidFill>
            </p:grpSpPr>
            <p:sp>
              <p:nvSpPr>
                <p:cNvPr id="35"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36"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37"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38"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dirty="0"/>
                </a:p>
              </p:txBody>
            </p:sp>
            <p:sp>
              <p:nvSpPr>
                <p:cNvPr id="39"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dirty="0"/>
                </a:p>
              </p:txBody>
            </p:sp>
            <p:sp>
              <p:nvSpPr>
                <p:cNvPr id="40"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dirty="0"/>
                </a:p>
              </p:txBody>
            </p:sp>
            <p:sp>
              <p:nvSpPr>
                <p:cNvPr id="41"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dirty="0"/>
                </a:p>
              </p:txBody>
            </p:sp>
            <p:sp>
              <p:nvSpPr>
                <p:cNvPr id="42"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dirty="0"/>
                </a:p>
              </p:txBody>
            </p:sp>
            <p:sp>
              <p:nvSpPr>
                <p:cNvPr id="43"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dirty="0"/>
                </a:p>
              </p:txBody>
            </p:sp>
            <p:sp>
              <p:nvSpPr>
                <p:cNvPr id="44"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dirty="0"/>
                </a:p>
              </p:txBody>
            </p:sp>
            <p:sp>
              <p:nvSpPr>
                <p:cNvPr id="45"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dirty="0"/>
                </a:p>
              </p:txBody>
            </p:sp>
            <p:sp>
              <p:nvSpPr>
                <p:cNvPr id="46"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dirty="0"/>
                </a:p>
              </p:txBody>
            </p:sp>
          </p:grpSp>
        </p:grpSp>
      </p:grpSp>
      <p:sp>
        <p:nvSpPr>
          <p:cNvPr id="2" name="Title 1"/>
          <p:cNvSpPr>
            <a:spLocks noGrp="1"/>
          </p:cNvSpPr>
          <p:nvPr>
            <p:ph type="ctrTitle"/>
          </p:nvPr>
        </p:nvSpPr>
        <p:spPr>
          <a:xfrm>
            <a:off x="344440" y="3122613"/>
            <a:ext cx="8467494" cy="1080000"/>
          </a:xfrm>
        </p:spPr>
        <p:txBody>
          <a:bodyPr anchor="b" anchorCtr="0">
            <a:normAutofit/>
          </a:bodyPr>
          <a:lstStyle>
            <a:lvl1pPr algn="l">
              <a:defRPr sz="4400">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344440" y="4257092"/>
            <a:ext cx="8475710" cy="360040"/>
          </a:xfrm>
        </p:spPr>
        <p:txBody>
          <a:bodyPr>
            <a:normAutofit/>
          </a:bodyPr>
          <a:lstStyle>
            <a:lvl1pPr marL="0" indent="0" algn="l">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27" name="Text Placeholder 14"/>
          <p:cNvSpPr>
            <a:spLocks noGrp="1"/>
          </p:cNvSpPr>
          <p:nvPr>
            <p:ph type="body" sz="quarter" idx="17"/>
          </p:nvPr>
        </p:nvSpPr>
        <p:spPr>
          <a:xfrm>
            <a:off x="360000" y="5625959"/>
            <a:ext cx="4752000" cy="144000"/>
          </a:xfrm>
        </p:spPr>
        <p:txBody>
          <a:bodyPr anchor="ctr">
            <a:noAutofit/>
          </a:bodyPr>
          <a:lstStyle>
            <a:lvl1pPr>
              <a:buFontTx/>
              <a:buNone/>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pPr lvl="0"/>
            <a:r>
              <a:rPr lang="en-US" smtClean="0"/>
              <a:t>Click to edit Master text styles</a:t>
            </a:r>
          </a:p>
        </p:txBody>
      </p:sp>
    </p:spTree>
    <p:extLst>
      <p:ext uri="{BB962C8B-B14F-4D97-AF65-F5344CB8AC3E}">
        <p14:creationId xmlns:p14="http://schemas.microsoft.com/office/powerpoint/2010/main" val="36379679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grpSp>
        <p:nvGrpSpPr>
          <p:cNvPr id="29" name="Group 28"/>
          <p:cNvGrpSpPr/>
          <p:nvPr userDrawn="1"/>
        </p:nvGrpSpPr>
        <p:grpSpPr>
          <a:xfrm>
            <a:off x="608" y="5500319"/>
            <a:ext cx="9167813" cy="996950"/>
            <a:chOff x="608" y="5500319"/>
            <a:chExt cx="9167813" cy="996950"/>
          </a:xfrm>
        </p:grpSpPr>
        <p:grpSp>
          <p:nvGrpSpPr>
            <p:cNvPr id="43" name="Group 22"/>
            <p:cNvGrpSpPr>
              <a:grpSpLocks/>
            </p:cNvGrpSpPr>
            <p:nvPr userDrawn="1"/>
          </p:nvGrpSpPr>
          <p:grpSpPr bwMode="auto">
            <a:xfrm>
              <a:off x="608" y="5500319"/>
              <a:ext cx="9167813" cy="996950"/>
              <a:chOff x="-7938" y="5668963"/>
              <a:chExt cx="9167813" cy="996950"/>
            </a:xfrm>
          </p:grpSpPr>
          <p:sp>
            <p:nvSpPr>
              <p:cNvPr id="58" name="Freeform 11"/>
              <p:cNvSpPr>
                <a:spLocks noEditPoints="1"/>
              </p:cNvSpPr>
              <p:nvPr userDrawn="1"/>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a:defRPr/>
                </a:pPr>
                <a:endParaRPr lang="en-AU" dirty="0"/>
              </a:p>
            </p:txBody>
          </p:sp>
          <p:sp>
            <p:nvSpPr>
              <p:cNvPr id="59" name="Freeform 24"/>
              <p:cNvSpPr>
                <a:spLocks/>
              </p:cNvSpPr>
              <p:nvPr userDrawn="1"/>
            </p:nvSpPr>
            <p:spPr bwMode="auto">
              <a:xfrm>
                <a:off x="-7938" y="5732463"/>
                <a:ext cx="7362826" cy="433387"/>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a:extLst/>
            </p:spPr>
            <p:txBody>
              <a:bodyPr/>
              <a:lstStyle/>
              <a:p>
                <a:pPr>
                  <a:defRPr/>
                </a:pPr>
                <a:endParaRPr lang="en-AU" dirty="0"/>
              </a:p>
            </p:txBody>
          </p:sp>
          <p:sp>
            <p:nvSpPr>
              <p:cNvPr id="60" name="Freeform 25"/>
              <p:cNvSpPr>
                <a:spLocks/>
              </p:cNvSpPr>
              <p:nvPr userDrawn="1"/>
            </p:nvSpPr>
            <p:spPr bwMode="auto">
              <a:xfrm>
                <a:off x="7354888" y="5732463"/>
                <a:ext cx="1804987" cy="869950"/>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a:extLst/>
            </p:spPr>
            <p:txBody>
              <a:bodyPr/>
              <a:lstStyle/>
              <a:p>
                <a:pPr>
                  <a:defRPr/>
                </a:pPr>
                <a:endParaRPr lang="en-AU" dirty="0"/>
              </a:p>
            </p:txBody>
          </p:sp>
        </p:grpSp>
        <p:pic>
          <p:nvPicPr>
            <p:cNvPr id="44"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45" name="Group 19"/>
            <p:cNvGrpSpPr/>
            <p:nvPr userDrawn="1"/>
          </p:nvGrpSpPr>
          <p:grpSpPr>
            <a:xfrm>
              <a:off x="360000" y="5807505"/>
              <a:ext cx="814388" cy="95250"/>
              <a:chOff x="3495675" y="5969000"/>
              <a:chExt cx="814388" cy="95250"/>
            </a:xfrm>
            <a:solidFill>
              <a:schemeClr val="accent1"/>
            </a:solidFill>
          </p:grpSpPr>
          <p:sp>
            <p:nvSpPr>
              <p:cNvPr id="46"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47"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48"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49"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dirty="0"/>
              </a:p>
            </p:txBody>
          </p:sp>
          <p:sp>
            <p:nvSpPr>
              <p:cNvPr id="50"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dirty="0"/>
              </a:p>
            </p:txBody>
          </p:sp>
          <p:sp>
            <p:nvSpPr>
              <p:cNvPr id="51"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dirty="0"/>
              </a:p>
            </p:txBody>
          </p:sp>
          <p:sp>
            <p:nvSpPr>
              <p:cNvPr id="52"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dirty="0"/>
              </a:p>
            </p:txBody>
          </p:sp>
          <p:sp>
            <p:nvSpPr>
              <p:cNvPr id="53"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dirty="0"/>
              </a:p>
            </p:txBody>
          </p:sp>
          <p:sp>
            <p:nvSpPr>
              <p:cNvPr id="54"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dirty="0"/>
              </a:p>
            </p:txBody>
          </p:sp>
          <p:sp>
            <p:nvSpPr>
              <p:cNvPr id="55"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dirty="0"/>
              </a:p>
            </p:txBody>
          </p:sp>
          <p:sp>
            <p:nvSpPr>
              <p:cNvPr id="56"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dirty="0"/>
              </a:p>
            </p:txBody>
          </p:sp>
          <p:sp>
            <p:nvSpPr>
              <p:cNvPr id="57"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dirty="0"/>
              </a:p>
            </p:txBody>
          </p:sp>
        </p:grpSp>
      </p:grpSp>
      <p:sp>
        <p:nvSpPr>
          <p:cNvPr id="2" name="Title 1"/>
          <p:cNvSpPr>
            <a:spLocks noGrp="1"/>
          </p:cNvSpPr>
          <p:nvPr userDrawn="1">
            <p:ph type="ctrTitle"/>
          </p:nvPr>
        </p:nvSpPr>
        <p:spPr>
          <a:xfrm>
            <a:off x="344440" y="3122613"/>
            <a:ext cx="8467494" cy="1080000"/>
          </a:xfrm>
        </p:spPr>
        <p:txBody>
          <a:bodyPr anchor="b" anchorCtr="0">
            <a:normAutofit/>
          </a:bodyPr>
          <a:lstStyle>
            <a:lvl1pPr algn="l">
              <a:defRPr sz="4400">
                <a:solidFill>
                  <a:schemeClr val="bg1"/>
                </a:solidFill>
              </a:defRPr>
            </a:lvl1pPr>
          </a:lstStyle>
          <a:p>
            <a:r>
              <a:rPr lang="en-US" smtClean="0"/>
              <a:t>Click to edit Master title style</a:t>
            </a:r>
            <a:endParaRPr lang="en-AU" dirty="0"/>
          </a:p>
        </p:txBody>
      </p:sp>
      <p:sp>
        <p:nvSpPr>
          <p:cNvPr id="3" name="Subtitle 2"/>
          <p:cNvSpPr>
            <a:spLocks noGrp="1"/>
          </p:cNvSpPr>
          <p:nvPr userDrawn="1">
            <p:ph type="subTitle" idx="1"/>
          </p:nvPr>
        </p:nvSpPr>
        <p:spPr>
          <a:xfrm>
            <a:off x="344440" y="4257092"/>
            <a:ext cx="8475710" cy="360040"/>
          </a:xfrm>
        </p:spPr>
        <p:txBody>
          <a:bodyPr>
            <a:normAutofit/>
          </a:bodyPr>
          <a:lstStyle>
            <a:lvl1pPr marL="0" indent="0" algn="l">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27" name="Text Placeholder 14"/>
          <p:cNvSpPr>
            <a:spLocks noGrp="1"/>
          </p:cNvSpPr>
          <p:nvPr userDrawn="1">
            <p:ph type="body" sz="quarter" idx="17"/>
          </p:nvPr>
        </p:nvSpPr>
        <p:spPr>
          <a:xfrm>
            <a:off x="360000" y="5625959"/>
            <a:ext cx="4752000" cy="144000"/>
          </a:xfrm>
        </p:spPr>
        <p:txBody>
          <a:bodyPr anchor="ctr">
            <a:noAutofit/>
          </a:bodyPr>
          <a:lstStyle>
            <a:lvl1pPr>
              <a:buFontTx/>
              <a:buNone/>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pPr lvl="0"/>
            <a:r>
              <a:rPr lang="en-US" smtClean="0"/>
              <a:t>Click to edit Master text styles</a:t>
            </a:r>
          </a:p>
        </p:txBody>
      </p:sp>
    </p:spTree>
    <p:extLst>
      <p:ext uri="{BB962C8B-B14F-4D97-AF65-F5344CB8AC3E}">
        <p14:creationId xmlns:p14="http://schemas.microsoft.com/office/powerpoint/2010/main" val="17759787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ternative Title Slide">
    <p:bg>
      <p:bgPr>
        <a:solidFill>
          <a:schemeClr val="accent1"/>
        </a:solidFill>
        <a:effectLst/>
      </p:bgPr>
    </p:bg>
    <p:spTree>
      <p:nvGrpSpPr>
        <p:cNvPr id="1" name=""/>
        <p:cNvGrpSpPr/>
        <p:nvPr/>
      </p:nvGrpSpPr>
      <p:grpSpPr>
        <a:xfrm>
          <a:off x="0" y="0"/>
          <a:ext cx="0" cy="0"/>
          <a:chOff x="0" y="0"/>
          <a:chExt cx="0" cy="0"/>
        </a:xfrm>
      </p:grpSpPr>
      <p:grpSp>
        <p:nvGrpSpPr>
          <p:cNvPr id="28" name="Group 27"/>
          <p:cNvGrpSpPr/>
          <p:nvPr userDrawn="1"/>
        </p:nvGrpSpPr>
        <p:grpSpPr>
          <a:xfrm>
            <a:off x="-26988" y="357188"/>
            <a:ext cx="9195409" cy="6140081"/>
            <a:chOff x="-26988" y="357188"/>
            <a:chExt cx="9195409" cy="6140081"/>
          </a:xfrm>
        </p:grpSpPr>
        <p:grpSp>
          <p:nvGrpSpPr>
            <p:cNvPr id="29" name="Group 28"/>
            <p:cNvGrpSpPr/>
            <p:nvPr userDrawn="1"/>
          </p:nvGrpSpPr>
          <p:grpSpPr>
            <a:xfrm>
              <a:off x="608" y="5500319"/>
              <a:ext cx="9167813" cy="996950"/>
              <a:chOff x="608" y="5500319"/>
              <a:chExt cx="9167813" cy="996950"/>
            </a:xfrm>
          </p:grpSpPr>
          <p:grpSp>
            <p:nvGrpSpPr>
              <p:cNvPr id="43" name="Group 22"/>
              <p:cNvGrpSpPr>
                <a:grpSpLocks/>
              </p:cNvGrpSpPr>
              <p:nvPr userDrawn="1"/>
            </p:nvGrpSpPr>
            <p:grpSpPr bwMode="auto">
              <a:xfrm>
                <a:off x="608" y="5500319"/>
                <a:ext cx="9167813" cy="996950"/>
                <a:chOff x="-7938" y="5668963"/>
                <a:chExt cx="9167813" cy="996950"/>
              </a:xfrm>
            </p:grpSpPr>
            <p:sp>
              <p:nvSpPr>
                <p:cNvPr id="58" name="Freeform 11"/>
                <p:cNvSpPr>
                  <a:spLocks noEditPoints="1"/>
                </p:cNvSpPr>
                <p:nvPr userDrawn="1"/>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a:defRPr/>
                  </a:pPr>
                  <a:endParaRPr lang="en-AU" dirty="0"/>
                </a:p>
              </p:txBody>
            </p:sp>
            <p:sp>
              <p:nvSpPr>
                <p:cNvPr id="59" name="Freeform 24"/>
                <p:cNvSpPr>
                  <a:spLocks/>
                </p:cNvSpPr>
                <p:nvPr userDrawn="1"/>
              </p:nvSpPr>
              <p:spPr bwMode="auto">
                <a:xfrm>
                  <a:off x="-7938" y="5732463"/>
                  <a:ext cx="7362826" cy="433387"/>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a:extLst/>
              </p:spPr>
              <p:txBody>
                <a:bodyPr/>
                <a:lstStyle/>
                <a:p>
                  <a:pPr>
                    <a:defRPr/>
                  </a:pPr>
                  <a:endParaRPr lang="en-AU" dirty="0"/>
                </a:p>
              </p:txBody>
            </p:sp>
            <p:sp>
              <p:nvSpPr>
                <p:cNvPr id="60" name="Freeform 25"/>
                <p:cNvSpPr>
                  <a:spLocks/>
                </p:cNvSpPr>
                <p:nvPr userDrawn="1"/>
              </p:nvSpPr>
              <p:spPr bwMode="auto">
                <a:xfrm>
                  <a:off x="7354888" y="5732463"/>
                  <a:ext cx="1804987" cy="869950"/>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a:extLst/>
              </p:spPr>
              <p:txBody>
                <a:bodyPr/>
                <a:lstStyle/>
                <a:p>
                  <a:pPr>
                    <a:defRPr/>
                  </a:pPr>
                  <a:endParaRPr lang="en-AU" dirty="0"/>
                </a:p>
              </p:txBody>
            </p:sp>
          </p:grpSp>
          <p:pic>
            <p:nvPicPr>
              <p:cNvPr id="44"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45" name="Group 19"/>
              <p:cNvGrpSpPr/>
              <p:nvPr userDrawn="1"/>
            </p:nvGrpSpPr>
            <p:grpSpPr>
              <a:xfrm>
                <a:off x="360000" y="5807505"/>
                <a:ext cx="814388" cy="95250"/>
                <a:chOff x="3495675" y="5969000"/>
                <a:chExt cx="814388" cy="95250"/>
              </a:xfrm>
              <a:solidFill>
                <a:schemeClr val="accent1"/>
              </a:solidFill>
            </p:grpSpPr>
            <p:sp>
              <p:nvSpPr>
                <p:cNvPr id="46"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47"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48"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49"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dirty="0"/>
                </a:p>
              </p:txBody>
            </p:sp>
            <p:sp>
              <p:nvSpPr>
                <p:cNvPr id="50"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dirty="0"/>
                </a:p>
              </p:txBody>
            </p:sp>
            <p:sp>
              <p:nvSpPr>
                <p:cNvPr id="51"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dirty="0"/>
                </a:p>
              </p:txBody>
            </p:sp>
            <p:sp>
              <p:nvSpPr>
                <p:cNvPr id="52"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dirty="0"/>
                </a:p>
              </p:txBody>
            </p:sp>
            <p:sp>
              <p:nvSpPr>
                <p:cNvPr id="53"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dirty="0"/>
                </a:p>
              </p:txBody>
            </p:sp>
            <p:sp>
              <p:nvSpPr>
                <p:cNvPr id="54"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dirty="0"/>
                </a:p>
              </p:txBody>
            </p:sp>
            <p:sp>
              <p:nvSpPr>
                <p:cNvPr id="55"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dirty="0"/>
                </a:p>
              </p:txBody>
            </p:sp>
            <p:sp>
              <p:nvSpPr>
                <p:cNvPr id="56"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dirty="0"/>
                </a:p>
              </p:txBody>
            </p:sp>
            <p:sp>
              <p:nvSpPr>
                <p:cNvPr id="57"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dirty="0"/>
                </a:p>
              </p:txBody>
            </p:sp>
          </p:grpSp>
        </p:grpSp>
        <p:grpSp>
          <p:nvGrpSpPr>
            <p:cNvPr id="30" name="Group 66"/>
            <p:cNvGrpSpPr>
              <a:grpSpLocks/>
            </p:cNvGrpSpPr>
            <p:nvPr userDrawn="1"/>
          </p:nvGrpSpPr>
          <p:grpSpPr bwMode="auto">
            <a:xfrm>
              <a:off x="-26988" y="357188"/>
              <a:ext cx="9178926" cy="2571750"/>
              <a:chOff x="-17463" y="357188"/>
              <a:chExt cx="9186863" cy="2571750"/>
            </a:xfrm>
          </p:grpSpPr>
          <p:sp>
            <p:nvSpPr>
              <p:cNvPr id="31" name="Freeform 17"/>
              <p:cNvSpPr>
                <a:spLocks/>
              </p:cNvSpPr>
              <p:nvPr userDrawn="1"/>
            </p:nvSpPr>
            <p:spPr bwMode="auto">
              <a:xfrm>
                <a:off x="-17463" y="1971675"/>
                <a:ext cx="9186863" cy="957263"/>
              </a:xfrm>
              <a:custGeom>
                <a:avLst/>
                <a:gdLst>
                  <a:gd name="T0" fmla="*/ 0 w 2880"/>
                  <a:gd name="T1" fmla="*/ 0 h 300"/>
                  <a:gd name="T2" fmla="*/ 372 w 2880"/>
                  <a:gd name="T3" fmla="*/ 0 h 300"/>
                  <a:gd name="T4" fmla="*/ 890 w 2880"/>
                  <a:gd name="T5" fmla="*/ 171 h 300"/>
                  <a:gd name="T6" fmla="*/ 1389 w 2880"/>
                  <a:gd name="T7" fmla="*/ 300 h 300"/>
                  <a:gd name="T8" fmla="*/ 2880 w 2880"/>
                  <a:gd name="T9" fmla="*/ 300 h 300"/>
                </a:gdLst>
                <a:ahLst/>
                <a:cxnLst>
                  <a:cxn ang="0">
                    <a:pos x="T0" y="T1"/>
                  </a:cxn>
                  <a:cxn ang="0">
                    <a:pos x="T2" y="T3"/>
                  </a:cxn>
                  <a:cxn ang="0">
                    <a:pos x="T4" y="T5"/>
                  </a:cxn>
                  <a:cxn ang="0">
                    <a:pos x="T6" y="T7"/>
                  </a:cxn>
                  <a:cxn ang="0">
                    <a:pos x="T8" y="T9"/>
                  </a:cxn>
                </a:cxnLst>
                <a:rect l="0" t="0" r="r" b="b"/>
                <a:pathLst>
                  <a:path w="2880" h="300">
                    <a:moveTo>
                      <a:pt x="0" y="0"/>
                    </a:moveTo>
                    <a:cubicBezTo>
                      <a:pt x="0" y="0"/>
                      <a:pt x="308" y="0"/>
                      <a:pt x="372" y="0"/>
                    </a:cubicBezTo>
                    <a:cubicBezTo>
                      <a:pt x="638" y="0"/>
                      <a:pt x="749" y="91"/>
                      <a:pt x="890" y="171"/>
                    </a:cubicBezTo>
                    <a:cubicBezTo>
                      <a:pt x="1011" y="240"/>
                      <a:pt x="1176" y="300"/>
                      <a:pt x="1389" y="300"/>
                    </a:cubicBezTo>
                    <a:cubicBezTo>
                      <a:pt x="2880" y="300"/>
                      <a:pt x="2880" y="300"/>
                      <a:pt x="2880" y="300"/>
                    </a:cubicBezTo>
                  </a:path>
                </a:pathLst>
              </a:custGeom>
              <a:noFill/>
              <a:ln w="19050" cap="flat">
                <a:solidFill>
                  <a:schemeClr val="bg1"/>
                </a:solidFill>
                <a:prstDash val="solid"/>
                <a:miter lim="800000"/>
                <a:headEnd/>
                <a:tailEnd/>
              </a:ln>
              <a:extLst/>
            </p:spPr>
            <p:txBody>
              <a:bodyPr/>
              <a:lstStyle/>
              <a:p>
                <a:pPr>
                  <a:defRPr/>
                </a:pPr>
                <a:endParaRPr lang="en-AU" dirty="0"/>
              </a:p>
            </p:txBody>
          </p:sp>
          <p:sp>
            <p:nvSpPr>
              <p:cNvPr id="32" name="Freeform 18"/>
              <p:cNvSpPr>
                <a:spLocks/>
              </p:cNvSpPr>
              <p:nvPr userDrawn="1"/>
            </p:nvSpPr>
            <p:spPr bwMode="auto">
              <a:xfrm>
                <a:off x="-17463" y="2449513"/>
                <a:ext cx="9186863"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a:defRPr/>
                </a:pPr>
                <a:endParaRPr lang="en-AU" dirty="0"/>
              </a:p>
            </p:txBody>
          </p:sp>
          <p:sp>
            <p:nvSpPr>
              <p:cNvPr id="33" name="Freeform 19"/>
              <p:cNvSpPr>
                <a:spLocks/>
              </p:cNvSpPr>
              <p:nvPr userDrawn="1"/>
            </p:nvSpPr>
            <p:spPr bwMode="auto">
              <a:xfrm>
                <a:off x="-17463" y="1655763"/>
                <a:ext cx="9186863" cy="954087"/>
              </a:xfrm>
              <a:custGeom>
                <a:avLst/>
                <a:gdLst>
                  <a:gd name="T0" fmla="*/ 0 w 2880"/>
                  <a:gd name="T1" fmla="*/ 0 h 299"/>
                  <a:gd name="T2" fmla="*/ 372 w 2880"/>
                  <a:gd name="T3" fmla="*/ 0 h 299"/>
                  <a:gd name="T4" fmla="*/ 890 w 2880"/>
                  <a:gd name="T5" fmla="*/ 170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0"/>
                    </a:cubicBezTo>
                    <a:cubicBezTo>
                      <a:pt x="1011" y="239"/>
                      <a:pt x="1176" y="299"/>
                      <a:pt x="1389" y="299"/>
                    </a:cubicBezTo>
                    <a:cubicBezTo>
                      <a:pt x="2880" y="299"/>
                      <a:pt x="2880" y="299"/>
                      <a:pt x="2880" y="299"/>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dirty="0"/>
              </a:p>
            </p:txBody>
          </p:sp>
          <p:sp>
            <p:nvSpPr>
              <p:cNvPr id="34" name="Freeform 20"/>
              <p:cNvSpPr>
                <a:spLocks/>
              </p:cNvSpPr>
              <p:nvPr userDrawn="1"/>
            </p:nvSpPr>
            <p:spPr bwMode="auto">
              <a:xfrm>
                <a:off x="-17463" y="2130425"/>
                <a:ext cx="9186863"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1">
                    <a:lumMod val="75000"/>
                  </a:schemeClr>
                </a:solidFill>
                <a:prstDash val="solid"/>
                <a:miter lim="800000"/>
                <a:headEnd/>
                <a:tailEnd/>
              </a:ln>
              <a:extLst/>
            </p:spPr>
            <p:txBody>
              <a:bodyPr/>
              <a:lstStyle/>
              <a:p>
                <a:pPr>
                  <a:defRPr/>
                </a:pPr>
                <a:endParaRPr lang="en-AU" dirty="0"/>
              </a:p>
            </p:txBody>
          </p:sp>
          <p:sp>
            <p:nvSpPr>
              <p:cNvPr id="35" name="Freeform 21"/>
              <p:cNvSpPr>
                <a:spLocks/>
              </p:cNvSpPr>
              <p:nvPr userDrawn="1"/>
            </p:nvSpPr>
            <p:spPr bwMode="auto">
              <a:xfrm>
                <a:off x="-17463" y="1336675"/>
                <a:ext cx="9186863" cy="954088"/>
              </a:xfrm>
              <a:custGeom>
                <a:avLst/>
                <a:gdLst>
                  <a:gd name="T0" fmla="*/ 0 w 2880"/>
                  <a:gd name="T1" fmla="*/ 0 h 299"/>
                  <a:gd name="T2" fmla="*/ 372 w 2880"/>
                  <a:gd name="T3" fmla="*/ 0 h 299"/>
                  <a:gd name="T4" fmla="*/ 890 w 2880"/>
                  <a:gd name="T5" fmla="*/ 171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1"/>
                    </a:cubicBezTo>
                    <a:cubicBezTo>
                      <a:pt x="1011" y="239"/>
                      <a:pt x="1176" y="299"/>
                      <a:pt x="1389" y="299"/>
                    </a:cubicBezTo>
                    <a:cubicBezTo>
                      <a:pt x="2880" y="299"/>
                      <a:pt x="2880" y="299"/>
                      <a:pt x="2880" y="299"/>
                    </a:cubicBezTo>
                  </a:path>
                </a:pathLst>
              </a:custGeom>
              <a:noFill/>
              <a:ln w="19050" cap="flat">
                <a:solidFill>
                  <a:schemeClr val="bg1"/>
                </a:solidFill>
                <a:prstDash val="solid"/>
                <a:miter lim="800000"/>
                <a:headEnd/>
                <a:tailEnd/>
              </a:ln>
              <a:extLst/>
            </p:spPr>
            <p:txBody>
              <a:bodyPr/>
              <a:lstStyle/>
              <a:p>
                <a:pPr>
                  <a:defRPr/>
                </a:pPr>
                <a:endParaRPr lang="en-AU" dirty="0"/>
              </a:p>
            </p:txBody>
          </p:sp>
          <p:sp>
            <p:nvSpPr>
              <p:cNvPr id="36" name="Freeform 22"/>
              <p:cNvSpPr>
                <a:spLocks/>
              </p:cNvSpPr>
              <p:nvPr userDrawn="1"/>
            </p:nvSpPr>
            <p:spPr bwMode="auto">
              <a:xfrm>
                <a:off x="-17463" y="1811338"/>
                <a:ext cx="9186863" cy="479425"/>
              </a:xfrm>
              <a:custGeom>
                <a:avLst/>
                <a:gdLst>
                  <a:gd name="T0" fmla="*/ 2880 w 2880"/>
                  <a:gd name="T1" fmla="*/ 0 h 150"/>
                  <a:gd name="T2" fmla="*/ 1202 w 2880"/>
                  <a:gd name="T3" fmla="*/ 0 h 150"/>
                  <a:gd name="T4" fmla="*/ 890 w 2880"/>
                  <a:gd name="T5" fmla="*/ 22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2"/>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a:defRPr/>
                </a:pPr>
                <a:endParaRPr lang="en-AU" dirty="0"/>
              </a:p>
            </p:txBody>
          </p:sp>
          <p:sp>
            <p:nvSpPr>
              <p:cNvPr id="37" name="Freeform 23"/>
              <p:cNvSpPr>
                <a:spLocks/>
              </p:cNvSpPr>
              <p:nvPr userDrawn="1"/>
            </p:nvSpPr>
            <p:spPr bwMode="auto">
              <a:xfrm>
                <a:off x="-17463" y="357188"/>
                <a:ext cx="9186863" cy="957262"/>
              </a:xfrm>
              <a:custGeom>
                <a:avLst/>
                <a:gdLst>
                  <a:gd name="T0" fmla="*/ 2880 w 2880"/>
                  <a:gd name="T1" fmla="*/ 300 h 300"/>
                  <a:gd name="T2" fmla="*/ 2501 w 2880"/>
                  <a:gd name="T3" fmla="*/ 300 h 300"/>
                  <a:gd name="T4" fmla="*/ 1984 w 2880"/>
                  <a:gd name="T5" fmla="*/ 129 h 300"/>
                  <a:gd name="T6" fmla="*/ 1485 w 2880"/>
                  <a:gd name="T7" fmla="*/ 0 h 300"/>
                  <a:gd name="T8" fmla="*/ 0 w 2880"/>
                  <a:gd name="T9" fmla="*/ 0 h 300"/>
                </a:gdLst>
                <a:ahLst/>
                <a:cxnLst>
                  <a:cxn ang="0">
                    <a:pos x="T0" y="T1"/>
                  </a:cxn>
                  <a:cxn ang="0">
                    <a:pos x="T2" y="T3"/>
                  </a:cxn>
                  <a:cxn ang="0">
                    <a:pos x="T4" y="T5"/>
                  </a:cxn>
                  <a:cxn ang="0">
                    <a:pos x="T6" y="T7"/>
                  </a:cxn>
                  <a:cxn ang="0">
                    <a:pos x="T8" y="T9"/>
                  </a:cxn>
                </a:cxnLst>
                <a:rect l="0" t="0" r="r" b="b"/>
                <a:pathLst>
                  <a:path w="2880" h="300">
                    <a:moveTo>
                      <a:pt x="2880" y="300"/>
                    </a:moveTo>
                    <a:cubicBezTo>
                      <a:pt x="2880" y="300"/>
                      <a:pt x="2565" y="300"/>
                      <a:pt x="2501" y="300"/>
                    </a:cubicBezTo>
                    <a:cubicBezTo>
                      <a:pt x="2236" y="300"/>
                      <a:pt x="2124" y="209"/>
                      <a:pt x="1984" y="129"/>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dirty="0"/>
              </a:p>
            </p:txBody>
          </p:sp>
          <p:sp>
            <p:nvSpPr>
              <p:cNvPr id="38" name="Freeform 24"/>
              <p:cNvSpPr>
                <a:spLocks/>
              </p:cNvSpPr>
              <p:nvPr userDrawn="1"/>
            </p:nvSpPr>
            <p:spPr bwMode="auto">
              <a:xfrm>
                <a:off x="-17463" y="357188"/>
                <a:ext cx="9186863" cy="477837"/>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a:defRPr/>
                </a:pPr>
                <a:endParaRPr lang="en-AU" dirty="0"/>
              </a:p>
            </p:txBody>
          </p:sp>
          <p:sp>
            <p:nvSpPr>
              <p:cNvPr id="39" name="Freeform 25"/>
              <p:cNvSpPr>
                <a:spLocks/>
              </p:cNvSpPr>
              <p:nvPr userDrawn="1"/>
            </p:nvSpPr>
            <p:spPr bwMode="auto">
              <a:xfrm>
                <a:off x="-17463" y="676275"/>
                <a:ext cx="9186863" cy="954088"/>
              </a:xfrm>
              <a:custGeom>
                <a:avLst/>
                <a:gdLst>
                  <a:gd name="T0" fmla="*/ 2880 w 2880"/>
                  <a:gd name="T1" fmla="*/ 299 h 299"/>
                  <a:gd name="T2" fmla="*/ 2501 w 2880"/>
                  <a:gd name="T3" fmla="*/ 299 h 299"/>
                  <a:gd name="T4" fmla="*/ 1984 w 2880"/>
                  <a:gd name="T5" fmla="*/ 129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9"/>
                    </a:cubicBezTo>
                    <a:cubicBezTo>
                      <a:pt x="1863" y="60"/>
                      <a:pt x="1698" y="0"/>
                      <a:pt x="1485" y="0"/>
                    </a:cubicBezTo>
                    <a:cubicBezTo>
                      <a:pt x="0" y="0"/>
                      <a:pt x="0" y="0"/>
                      <a:pt x="0" y="0"/>
                    </a:cubicBezTo>
                  </a:path>
                </a:pathLst>
              </a:custGeom>
              <a:noFill/>
              <a:ln w="19050" cap="flat">
                <a:solidFill>
                  <a:schemeClr val="bg1"/>
                </a:solidFill>
                <a:prstDash val="solid"/>
                <a:miter lim="800000"/>
                <a:headEnd/>
                <a:tailEnd/>
              </a:ln>
              <a:extLst/>
            </p:spPr>
            <p:txBody>
              <a:bodyPr/>
              <a:lstStyle/>
              <a:p>
                <a:pPr>
                  <a:defRPr/>
                </a:pPr>
                <a:endParaRPr lang="en-AU" dirty="0"/>
              </a:p>
            </p:txBody>
          </p:sp>
          <p:sp>
            <p:nvSpPr>
              <p:cNvPr id="40" name="Freeform 26"/>
              <p:cNvSpPr>
                <a:spLocks/>
              </p:cNvSpPr>
              <p:nvPr userDrawn="1"/>
            </p:nvSpPr>
            <p:spPr bwMode="auto">
              <a:xfrm>
                <a:off x="-17463" y="676275"/>
                <a:ext cx="9186863" cy="477838"/>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1">
                    <a:lumMod val="75000"/>
                  </a:schemeClr>
                </a:solidFill>
                <a:prstDash val="solid"/>
                <a:miter lim="800000"/>
                <a:headEnd/>
                <a:tailEnd/>
              </a:ln>
              <a:extLst/>
            </p:spPr>
            <p:txBody>
              <a:bodyPr/>
              <a:lstStyle/>
              <a:p>
                <a:pPr>
                  <a:defRPr/>
                </a:pPr>
                <a:endParaRPr lang="en-AU" dirty="0"/>
              </a:p>
            </p:txBody>
          </p:sp>
          <p:sp>
            <p:nvSpPr>
              <p:cNvPr id="41" name="Freeform 27"/>
              <p:cNvSpPr>
                <a:spLocks/>
              </p:cNvSpPr>
              <p:nvPr userDrawn="1"/>
            </p:nvSpPr>
            <p:spPr bwMode="auto">
              <a:xfrm>
                <a:off x="-17463" y="995363"/>
                <a:ext cx="9186863" cy="954087"/>
              </a:xfrm>
              <a:custGeom>
                <a:avLst/>
                <a:gdLst>
                  <a:gd name="T0" fmla="*/ 2880 w 2880"/>
                  <a:gd name="T1" fmla="*/ 299 h 299"/>
                  <a:gd name="T2" fmla="*/ 2501 w 2880"/>
                  <a:gd name="T3" fmla="*/ 299 h 299"/>
                  <a:gd name="T4" fmla="*/ 1984 w 2880"/>
                  <a:gd name="T5" fmla="*/ 128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8"/>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dirty="0"/>
              </a:p>
            </p:txBody>
          </p:sp>
          <p:sp>
            <p:nvSpPr>
              <p:cNvPr id="42" name="Freeform 28"/>
              <p:cNvSpPr>
                <a:spLocks/>
              </p:cNvSpPr>
              <p:nvPr userDrawn="1"/>
            </p:nvSpPr>
            <p:spPr bwMode="auto">
              <a:xfrm>
                <a:off x="-17463" y="995363"/>
                <a:ext cx="9186863" cy="474662"/>
              </a:xfrm>
              <a:custGeom>
                <a:avLst/>
                <a:gdLst>
                  <a:gd name="T0" fmla="*/ 0 w 2880"/>
                  <a:gd name="T1" fmla="*/ 149 h 149"/>
                  <a:gd name="T2" fmla="*/ 1672 w 2880"/>
                  <a:gd name="T3" fmla="*/ 149 h 149"/>
                  <a:gd name="T4" fmla="*/ 1984 w 2880"/>
                  <a:gd name="T5" fmla="*/ 128 h 149"/>
                  <a:gd name="T6" fmla="*/ 2507 w 2880"/>
                  <a:gd name="T7" fmla="*/ 0 h 149"/>
                  <a:gd name="T8" fmla="*/ 2880 w 2880"/>
                  <a:gd name="T9" fmla="*/ 0 h 149"/>
                </a:gdLst>
                <a:ahLst/>
                <a:cxnLst>
                  <a:cxn ang="0">
                    <a:pos x="T0" y="T1"/>
                  </a:cxn>
                  <a:cxn ang="0">
                    <a:pos x="T2" y="T3"/>
                  </a:cxn>
                  <a:cxn ang="0">
                    <a:pos x="T4" y="T5"/>
                  </a:cxn>
                  <a:cxn ang="0">
                    <a:pos x="T6" y="T7"/>
                  </a:cxn>
                  <a:cxn ang="0">
                    <a:pos x="T8" y="T9"/>
                  </a:cxn>
                </a:cxnLst>
                <a:rect l="0" t="0" r="r" b="b"/>
                <a:pathLst>
                  <a:path w="2880" h="149">
                    <a:moveTo>
                      <a:pt x="0" y="149"/>
                    </a:moveTo>
                    <a:cubicBezTo>
                      <a:pt x="1672" y="149"/>
                      <a:pt x="1672" y="149"/>
                      <a:pt x="1672" y="149"/>
                    </a:cubicBezTo>
                    <a:cubicBezTo>
                      <a:pt x="1875" y="149"/>
                      <a:pt x="1941" y="145"/>
                      <a:pt x="1984" y="128"/>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a:defRPr/>
                </a:pPr>
                <a:endParaRPr lang="en-AU" dirty="0"/>
              </a:p>
            </p:txBody>
          </p:sp>
        </p:grpSp>
      </p:grpSp>
      <p:sp>
        <p:nvSpPr>
          <p:cNvPr id="2" name="Title 1"/>
          <p:cNvSpPr>
            <a:spLocks noGrp="1"/>
          </p:cNvSpPr>
          <p:nvPr>
            <p:ph type="ctrTitle"/>
          </p:nvPr>
        </p:nvSpPr>
        <p:spPr>
          <a:xfrm>
            <a:off x="344440" y="3122613"/>
            <a:ext cx="8467494" cy="1080000"/>
          </a:xfrm>
        </p:spPr>
        <p:txBody>
          <a:bodyPr anchor="b" anchorCtr="0">
            <a:normAutofit/>
          </a:bodyPr>
          <a:lstStyle>
            <a:lvl1pPr algn="l">
              <a:defRPr sz="4400">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344440" y="4257092"/>
            <a:ext cx="8475710" cy="360040"/>
          </a:xfrm>
        </p:spPr>
        <p:txBody>
          <a:bodyPr>
            <a:normAutofit/>
          </a:bodyPr>
          <a:lstStyle>
            <a:lvl1pPr marL="0" indent="0" algn="l">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27" name="Text Placeholder 14"/>
          <p:cNvSpPr>
            <a:spLocks noGrp="1"/>
          </p:cNvSpPr>
          <p:nvPr>
            <p:ph type="body" sz="quarter" idx="17"/>
          </p:nvPr>
        </p:nvSpPr>
        <p:spPr>
          <a:xfrm>
            <a:off x="360000" y="5625959"/>
            <a:ext cx="4752000" cy="144000"/>
          </a:xfrm>
        </p:spPr>
        <p:txBody>
          <a:bodyPr anchor="ctr">
            <a:noAutofit/>
          </a:bodyPr>
          <a:lstStyle>
            <a:lvl1pPr>
              <a:buFontTx/>
              <a:buNone/>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pPr lvl="0"/>
            <a:r>
              <a:rPr lang="en-US" smtClean="0"/>
              <a:t>Click to edit Master text styles</a:t>
            </a:r>
          </a:p>
        </p:txBody>
      </p:sp>
    </p:spTree>
    <p:extLst>
      <p:ext uri="{BB962C8B-B14F-4D97-AF65-F5344CB8AC3E}">
        <p14:creationId xmlns:p14="http://schemas.microsoft.com/office/powerpoint/2010/main" val="26476304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Footer Placeholder 4"/>
          <p:cNvSpPr>
            <a:spLocks noGrp="1"/>
          </p:cNvSpPr>
          <p:nvPr>
            <p:ph type="ftr" sz="quarter" idx="11"/>
          </p:nvPr>
        </p:nvSpPr>
        <p:spPr/>
        <p:txBody>
          <a:bodyPr/>
          <a:lstStyle/>
          <a:p>
            <a:r>
              <a:rPr lang="en-AU" dirty="0" smtClean="0"/>
              <a:t>Presentation title  |  Presenter name</a:t>
            </a:r>
            <a:endParaRPr lang="en-AU" dirty="0"/>
          </a:p>
        </p:txBody>
      </p:sp>
      <p:sp>
        <p:nvSpPr>
          <p:cNvPr id="10"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smtClean="0"/>
              <a:t>  |</a:t>
            </a:r>
            <a:endParaRPr lang="en-AU" dirty="0"/>
          </a:p>
        </p:txBody>
      </p:sp>
    </p:spTree>
    <p:extLst>
      <p:ext uri="{BB962C8B-B14F-4D97-AF65-F5344CB8AC3E}">
        <p14:creationId xmlns:p14="http://schemas.microsoft.com/office/powerpoint/2010/main" val="28096133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AU" dirty="0"/>
          </a:p>
        </p:txBody>
      </p:sp>
      <p:sp>
        <p:nvSpPr>
          <p:cNvPr id="3" name="Content Placeholder 2"/>
          <p:cNvSpPr>
            <a:spLocks noGrp="1"/>
          </p:cNvSpPr>
          <p:nvPr>
            <p:ph idx="1"/>
          </p:nvPr>
        </p:nvSpPr>
        <p:spPr/>
        <p:txBody>
          <a:bodyPr numCol="2" spcCol="360000"/>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Footer Placeholder 4"/>
          <p:cNvSpPr>
            <a:spLocks noGrp="1"/>
          </p:cNvSpPr>
          <p:nvPr>
            <p:ph type="ftr" sz="quarter" idx="11"/>
          </p:nvPr>
        </p:nvSpPr>
        <p:spPr/>
        <p:txBody>
          <a:bodyPr/>
          <a:lstStyle/>
          <a:p>
            <a:r>
              <a:rPr lang="en-AU" dirty="0" smtClean="0"/>
              <a:t>Presentation title  |  Presenter name</a:t>
            </a:r>
            <a:endParaRPr lang="en-AU" dirty="0"/>
          </a:p>
        </p:txBody>
      </p:sp>
      <p:sp>
        <p:nvSpPr>
          <p:cNvPr id="7"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smtClean="0"/>
              <a:t>  |</a:t>
            </a:r>
            <a:endParaRPr lang="en-AU" dirty="0"/>
          </a:p>
        </p:txBody>
      </p:sp>
    </p:spTree>
    <p:extLst>
      <p:ext uri="{BB962C8B-B14F-4D97-AF65-F5344CB8AC3E}">
        <p14:creationId xmlns:p14="http://schemas.microsoft.com/office/powerpoint/2010/main" val="154646637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Footer Placeholder 4"/>
          <p:cNvSpPr>
            <a:spLocks noGrp="1"/>
          </p:cNvSpPr>
          <p:nvPr>
            <p:ph type="ftr" sz="quarter" idx="11"/>
          </p:nvPr>
        </p:nvSpPr>
        <p:spPr/>
        <p:txBody>
          <a:bodyPr/>
          <a:lstStyle/>
          <a:p>
            <a:r>
              <a:rPr lang="en-AU" dirty="0" smtClean="0"/>
              <a:t>Presentation title  |  Presenter name</a:t>
            </a:r>
            <a:endParaRPr lang="en-AU" dirty="0"/>
          </a:p>
        </p:txBody>
      </p:sp>
      <p:sp>
        <p:nvSpPr>
          <p:cNvPr id="6" name="Text Placeholder 7"/>
          <p:cNvSpPr>
            <a:spLocks noGrp="1"/>
          </p:cNvSpPr>
          <p:nvPr>
            <p:ph type="body" sz="quarter" idx="13" hasCustomPrompt="1"/>
          </p:nvPr>
        </p:nvSpPr>
        <p:spPr>
          <a:xfrm>
            <a:off x="360363" y="270000"/>
            <a:ext cx="8460000" cy="853200"/>
          </a:xfrm>
        </p:spPr>
        <p:txBody>
          <a:bodyPr>
            <a:normAutofit/>
          </a:bodyPr>
          <a:lstStyle>
            <a:lvl1pPr marL="0" indent="0">
              <a:lnSpc>
                <a:spcPct val="100000"/>
              </a:lnSpc>
              <a:spcBef>
                <a:spcPts val="0"/>
              </a:spcBef>
              <a:spcAft>
                <a:spcPts val="300"/>
              </a:spcAft>
              <a:buNone/>
              <a:defRPr sz="3200" b="1">
                <a:solidFill>
                  <a:schemeClr val="accent2"/>
                </a:solidFill>
              </a:defRPr>
            </a:lvl1pPr>
            <a:lvl2pPr marL="0" indent="0">
              <a:lnSpc>
                <a:spcPct val="80000"/>
              </a:lnSpc>
              <a:spcBef>
                <a:spcPts val="0"/>
              </a:spcBef>
              <a:buNone/>
              <a:defRPr sz="2200" b="1">
                <a:solidFill>
                  <a:schemeClr val="accent1">
                    <a:lumMod val="75000"/>
                  </a:schemeClr>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smtClean="0"/>
              <a:t>Click to edit Master title style</a:t>
            </a:r>
          </a:p>
          <a:p>
            <a:pPr lvl="1"/>
            <a:r>
              <a:rPr lang="en-US" dirty="0" smtClean="0"/>
              <a:t>Second level</a:t>
            </a:r>
          </a:p>
        </p:txBody>
      </p:sp>
      <p:sp>
        <p:nvSpPr>
          <p:cNvPr id="8"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smtClean="0"/>
              <a:t>  |</a:t>
            </a:r>
            <a:endParaRPr lang="en-AU" dirty="0"/>
          </a:p>
        </p:txBody>
      </p:sp>
    </p:spTree>
    <p:extLst>
      <p:ext uri="{BB962C8B-B14F-4D97-AF65-F5344CB8AC3E}">
        <p14:creationId xmlns:p14="http://schemas.microsoft.com/office/powerpoint/2010/main" val="35983121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58775" y="1268413"/>
            <a:ext cx="4038600" cy="4525963"/>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781550" y="1268413"/>
            <a:ext cx="4038600" cy="4525963"/>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6" name="Footer Placeholder 5"/>
          <p:cNvSpPr>
            <a:spLocks noGrp="1"/>
          </p:cNvSpPr>
          <p:nvPr>
            <p:ph type="ftr" sz="quarter" idx="11"/>
          </p:nvPr>
        </p:nvSpPr>
        <p:spPr/>
        <p:txBody>
          <a:bodyPr/>
          <a:lstStyle/>
          <a:p>
            <a:r>
              <a:rPr lang="en-AU" dirty="0" smtClean="0"/>
              <a:t>Presentation title  |  Presenter name</a:t>
            </a:r>
            <a:endParaRPr lang="en-AU" dirty="0"/>
          </a:p>
        </p:txBody>
      </p:sp>
      <p:sp>
        <p:nvSpPr>
          <p:cNvPr id="8"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smtClean="0"/>
              <a:t>  |</a:t>
            </a:r>
            <a:endParaRPr lang="en-AU" dirty="0"/>
          </a:p>
        </p:txBody>
      </p:sp>
    </p:spTree>
    <p:extLst>
      <p:ext uri="{BB962C8B-B14F-4D97-AF65-F5344CB8AC3E}">
        <p14:creationId xmlns:p14="http://schemas.microsoft.com/office/powerpoint/2010/main" val="420471223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dirty="0" smtClean="0"/>
              <a:t>Presentation title  |  Presenter name</a:t>
            </a:r>
            <a:endParaRPr lang="en-AU" dirty="0"/>
          </a:p>
        </p:txBody>
      </p:sp>
      <p:sp>
        <p:nvSpPr>
          <p:cNvPr id="7"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smtClean="0"/>
              <a:t>  |</a:t>
            </a:r>
            <a:endParaRPr lang="en-AU" dirty="0"/>
          </a:p>
        </p:txBody>
      </p:sp>
    </p:spTree>
    <p:extLst>
      <p:ext uri="{BB962C8B-B14F-4D97-AF65-F5344CB8AC3E}">
        <p14:creationId xmlns:p14="http://schemas.microsoft.com/office/powerpoint/2010/main" val="18960003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9525" y="6051550"/>
            <a:ext cx="9169400" cy="849313"/>
            <a:chOff x="-9525" y="6051550"/>
            <a:chExt cx="9169400" cy="849313"/>
          </a:xfrm>
        </p:grpSpPr>
        <p:sp>
          <p:nvSpPr>
            <p:cNvPr id="8" name="AutoShape 4"/>
            <p:cNvSpPr>
              <a:spLocks noChangeAspect="1" noChangeArrowheads="1" noTextEdit="1"/>
            </p:cNvSpPr>
            <p:nvPr userDrawn="1"/>
          </p:nvSpPr>
          <p:spPr bwMode="auto">
            <a:xfrm>
              <a:off x="-7938" y="6056313"/>
              <a:ext cx="9161463" cy="801687"/>
            </a:xfrm>
            <a:prstGeom prst="rect">
              <a:avLst/>
            </a:prstGeom>
            <a:noFill/>
            <a:ln>
              <a:noFill/>
            </a:ln>
            <a:extLst/>
          </p:spPr>
          <p:txBody>
            <a:bodyPr/>
            <a:lstStyle/>
            <a:p>
              <a:pPr>
                <a:defRPr/>
              </a:pPr>
              <a:endParaRPr lang="en-AU" dirty="0"/>
            </a:p>
          </p:txBody>
        </p:sp>
        <p:sp>
          <p:nvSpPr>
            <p:cNvPr id="9" name="Rectangle 6"/>
            <p:cNvSpPr>
              <a:spLocks noChangeArrowheads="1"/>
            </p:cNvSpPr>
            <p:nvPr userDrawn="1"/>
          </p:nvSpPr>
          <p:spPr bwMode="auto">
            <a:xfrm>
              <a:off x="1588" y="6367463"/>
              <a:ext cx="9142412" cy="490537"/>
            </a:xfrm>
            <a:prstGeom prst="rect">
              <a:avLst/>
            </a:prstGeom>
            <a:solidFill>
              <a:schemeClr val="accent2"/>
            </a:solidFill>
            <a:ln>
              <a:noFill/>
            </a:ln>
            <a:extLst/>
          </p:spPr>
          <p:txBody>
            <a:bodyPr/>
            <a:lstStyle/>
            <a:p>
              <a:pPr>
                <a:defRPr/>
              </a:pPr>
              <a:endParaRPr lang="en-AU" dirty="0"/>
            </a:p>
          </p:txBody>
        </p:sp>
        <p:sp>
          <p:nvSpPr>
            <p:cNvPr id="10" name="Rectangle 7"/>
            <p:cNvSpPr>
              <a:spLocks noChangeArrowheads="1"/>
            </p:cNvSpPr>
            <p:nvPr userDrawn="1"/>
          </p:nvSpPr>
          <p:spPr bwMode="auto">
            <a:xfrm>
              <a:off x="1588" y="6367463"/>
              <a:ext cx="9142412" cy="490537"/>
            </a:xfrm>
            <a:prstGeom prst="rect">
              <a:avLst/>
            </a:prstGeom>
            <a:noFill/>
            <a:ln>
              <a:noFill/>
            </a:ln>
            <a:extLst/>
          </p:spPr>
          <p:txBody>
            <a:bodyPr/>
            <a:lstStyle/>
            <a:p>
              <a:pPr>
                <a:defRPr/>
              </a:pPr>
              <a:endParaRPr lang="en-AU" dirty="0"/>
            </a:p>
          </p:txBody>
        </p:sp>
        <p:sp>
          <p:nvSpPr>
            <p:cNvPr id="11" name="Freeform 8"/>
            <p:cNvSpPr>
              <a:spLocks noEditPoints="1"/>
            </p:cNvSpPr>
            <p:nvPr userDrawn="1"/>
          </p:nvSpPr>
          <p:spPr bwMode="auto">
            <a:xfrm>
              <a:off x="1588" y="6065837"/>
              <a:ext cx="9142412" cy="690562"/>
            </a:xfrm>
            <a:custGeom>
              <a:avLst/>
              <a:gdLst>
                <a:gd name="T0" fmla="*/ 2880 w 2880"/>
                <a:gd name="T1" fmla="*/ 14 h 217"/>
                <a:gd name="T2" fmla="*/ 2817 w 2880"/>
                <a:gd name="T3" fmla="*/ 14 h 217"/>
                <a:gd name="T4" fmla="*/ 2486 w 2880"/>
                <a:gd name="T5" fmla="*/ 95 h 217"/>
                <a:gd name="T6" fmla="*/ 2486 w 2880"/>
                <a:gd name="T7" fmla="*/ 95 h 217"/>
                <a:gd name="T8" fmla="*/ 2880 w 2880"/>
                <a:gd name="T9" fmla="*/ 95 h 217"/>
                <a:gd name="T10" fmla="*/ 2880 w 2880"/>
                <a:gd name="T11" fmla="*/ 217 h 217"/>
                <a:gd name="T12" fmla="*/ 2880 w 2880"/>
                <a:gd name="T13" fmla="*/ 217 h 217"/>
                <a:gd name="T14" fmla="*/ 2880 w 2880"/>
                <a:gd name="T15" fmla="*/ 14 h 217"/>
                <a:gd name="T16" fmla="*/ 2171 w 2880"/>
                <a:gd name="T17" fmla="*/ 0 h 217"/>
                <a:gd name="T18" fmla="*/ 0 w 2880"/>
                <a:gd name="T19" fmla="*/ 0 h 217"/>
                <a:gd name="T20" fmla="*/ 0 w 2880"/>
                <a:gd name="T21" fmla="*/ 95 h 217"/>
                <a:gd name="T22" fmla="*/ 2486 w 2880"/>
                <a:gd name="T23" fmla="*/ 95 h 217"/>
                <a:gd name="T24" fmla="*/ 2486 w 2880"/>
                <a:gd name="T25" fmla="*/ 95 h 217"/>
                <a:gd name="T26" fmla="*/ 2486 w 2880"/>
                <a:gd name="T27" fmla="*/ 95 h 217"/>
                <a:gd name="T28" fmla="*/ 2486 w 2880"/>
                <a:gd name="T29" fmla="*/ 95 h 217"/>
                <a:gd name="T30" fmla="*/ 2171 w 2880"/>
                <a:gd name="T31"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0" h="217">
                  <a:moveTo>
                    <a:pt x="2880" y="14"/>
                  </a:moveTo>
                  <a:cubicBezTo>
                    <a:pt x="2817" y="14"/>
                    <a:pt x="2817" y="14"/>
                    <a:pt x="2817" y="14"/>
                  </a:cubicBezTo>
                  <a:cubicBezTo>
                    <a:pt x="2616" y="14"/>
                    <a:pt x="2542" y="74"/>
                    <a:pt x="2486" y="95"/>
                  </a:cubicBezTo>
                  <a:cubicBezTo>
                    <a:pt x="2486" y="95"/>
                    <a:pt x="2486" y="95"/>
                    <a:pt x="2486" y="95"/>
                  </a:cubicBezTo>
                  <a:cubicBezTo>
                    <a:pt x="2880" y="95"/>
                    <a:pt x="2880" y="95"/>
                    <a:pt x="2880" y="95"/>
                  </a:cubicBezTo>
                  <a:cubicBezTo>
                    <a:pt x="2880" y="217"/>
                    <a:pt x="2880" y="217"/>
                    <a:pt x="2880" y="217"/>
                  </a:cubicBezTo>
                  <a:cubicBezTo>
                    <a:pt x="2880" y="217"/>
                    <a:pt x="2880" y="217"/>
                    <a:pt x="2880" y="217"/>
                  </a:cubicBezTo>
                  <a:cubicBezTo>
                    <a:pt x="2880" y="14"/>
                    <a:pt x="2880" y="14"/>
                    <a:pt x="2880" y="14"/>
                  </a:cubicBezTo>
                  <a:moveTo>
                    <a:pt x="2171" y="0"/>
                  </a:moveTo>
                  <a:cubicBezTo>
                    <a:pt x="0" y="0"/>
                    <a:pt x="0" y="0"/>
                    <a:pt x="0" y="0"/>
                  </a:cubicBezTo>
                  <a:cubicBezTo>
                    <a:pt x="0" y="95"/>
                    <a:pt x="0" y="95"/>
                    <a:pt x="0" y="95"/>
                  </a:cubicBezTo>
                  <a:cubicBezTo>
                    <a:pt x="2486" y="95"/>
                    <a:pt x="2486" y="95"/>
                    <a:pt x="2486" y="95"/>
                  </a:cubicBezTo>
                  <a:cubicBezTo>
                    <a:pt x="2486" y="95"/>
                    <a:pt x="2486" y="95"/>
                    <a:pt x="2486" y="95"/>
                  </a:cubicBezTo>
                  <a:cubicBezTo>
                    <a:pt x="2486" y="95"/>
                    <a:pt x="2486" y="95"/>
                    <a:pt x="2486" y="95"/>
                  </a:cubicBezTo>
                  <a:cubicBezTo>
                    <a:pt x="2486" y="95"/>
                    <a:pt x="2486" y="95"/>
                    <a:pt x="2486" y="95"/>
                  </a:cubicBezTo>
                  <a:cubicBezTo>
                    <a:pt x="2419" y="39"/>
                    <a:pt x="2306" y="0"/>
                    <a:pt x="2171" y="0"/>
                  </a:cubicBezTo>
                </a:path>
              </a:pathLst>
            </a:custGeom>
            <a:solidFill>
              <a:srgbClr val="BFBFBF"/>
            </a:solidFill>
            <a:ln>
              <a:noFill/>
            </a:ln>
            <a:extLst/>
          </p:spPr>
          <p:txBody>
            <a:bodyPr/>
            <a:lstStyle/>
            <a:p>
              <a:pPr>
                <a:defRPr/>
              </a:pPr>
              <a:endParaRPr lang="en-AU" dirty="0"/>
            </a:p>
          </p:txBody>
        </p:sp>
        <p:sp>
          <p:nvSpPr>
            <p:cNvPr id="12" name="Freeform 9"/>
            <p:cNvSpPr>
              <a:spLocks noEditPoints="1"/>
            </p:cNvSpPr>
            <p:nvPr userDrawn="1"/>
          </p:nvSpPr>
          <p:spPr bwMode="auto">
            <a:xfrm>
              <a:off x="1588" y="6367463"/>
              <a:ext cx="9142412" cy="388937"/>
            </a:xfrm>
            <a:custGeom>
              <a:avLst/>
              <a:gdLst>
                <a:gd name="T0" fmla="*/ 2486 w 2880"/>
                <a:gd name="T1" fmla="*/ 0 h 122"/>
                <a:gd name="T2" fmla="*/ 0 w 2880"/>
                <a:gd name="T3" fmla="*/ 0 h 122"/>
                <a:gd name="T4" fmla="*/ 0 w 2880"/>
                <a:gd name="T5" fmla="*/ 13 h 122"/>
                <a:gd name="T6" fmla="*/ 2289 w 2880"/>
                <a:gd name="T7" fmla="*/ 13 h 122"/>
                <a:gd name="T8" fmla="*/ 2486 w 2880"/>
                <a:gd name="T9" fmla="*/ 0 h 122"/>
                <a:gd name="T10" fmla="*/ 2880 w 2880"/>
                <a:gd name="T11" fmla="*/ 0 h 122"/>
                <a:gd name="T12" fmla="*/ 2486 w 2880"/>
                <a:gd name="T13" fmla="*/ 0 h 122"/>
                <a:gd name="T14" fmla="*/ 2813 w 2880"/>
                <a:gd name="T15" fmla="*/ 122 h 122"/>
                <a:gd name="T16" fmla="*/ 2880 w 2880"/>
                <a:gd name="T17" fmla="*/ 122 h 122"/>
                <a:gd name="T18" fmla="*/ 2880 w 2880"/>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122">
                  <a:moveTo>
                    <a:pt x="2486" y="0"/>
                  </a:moveTo>
                  <a:cubicBezTo>
                    <a:pt x="0" y="0"/>
                    <a:pt x="0" y="0"/>
                    <a:pt x="0" y="0"/>
                  </a:cubicBezTo>
                  <a:cubicBezTo>
                    <a:pt x="0" y="13"/>
                    <a:pt x="0" y="13"/>
                    <a:pt x="0" y="13"/>
                  </a:cubicBezTo>
                  <a:cubicBezTo>
                    <a:pt x="2289" y="13"/>
                    <a:pt x="2289" y="13"/>
                    <a:pt x="2289" y="13"/>
                  </a:cubicBezTo>
                  <a:cubicBezTo>
                    <a:pt x="2418" y="13"/>
                    <a:pt x="2459" y="10"/>
                    <a:pt x="2486" y="0"/>
                  </a:cubicBezTo>
                  <a:moveTo>
                    <a:pt x="2880" y="0"/>
                  </a:moveTo>
                  <a:cubicBezTo>
                    <a:pt x="2486" y="0"/>
                    <a:pt x="2486" y="0"/>
                    <a:pt x="2486" y="0"/>
                  </a:cubicBezTo>
                  <a:cubicBezTo>
                    <a:pt x="2554" y="56"/>
                    <a:pt x="2645" y="122"/>
                    <a:pt x="2813" y="122"/>
                  </a:cubicBezTo>
                  <a:cubicBezTo>
                    <a:pt x="2854" y="122"/>
                    <a:pt x="2880" y="122"/>
                    <a:pt x="2880" y="122"/>
                  </a:cubicBezTo>
                  <a:cubicBezTo>
                    <a:pt x="2880" y="0"/>
                    <a:pt x="2880" y="0"/>
                    <a:pt x="2880" y="0"/>
                  </a:cubicBezTo>
                </a:path>
              </a:pathLst>
            </a:custGeom>
            <a:solidFill>
              <a:schemeClr val="accent2">
                <a:lumMod val="75000"/>
              </a:schemeClr>
            </a:solidFill>
            <a:ln>
              <a:noFill/>
            </a:ln>
            <a:extLst/>
          </p:spPr>
          <p:txBody>
            <a:bodyPr/>
            <a:lstStyle/>
            <a:p>
              <a:pPr>
                <a:defRPr/>
              </a:pPr>
              <a:endParaRPr lang="en-AU" dirty="0"/>
            </a:p>
          </p:txBody>
        </p:sp>
        <p:sp>
          <p:nvSpPr>
            <p:cNvPr id="13" name="Freeform 10"/>
            <p:cNvSpPr>
              <a:spLocks/>
            </p:cNvSpPr>
            <p:nvPr userDrawn="1"/>
          </p:nvSpPr>
          <p:spPr bwMode="auto">
            <a:xfrm>
              <a:off x="1588" y="6110288"/>
              <a:ext cx="7891462" cy="298450"/>
            </a:xfrm>
            <a:custGeom>
              <a:avLst/>
              <a:gdLst>
                <a:gd name="T0" fmla="*/ 2486 w 2486"/>
                <a:gd name="T1" fmla="*/ 81 h 94"/>
                <a:gd name="T2" fmla="*/ 2171 w 2486"/>
                <a:gd name="T3" fmla="*/ 0 h 94"/>
                <a:gd name="T4" fmla="*/ 0 w 2486"/>
                <a:gd name="T5" fmla="*/ 0 h 94"/>
                <a:gd name="T6" fmla="*/ 0 w 2486"/>
                <a:gd name="T7" fmla="*/ 94 h 94"/>
                <a:gd name="T8" fmla="*/ 2289 w 2486"/>
                <a:gd name="T9" fmla="*/ 94 h 94"/>
                <a:gd name="T10" fmla="*/ 2486 w 2486"/>
                <a:gd name="T11" fmla="*/ 81 h 94"/>
              </a:gdLst>
              <a:ahLst/>
              <a:cxnLst>
                <a:cxn ang="0">
                  <a:pos x="T0" y="T1"/>
                </a:cxn>
                <a:cxn ang="0">
                  <a:pos x="T2" y="T3"/>
                </a:cxn>
                <a:cxn ang="0">
                  <a:pos x="T4" y="T5"/>
                </a:cxn>
                <a:cxn ang="0">
                  <a:pos x="T6" y="T7"/>
                </a:cxn>
                <a:cxn ang="0">
                  <a:pos x="T8" y="T9"/>
                </a:cxn>
                <a:cxn ang="0">
                  <a:pos x="T10" y="T11"/>
                </a:cxn>
              </a:cxnLst>
              <a:rect l="0" t="0" r="r" b="b"/>
              <a:pathLst>
                <a:path w="2486" h="94">
                  <a:moveTo>
                    <a:pt x="2486" y="81"/>
                  </a:moveTo>
                  <a:cubicBezTo>
                    <a:pt x="2410" y="38"/>
                    <a:pt x="2306" y="0"/>
                    <a:pt x="2171" y="0"/>
                  </a:cubicBezTo>
                  <a:cubicBezTo>
                    <a:pt x="0" y="0"/>
                    <a:pt x="0" y="0"/>
                    <a:pt x="0" y="0"/>
                  </a:cubicBezTo>
                  <a:cubicBezTo>
                    <a:pt x="0" y="94"/>
                    <a:pt x="0" y="94"/>
                    <a:pt x="0" y="94"/>
                  </a:cubicBezTo>
                  <a:cubicBezTo>
                    <a:pt x="2289" y="94"/>
                    <a:pt x="2289" y="94"/>
                    <a:pt x="2289" y="94"/>
                  </a:cubicBezTo>
                  <a:cubicBezTo>
                    <a:pt x="2418" y="94"/>
                    <a:pt x="2459" y="91"/>
                    <a:pt x="2486" y="81"/>
                  </a:cubicBezTo>
                </a:path>
              </a:pathLst>
            </a:custGeom>
            <a:solidFill>
              <a:schemeClr val="accent1"/>
            </a:solidFill>
            <a:ln>
              <a:noFill/>
            </a:ln>
            <a:extLst/>
          </p:spPr>
          <p:txBody>
            <a:bodyPr/>
            <a:lstStyle/>
            <a:p>
              <a:pPr>
                <a:defRPr/>
              </a:pPr>
              <a:endParaRPr lang="en-AU" dirty="0"/>
            </a:p>
          </p:txBody>
        </p:sp>
        <p:sp>
          <p:nvSpPr>
            <p:cNvPr id="14" name="Freeform 11"/>
            <p:cNvSpPr>
              <a:spLocks/>
            </p:cNvSpPr>
            <p:nvPr userDrawn="1"/>
          </p:nvSpPr>
          <p:spPr bwMode="auto">
            <a:xfrm>
              <a:off x="7893050" y="6110285"/>
              <a:ext cx="1250950" cy="601662"/>
            </a:xfrm>
            <a:custGeom>
              <a:avLst/>
              <a:gdLst>
                <a:gd name="T0" fmla="*/ 331 w 394"/>
                <a:gd name="T1" fmla="*/ 0 h 189"/>
                <a:gd name="T2" fmla="*/ 0 w 394"/>
                <a:gd name="T3" fmla="*/ 81 h 189"/>
                <a:gd name="T4" fmla="*/ 327 w 394"/>
                <a:gd name="T5" fmla="*/ 189 h 189"/>
                <a:gd name="T6" fmla="*/ 394 w 394"/>
                <a:gd name="T7" fmla="*/ 189 h 189"/>
                <a:gd name="T8" fmla="*/ 394 w 394"/>
                <a:gd name="T9" fmla="*/ 0 h 189"/>
                <a:gd name="T10" fmla="*/ 331 w 394"/>
                <a:gd name="T11" fmla="*/ 0 h 189"/>
              </a:gdLst>
              <a:ahLst/>
              <a:cxnLst>
                <a:cxn ang="0">
                  <a:pos x="T0" y="T1"/>
                </a:cxn>
                <a:cxn ang="0">
                  <a:pos x="T2" y="T3"/>
                </a:cxn>
                <a:cxn ang="0">
                  <a:pos x="T4" y="T5"/>
                </a:cxn>
                <a:cxn ang="0">
                  <a:pos x="T6" y="T7"/>
                </a:cxn>
                <a:cxn ang="0">
                  <a:pos x="T8" y="T9"/>
                </a:cxn>
                <a:cxn ang="0">
                  <a:pos x="T10" y="T11"/>
                </a:cxn>
              </a:cxnLst>
              <a:rect l="0" t="0" r="r" b="b"/>
              <a:pathLst>
                <a:path w="394" h="189">
                  <a:moveTo>
                    <a:pt x="331" y="0"/>
                  </a:moveTo>
                  <a:cubicBezTo>
                    <a:pt x="130" y="0"/>
                    <a:pt x="56" y="60"/>
                    <a:pt x="0" y="81"/>
                  </a:cubicBezTo>
                  <a:cubicBezTo>
                    <a:pt x="89" y="131"/>
                    <a:pt x="159" y="189"/>
                    <a:pt x="327" y="189"/>
                  </a:cubicBezTo>
                  <a:cubicBezTo>
                    <a:pt x="368" y="189"/>
                    <a:pt x="394" y="189"/>
                    <a:pt x="394" y="189"/>
                  </a:cubicBezTo>
                  <a:cubicBezTo>
                    <a:pt x="394" y="0"/>
                    <a:pt x="394" y="0"/>
                    <a:pt x="394" y="0"/>
                  </a:cubicBezTo>
                  <a:lnTo>
                    <a:pt x="331" y="0"/>
                  </a:lnTo>
                  <a:close/>
                </a:path>
              </a:pathLst>
            </a:custGeom>
            <a:solidFill>
              <a:srgbClr val="F7F7F7"/>
            </a:solidFill>
            <a:ln>
              <a:noFill/>
            </a:ln>
            <a:extLst/>
          </p:spPr>
          <p:txBody>
            <a:bodyPr/>
            <a:lstStyle/>
            <a:p>
              <a:pPr>
                <a:defRPr/>
              </a:pPr>
              <a:endParaRPr lang="en-AU" dirty="0"/>
            </a:p>
          </p:txBody>
        </p:sp>
        <p:sp>
          <p:nvSpPr>
            <p:cNvPr id="15" name="AutoShape 81"/>
            <p:cNvSpPr>
              <a:spLocks noChangeAspect="1" noChangeArrowheads="1" noTextEdit="1"/>
            </p:cNvSpPr>
            <p:nvPr/>
          </p:nvSpPr>
          <p:spPr bwMode="auto">
            <a:xfrm>
              <a:off x="-9525" y="6051550"/>
              <a:ext cx="9169400" cy="849313"/>
            </a:xfrm>
            <a:prstGeom prst="rect">
              <a:avLst/>
            </a:prstGeom>
            <a:noFill/>
            <a:ln w="9525">
              <a:noFill/>
              <a:miter lim="800000"/>
              <a:headEnd/>
              <a:tailEnd/>
            </a:ln>
          </p:spPr>
          <p:txBody>
            <a:bodyPr/>
            <a:lstStyle/>
            <a:p>
              <a:pPr>
                <a:defRPr/>
              </a:pPr>
              <a:endParaRPr lang="en-US" dirty="0"/>
            </a:p>
          </p:txBody>
        </p:sp>
        <p:sp>
          <p:nvSpPr>
            <p:cNvPr id="16" name="Rectangle 84"/>
            <p:cNvSpPr>
              <a:spLocks noChangeArrowheads="1"/>
            </p:cNvSpPr>
            <p:nvPr/>
          </p:nvSpPr>
          <p:spPr bwMode="auto">
            <a:xfrm>
              <a:off x="-9525" y="6356350"/>
              <a:ext cx="9167813" cy="544513"/>
            </a:xfrm>
            <a:prstGeom prst="rect">
              <a:avLst/>
            </a:prstGeom>
            <a:noFill/>
            <a:ln w="9525">
              <a:noFill/>
              <a:miter lim="800000"/>
              <a:headEnd/>
              <a:tailEnd/>
            </a:ln>
          </p:spPr>
          <p:txBody>
            <a:bodyPr/>
            <a:lstStyle/>
            <a:p>
              <a:pPr>
                <a:defRPr/>
              </a:pPr>
              <a:endParaRPr lang="en-US" dirty="0"/>
            </a:p>
          </p:txBody>
        </p:sp>
        <p:pic>
          <p:nvPicPr>
            <p:cNvPr id="17" name="Picture 78"/>
            <p:cNvPicPr>
              <a:picLocks noChangeAspect="1" noChangeArrowheads="1"/>
            </p:cNvPicPr>
            <p:nvPr/>
          </p:nvPicPr>
          <p:blipFill>
            <a:blip r:embed="rId16" cstate="print"/>
            <a:srcRect/>
            <a:stretch>
              <a:fillRect/>
            </a:stretch>
          </p:blipFill>
          <p:spPr bwMode="auto">
            <a:xfrm>
              <a:off x="8459788" y="6191250"/>
              <a:ext cx="454025" cy="454025"/>
            </a:xfrm>
            <a:prstGeom prst="rect">
              <a:avLst/>
            </a:prstGeom>
            <a:noFill/>
            <a:ln w="9525">
              <a:noFill/>
              <a:miter lim="800000"/>
              <a:headEnd/>
              <a:tailEnd/>
            </a:ln>
          </p:spPr>
        </p:pic>
      </p:grpSp>
      <p:sp>
        <p:nvSpPr>
          <p:cNvPr id="2" name="Title Placeholder 1"/>
          <p:cNvSpPr>
            <a:spLocks noGrp="1"/>
          </p:cNvSpPr>
          <p:nvPr>
            <p:ph type="title"/>
          </p:nvPr>
        </p:nvSpPr>
        <p:spPr>
          <a:xfrm>
            <a:off x="358776" y="274638"/>
            <a:ext cx="8461374" cy="852487"/>
          </a:xfrm>
          <a:prstGeom prst="rect">
            <a:avLst/>
          </a:prstGeom>
        </p:spPr>
        <p:txBody>
          <a:bodyPr vert="horz" lIns="0" tIns="0" rIns="0" bIns="0" rtlCol="0" anchor="t" anchorCtr="0">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358775" y="1268413"/>
            <a:ext cx="8461375" cy="4572855"/>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Footer Placeholder 4"/>
          <p:cNvSpPr>
            <a:spLocks noGrp="1"/>
          </p:cNvSpPr>
          <p:nvPr>
            <p:ph type="ftr" sz="quarter" idx="3"/>
          </p:nvPr>
        </p:nvSpPr>
        <p:spPr>
          <a:xfrm>
            <a:off x="677991" y="6504332"/>
            <a:ext cx="6083845" cy="124274"/>
          </a:xfrm>
          <a:prstGeom prst="rect">
            <a:avLst/>
          </a:prstGeom>
        </p:spPr>
        <p:txBody>
          <a:bodyPr vert="horz" lIns="0" tIns="0" rIns="0" bIns="0" rtlCol="0" anchor="ctr"/>
          <a:lstStyle>
            <a:lvl1pPr algn="l">
              <a:defRPr sz="900">
                <a:solidFill>
                  <a:srgbClr val="FFFFFF"/>
                </a:solidFill>
              </a:defRPr>
            </a:lvl1pPr>
          </a:lstStyle>
          <a:p>
            <a:r>
              <a:rPr lang="en-AU" dirty="0" smtClean="0"/>
              <a:t>Presentation title  |  Presenter name</a:t>
            </a:r>
            <a:endParaRPr lang="en-AU" dirty="0"/>
          </a:p>
        </p:txBody>
      </p:sp>
      <p:sp>
        <p:nvSpPr>
          <p:cNvPr id="18"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smtClean="0"/>
              <a:t>  |</a:t>
            </a:r>
            <a:endParaRPr lang="en-AU" dirty="0"/>
          </a:p>
        </p:txBody>
      </p:sp>
      <p:sp>
        <p:nvSpPr>
          <p:cNvPr id="36" name="AutoShape 4"/>
          <p:cNvSpPr>
            <a:spLocks noChangeAspect="1" noChangeArrowheads="1" noTextEdit="1"/>
          </p:cNvSpPr>
          <p:nvPr/>
        </p:nvSpPr>
        <p:spPr bwMode="auto">
          <a:xfrm>
            <a:off x="3175" y="3326606"/>
            <a:ext cx="9161463" cy="801687"/>
          </a:xfrm>
          <a:prstGeom prst="rect">
            <a:avLst/>
          </a:prstGeom>
          <a:noFill/>
          <a:ln>
            <a:noFill/>
          </a:ln>
          <a:extLst/>
        </p:spPr>
        <p:txBody>
          <a:bodyPr/>
          <a:lstStyle/>
          <a:p>
            <a:pPr>
              <a:defRPr/>
            </a:pPr>
            <a:endParaRPr lang="en-AU" dirty="0"/>
          </a:p>
        </p:txBody>
      </p:sp>
      <p:sp>
        <p:nvSpPr>
          <p:cNvPr id="38" name="Rectangle 7"/>
          <p:cNvSpPr>
            <a:spLocks noChangeArrowheads="1"/>
          </p:cNvSpPr>
          <p:nvPr/>
        </p:nvSpPr>
        <p:spPr bwMode="auto">
          <a:xfrm>
            <a:off x="12701" y="3637756"/>
            <a:ext cx="9142412" cy="490537"/>
          </a:xfrm>
          <a:prstGeom prst="rect">
            <a:avLst/>
          </a:prstGeom>
          <a:noFill/>
          <a:ln>
            <a:noFill/>
          </a:ln>
          <a:extLst/>
        </p:spPr>
        <p:txBody>
          <a:bodyPr/>
          <a:lstStyle/>
          <a:p>
            <a:pPr>
              <a:defRPr/>
            </a:pPr>
            <a:endParaRPr lang="en-AU" dirty="0"/>
          </a:p>
        </p:txBody>
      </p:sp>
      <p:sp>
        <p:nvSpPr>
          <p:cNvPr id="43" name="AutoShape 81"/>
          <p:cNvSpPr>
            <a:spLocks noChangeAspect="1" noChangeArrowheads="1" noTextEdit="1"/>
          </p:cNvSpPr>
          <p:nvPr/>
        </p:nvSpPr>
        <p:spPr bwMode="auto">
          <a:xfrm>
            <a:off x="1588" y="3321843"/>
            <a:ext cx="9169400" cy="849313"/>
          </a:xfrm>
          <a:prstGeom prst="rect">
            <a:avLst/>
          </a:prstGeom>
          <a:noFill/>
          <a:ln w="9525">
            <a:noFill/>
            <a:miter lim="800000"/>
            <a:headEnd/>
            <a:tailEnd/>
          </a:ln>
        </p:spPr>
        <p:txBody>
          <a:bodyPr/>
          <a:lstStyle/>
          <a:p>
            <a:pPr>
              <a:defRPr/>
            </a:pPr>
            <a:endParaRPr lang="en-US" dirty="0"/>
          </a:p>
        </p:txBody>
      </p:sp>
      <p:sp>
        <p:nvSpPr>
          <p:cNvPr id="44" name="Rectangle 84"/>
          <p:cNvSpPr>
            <a:spLocks noChangeArrowheads="1"/>
          </p:cNvSpPr>
          <p:nvPr/>
        </p:nvSpPr>
        <p:spPr bwMode="auto">
          <a:xfrm>
            <a:off x="1588" y="3626643"/>
            <a:ext cx="9167813" cy="544513"/>
          </a:xfrm>
          <a:prstGeom prst="rect">
            <a:avLst/>
          </a:prstGeom>
          <a:noFill/>
          <a:ln w="9525">
            <a:noFill/>
            <a:miter lim="800000"/>
            <a:headEnd/>
            <a:tailEnd/>
          </a:ln>
        </p:spPr>
        <p:txBody>
          <a:bodyPr/>
          <a:lstStyle/>
          <a:p>
            <a:pPr>
              <a:defRPr/>
            </a:pPr>
            <a:endParaRPr lang="en-US" dirty="0"/>
          </a:p>
        </p:txBody>
      </p:sp>
    </p:spTree>
    <p:extLst>
      <p:ext uri="{BB962C8B-B14F-4D97-AF65-F5344CB8AC3E}">
        <p14:creationId xmlns:p14="http://schemas.microsoft.com/office/powerpoint/2010/main" val="2723935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80" r:id="rId6"/>
    <p:sldLayoutId id="2147483679" r:id="rId7"/>
    <p:sldLayoutId id="2147483661" r:id="rId8"/>
    <p:sldLayoutId id="2147483663" r:id="rId9"/>
    <p:sldLayoutId id="2147483664" r:id="rId10"/>
    <p:sldLayoutId id="2147483667" r:id="rId11"/>
    <p:sldLayoutId id="2147483665" r:id="rId12"/>
    <p:sldLayoutId id="2147483682" r:id="rId13"/>
    <p:sldLayoutId id="2147483681" r:id="rId14"/>
  </p:sldLayoutIdLst>
  <p:timing>
    <p:tnLst>
      <p:par>
        <p:cTn id="1" dur="indefinite" restart="never" nodeType="tmRoot"/>
      </p:par>
    </p:tnLst>
  </p:timing>
  <p:hf hdr="0" dt="0"/>
  <p:txStyles>
    <p:titleStyle>
      <a:lvl1pPr algn="l" defTabSz="914400" rtl="0" eaLnBrk="1" latinLnBrk="0" hangingPunct="1">
        <a:spcBef>
          <a:spcPct val="0"/>
        </a:spcBef>
        <a:buNone/>
        <a:defRPr sz="3600" b="1" kern="1200">
          <a:solidFill>
            <a:schemeClr val="accent2"/>
          </a:solidFill>
          <a:latin typeface="+mj-lt"/>
          <a:ea typeface="+mj-ea"/>
          <a:cs typeface="+mj-cs"/>
        </a:defRPr>
      </a:lvl1pPr>
    </p:titleStyle>
    <p:bodyStyle>
      <a:lvl1pPr marL="216000" indent="-216000" algn="l" defTabSz="914400"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0.xml"/><Relationship Id="rId1" Type="http://schemas.openxmlformats.org/officeDocument/2006/relationships/vmlDrawing" Target="../drawings/vmlDrawing2.vml"/><Relationship Id="rId4" Type="http://schemas.openxmlformats.org/officeDocument/2006/relationships/image" Target="../media/image21.emf"/></Relationships>
</file>

<file path=ppt/slides/_rels/slide3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www.lifecycles.com.au/" TargetMode="External"/><Relationship Id="rId2" Type="http://schemas.openxmlformats.org/officeDocument/2006/relationships/hyperlink" Target="http://www.csiro.au/"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xml"/><Relationship Id="rId7" Type="http://schemas.openxmlformats.org/officeDocument/2006/relationships/image" Target="../media/image5.emf"/><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emf"/><Relationship Id="rId4" Type="http://schemas.openxmlformats.org/officeDocument/2006/relationships/oleObject" Target="../embeddings/oleObject1.bin"/><Relationship Id="rId9" Type="http://schemas.openxmlformats.org/officeDocument/2006/relationships/image" Target="../media/image6.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7" name="Picture 9" descr="ppt_examplephoto"/>
          <p:cNvPicPr>
            <a:picLocks noChangeAspect="1" noChangeArrowheads="1"/>
          </p:cNvPicPr>
          <p:nvPr/>
        </p:nvPicPr>
        <p:blipFill>
          <a:blip r:embed="rId2" cstate="print"/>
          <a:srcRect r="1268"/>
          <a:stretch>
            <a:fillRect/>
          </a:stretch>
        </p:blipFill>
        <p:spPr bwMode="auto">
          <a:xfrm>
            <a:off x="0" y="0"/>
            <a:ext cx="9144000" cy="3133725"/>
          </a:xfrm>
          <a:prstGeom prst="rect">
            <a:avLst/>
          </a:prstGeom>
          <a:noFill/>
        </p:spPr>
      </p:pic>
      <p:sp>
        <p:nvSpPr>
          <p:cNvPr id="3" name="Title 2"/>
          <p:cNvSpPr>
            <a:spLocks noGrp="1"/>
          </p:cNvSpPr>
          <p:nvPr>
            <p:ph type="ctrTitle"/>
          </p:nvPr>
        </p:nvSpPr>
        <p:spPr>
          <a:xfrm>
            <a:off x="344440" y="3429120"/>
            <a:ext cx="8467494" cy="1080000"/>
          </a:xfrm>
        </p:spPr>
        <p:txBody>
          <a:bodyPr>
            <a:normAutofit fontScale="90000"/>
          </a:bodyPr>
          <a:lstStyle/>
          <a:p>
            <a:r>
              <a:rPr lang="en-AU" dirty="0" smtClean="0"/>
              <a:t>Soil quality indictors in Life Cycle Assessment</a:t>
            </a:r>
            <a:endParaRPr lang="en-AU" dirty="0"/>
          </a:p>
        </p:txBody>
      </p:sp>
      <p:sp>
        <p:nvSpPr>
          <p:cNvPr id="10" name="Text Placeholder 9"/>
          <p:cNvSpPr>
            <a:spLocks noGrp="1"/>
          </p:cNvSpPr>
          <p:nvPr>
            <p:ph type="body" sz="quarter" idx="17"/>
          </p:nvPr>
        </p:nvSpPr>
        <p:spPr/>
        <p:txBody>
          <a:bodyPr/>
          <a:lstStyle/>
          <a:p>
            <a:r>
              <a:rPr lang="en-AU" dirty="0" smtClean="0"/>
              <a:t>CSIRO Sustainable Agriculture Flagship</a:t>
            </a:r>
          </a:p>
        </p:txBody>
      </p:sp>
      <p:sp>
        <p:nvSpPr>
          <p:cNvPr id="22533" name="Footer Placeholder 2"/>
          <p:cNvSpPr txBox="1">
            <a:spLocks/>
          </p:cNvSpPr>
          <p:nvPr/>
        </p:nvSpPr>
        <p:spPr bwMode="auto">
          <a:xfrm>
            <a:off x="360363" y="4700964"/>
            <a:ext cx="8042275" cy="250825"/>
          </a:xfrm>
          <a:prstGeom prst="rect">
            <a:avLst/>
          </a:prstGeom>
          <a:noFill/>
          <a:ln w="9525">
            <a:noFill/>
            <a:miter lim="800000"/>
            <a:headEnd/>
            <a:tailEnd/>
          </a:ln>
        </p:spPr>
        <p:txBody>
          <a:bodyPr lIns="0" tIns="0" rIns="0" bIns="0"/>
          <a:lstStyle/>
          <a:p>
            <a:r>
              <a:rPr lang="en-AU" sz="1600" b="1" dirty="0" smtClean="0">
                <a:solidFill>
                  <a:schemeClr val="bg1"/>
                </a:solidFill>
                <a:latin typeface="Calibri" pitchFamily="34" charset="0"/>
              </a:rPr>
              <a:t>Sandra Eady and Tim Grant</a:t>
            </a:r>
            <a:r>
              <a:rPr lang="en-AU" sz="1600" dirty="0" smtClean="0">
                <a:solidFill>
                  <a:schemeClr val="bg1"/>
                </a:solidFill>
                <a:latin typeface="Calibri" pitchFamily="34" charset="0"/>
              </a:rPr>
              <a:t> </a:t>
            </a:r>
            <a:endParaRPr lang="en-US" sz="1600" dirty="0">
              <a:solidFill>
                <a:schemeClr val="bg1"/>
              </a:solidFill>
              <a:latin typeface="Calibri" pitchFamily="34" charset="0"/>
            </a:endParaRPr>
          </a:p>
        </p:txBody>
      </p:sp>
      <p:sp>
        <p:nvSpPr>
          <p:cNvPr id="22534" name="Footer Placeholder 2"/>
          <p:cNvSpPr txBox="1">
            <a:spLocks/>
          </p:cNvSpPr>
          <p:nvPr/>
        </p:nvSpPr>
        <p:spPr bwMode="auto">
          <a:xfrm>
            <a:off x="361950" y="4962901"/>
            <a:ext cx="8042275" cy="252413"/>
          </a:xfrm>
          <a:prstGeom prst="rect">
            <a:avLst/>
          </a:prstGeom>
          <a:noFill/>
          <a:ln w="9525">
            <a:noFill/>
            <a:miter lim="800000"/>
            <a:headEnd/>
            <a:tailEnd/>
          </a:ln>
        </p:spPr>
        <p:txBody>
          <a:bodyPr lIns="0" tIns="0" rIns="0" bIns="0"/>
          <a:lstStyle/>
          <a:p>
            <a:r>
              <a:rPr lang="en-AU" sz="1600" dirty="0" smtClean="0">
                <a:solidFill>
                  <a:schemeClr val="bg1"/>
                </a:solidFill>
                <a:latin typeface="Calibri" pitchFamily="34" charset="0"/>
              </a:rPr>
              <a:t>8 and 9 April 2014</a:t>
            </a:r>
            <a:endParaRPr lang="en-US" sz="1600" dirty="0">
              <a:solidFill>
                <a:schemeClr val="bg1"/>
              </a:solidFill>
              <a:latin typeface="Calibri" pitchFamily="34" charset="0"/>
            </a:endParaRPr>
          </a:p>
        </p:txBody>
      </p:sp>
    </p:spTree>
    <p:extLst>
      <p:ext uri="{BB962C8B-B14F-4D97-AF65-F5344CB8AC3E}">
        <p14:creationId xmlns:p14="http://schemas.microsoft.com/office/powerpoint/2010/main" val="42103053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Advantages of a Public Inventory</a:t>
            </a:r>
            <a:endParaRPr lang="en-AU" dirty="0"/>
          </a:p>
        </p:txBody>
      </p:sp>
      <p:sp>
        <p:nvSpPr>
          <p:cNvPr id="3" name="Content Placeholder 2"/>
          <p:cNvSpPr>
            <a:spLocks noGrp="1"/>
          </p:cNvSpPr>
          <p:nvPr>
            <p:ph idx="1"/>
          </p:nvPr>
        </p:nvSpPr>
        <p:spPr>
          <a:xfrm>
            <a:off x="358776" y="980729"/>
            <a:ext cx="8461375" cy="4572855"/>
          </a:xfrm>
        </p:spPr>
        <p:txBody>
          <a:bodyPr>
            <a:normAutofit lnSpcReduction="10000"/>
          </a:bodyPr>
          <a:lstStyle/>
          <a:p>
            <a:r>
              <a:rPr lang="en-AU" dirty="0" smtClean="0"/>
              <a:t>Act as a repository for LCI from the many LCA studies being undertaken, to reduce duplication of common inventory e.g. wheat</a:t>
            </a:r>
          </a:p>
          <a:p>
            <a:r>
              <a:rPr lang="en-AU" dirty="0" smtClean="0"/>
              <a:t>Consistent approach applied to inventory across sectors e.g. consistent modelling of pesticide flows</a:t>
            </a:r>
          </a:p>
          <a:p>
            <a:r>
              <a:rPr lang="en-AU" dirty="0" smtClean="0"/>
              <a:t>Guidelines and standards can be set for:</a:t>
            </a:r>
          </a:p>
          <a:p>
            <a:pPr lvl="1">
              <a:buFont typeface="Wingdings" pitchFamily="2" charset="2"/>
              <a:buChar char="Ø"/>
            </a:pPr>
            <a:r>
              <a:rPr lang="en-AU" dirty="0" smtClean="0"/>
              <a:t>Transparency</a:t>
            </a:r>
          </a:p>
          <a:p>
            <a:pPr lvl="1">
              <a:buFont typeface="Wingdings" pitchFamily="2" charset="2"/>
              <a:buChar char="Ø"/>
            </a:pPr>
            <a:r>
              <a:rPr lang="en-AU" dirty="0" smtClean="0"/>
              <a:t>Data quality</a:t>
            </a:r>
          </a:p>
          <a:p>
            <a:pPr lvl="1">
              <a:buFont typeface="Wingdings" pitchFamily="2" charset="2"/>
              <a:buChar char="Ø"/>
            </a:pPr>
            <a:r>
              <a:rPr lang="en-AU" dirty="0" smtClean="0"/>
              <a:t>Review</a:t>
            </a:r>
          </a:p>
          <a:p>
            <a:pPr lvl="1">
              <a:buFont typeface="Wingdings" pitchFamily="2" charset="2"/>
              <a:buChar char="Ø"/>
            </a:pPr>
            <a:r>
              <a:rPr lang="en-AU" dirty="0" smtClean="0"/>
              <a:t>Standard formats</a:t>
            </a:r>
          </a:p>
          <a:p>
            <a:r>
              <a:rPr lang="en-AU" dirty="0" smtClean="0"/>
              <a:t>Inventory can be structured so that it can be efficiently updated e.g. change in N</a:t>
            </a:r>
            <a:r>
              <a:rPr lang="en-AU" baseline="-25000" dirty="0" smtClean="0"/>
              <a:t>2</a:t>
            </a:r>
            <a:r>
              <a:rPr lang="en-AU" dirty="0" smtClean="0"/>
              <a:t>O emissions factor for N fertiliser use, improved flows model as GIS data is updated nationally. </a:t>
            </a:r>
            <a:endParaRPr lang="en-AU" dirty="0"/>
          </a:p>
        </p:txBody>
      </p:sp>
      <p:sp>
        <p:nvSpPr>
          <p:cNvPr id="4" name="Footer Placeholder 3"/>
          <p:cNvSpPr>
            <a:spLocks noGrp="1"/>
          </p:cNvSpPr>
          <p:nvPr>
            <p:ph type="ftr" sz="quarter" idx="11"/>
          </p:nvPr>
        </p:nvSpPr>
        <p:spPr/>
        <p:txBody>
          <a:bodyPr/>
          <a:lstStyle/>
          <a:p>
            <a:r>
              <a:rPr lang="en-AU" dirty="0" smtClean="0"/>
              <a:t>Presentation title  |  Presenter name</a:t>
            </a:r>
            <a:endParaRPr lang="en-AU" dirty="0"/>
          </a:p>
        </p:txBody>
      </p:sp>
      <p:sp>
        <p:nvSpPr>
          <p:cNvPr id="5" name="Slide Number Placeholder 4"/>
          <p:cNvSpPr>
            <a:spLocks noGrp="1"/>
          </p:cNvSpPr>
          <p:nvPr>
            <p:ph type="sldNum" sz="quarter" idx="4"/>
          </p:nvPr>
        </p:nvSpPr>
        <p:spPr/>
        <p:txBody>
          <a:bodyPr/>
          <a:lstStyle/>
          <a:p>
            <a:fld id="{2ABE124A-B5C5-46E0-B944-45307B126769}" type="slidenum">
              <a:rPr lang="en-AU" smtClean="0"/>
              <a:pPr/>
              <a:t>10</a:t>
            </a:fld>
            <a:r>
              <a:rPr lang="en-AU" dirty="0" smtClean="0"/>
              <a:t>  |</a:t>
            </a:r>
            <a:endParaRPr lang="en-A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58776" y="116632"/>
            <a:ext cx="8461374" cy="852487"/>
          </a:xfrm>
        </p:spPr>
        <p:txBody>
          <a:bodyPr/>
          <a:lstStyle/>
          <a:p>
            <a:pPr eaLnBrk="1" hangingPunct="1"/>
            <a:r>
              <a:rPr lang="en-AU" dirty="0" smtClean="0"/>
              <a:t>LCI Activities in Australia</a:t>
            </a:r>
          </a:p>
        </p:txBody>
      </p:sp>
      <p:pic>
        <p:nvPicPr>
          <p:cNvPr id="6147" name="Picture 5"/>
          <p:cNvPicPr>
            <a:picLocks noChangeAspect="1" noChangeArrowheads="1"/>
          </p:cNvPicPr>
          <p:nvPr/>
        </p:nvPicPr>
        <p:blipFill>
          <a:blip r:embed="rId2" cstate="print"/>
          <a:srcRect l="68182" t="36868" r="11646" b="13853"/>
          <a:stretch>
            <a:fillRect/>
          </a:stretch>
        </p:blipFill>
        <p:spPr bwMode="auto">
          <a:xfrm>
            <a:off x="323528" y="548680"/>
            <a:ext cx="5486400" cy="4927600"/>
          </a:xfrm>
          <a:prstGeom prst="rect">
            <a:avLst/>
          </a:prstGeom>
          <a:noFill/>
          <a:ln w="9525">
            <a:noFill/>
            <a:miter lim="800000"/>
            <a:headEnd/>
            <a:tailEnd/>
          </a:ln>
        </p:spPr>
      </p:pic>
      <p:sp>
        <p:nvSpPr>
          <p:cNvPr id="6148" name="TextBox 6"/>
          <p:cNvSpPr txBox="1">
            <a:spLocks noChangeArrowheads="1"/>
          </p:cNvSpPr>
          <p:nvPr/>
        </p:nvSpPr>
        <p:spPr bwMode="auto">
          <a:xfrm>
            <a:off x="5911850" y="764704"/>
            <a:ext cx="2917825" cy="954087"/>
          </a:xfrm>
          <a:prstGeom prst="rect">
            <a:avLst/>
          </a:prstGeom>
          <a:noFill/>
          <a:ln w="25400">
            <a:solidFill>
              <a:schemeClr val="accent1"/>
            </a:solidFill>
            <a:miter lim="800000"/>
            <a:headEnd/>
            <a:tailEnd/>
          </a:ln>
        </p:spPr>
        <p:txBody>
          <a:bodyPr>
            <a:spAutoFit/>
          </a:bodyPr>
          <a:lstStyle/>
          <a:p>
            <a:r>
              <a:rPr lang="en-AU" sz="1400" dirty="0"/>
              <a:t>Series of guideline documents on data collection, reviewing, best practice guide now available on AusLCI website</a:t>
            </a:r>
          </a:p>
        </p:txBody>
      </p:sp>
      <p:cxnSp>
        <p:nvCxnSpPr>
          <p:cNvPr id="9" name="Straight Arrow Connector 8"/>
          <p:cNvCxnSpPr>
            <a:stCxn id="6148" idx="1"/>
          </p:cNvCxnSpPr>
          <p:nvPr/>
        </p:nvCxnSpPr>
        <p:spPr>
          <a:xfrm flipH="1">
            <a:off x="2946400" y="1242541"/>
            <a:ext cx="2965450" cy="150812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150" name="TextBox 9"/>
          <p:cNvSpPr txBox="1">
            <a:spLocks noChangeArrowheads="1"/>
          </p:cNvSpPr>
          <p:nvPr/>
        </p:nvSpPr>
        <p:spPr bwMode="auto">
          <a:xfrm>
            <a:off x="6084168" y="2060848"/>
            <a:ext cx="2919412" cy="1169988"/>
          </a:xfrm>
          <a:prstGeom prst="rect">
            <a:avLst/>
          </a:prstGeom>
          <a:noFill/>
          <a:ln w="25400">
            <a:solidFill>
              <a:schemeClr val="accent1"/>
            </a:solidFill>
            <a:miter lim="800000"/>
            <a:headEnd/>
            <a:tailEnd/>
          </a:ln>
        </p:spPr>
        <p:txBody>
          <a:bodyPr>
            <a:spAutoFit/>
          </a:bodyPr>
          <a:lstStyle/>
          <a:p>
            <a:r>
              <a:rPr lang="en-AU" sz="1400" dirty="0"/>
              <a:t>Major project by BPIC now completed with gate-to-gate data published, needs further development to be integrated into full life cycle unit process LCI.</a:t>
            </a:r>
          </a:p>
        </p:txBody>
      </p:sp>
      <p:sp>
        <p:nvSpPr>
          <p:cNvPr id="6151" name="TextBox 10"/>
          <p:cNvSpPr txBox="1">
            <a:spLocks noChangeArrowheads="1"/>
          </p:cNvSpPr>
          <p:nvPr/>
        </p:nvSpPr>
        <p:spPr bwMode="auto">
          <a:xfrm>
            <a:off x="5999163" y="3340844"/>
            <a:ext cx="2917825" cy="1384300"/>
          </a:xfrm>
          <a:prstGeom prst="rect">
            <a:avLst/>
          </a:prstGeom>
          <a:noFill/>
          <a:ln w="25400">
            <a:solidFill>
              <a:schemeClr val="accent1"/>
            </a:solidFill>
            <a:miter lim="800000"/>
            <a:headEnd/>
            <a:tailEnd/>
          </a:ln>
        </p:spPr>
        <p:txBody>
          <a:bodyPr>
            <a:spAutoFit/>
          </a:bodyPr>
          <a:lstStyle/>
          <a:p>
            <a:r>
              <a:rPr lang="en-AU" sz="1400" dirty="0"/>
              <a:t>AusAgLCI – commenced in Dec 2011, will cover major products, public research agency providing data, funding support from industry, goal is unit processes from cradle-to-farm gate.</a:t>
            </a:r>
          </a:p>
        </p:txBody>
      </p:sp>
      <p:cxnSp>
        <p:nvCxnSpPr>
          <p:cNvPr id="12" name="Straight Arrow Connector 11"/>
          <p:cNvCxnSpPr>
            <a:stCxn id="6150" idx="1"/>
          </p:cNvCxnSpPr>
          <p:nvPr/>
        </p:nvCxnSpPr>
        <p:spPr>
          <a:xfrm flipH="1">
            <a:off x="4427984" y="2645842"/>
            <a:ext cx="1656184" cy="107119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843808" y="4077072"/>
            <a:ext cx="3096344" cy="64807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0" name="TextBox 10"/>
          <p:cNvSpPr txBox="1">
            <a:spLocks noChangeArrowheads="1"/>
          </p:cNvSpPr>
          <p:nvPr/>
        </p:nvSpPr>
        <p:spPr bwMode="auto">
          <a:xfrm>
            <a:off x="179512" y="5373216"/>
            <a:ext cx="8712968" cy="738664"/>
          </a:xfrm>
          <a:prstGeom prst="rect">
            <a:avLst/>
          </a:prstGeom>
          <a:noFill/>
          <a:ln w="25400">
            <a:solidFill>
              <a:schemeClr val="accent1"/>
            </a:solidFill>
            <a:miter lim="800000"/>
            <a:headEnd/>
            <a:tailEnd/>
          </a:ln>
        </p:spPr>
        <p:txBody>
          <a:bodyPr wrap="square">
            <a:spAutoFit/>
          </a:bodyPr>
          <a:lstStyle/>
          <a:p>
            <a:pPr algn="ctr"/>
            <a:r>
              <a:rPr lang="en-AU" sz="1400" dirty="0" smtClean="0"/>
              <a:t>Extensions to AusAgLCI </a:t>
            </a:r>
            <a:r>
              <a:rPr lang="en-AU" sz="1400" dirty="0"/>
              <a:t>– </a:t>
            </a:r>
            <a:r>
              <a:rPr lang="en-AU" sz="1400" dirty="0" smtClean="0"/>
              <a:t>Department of Agriculture Innovation Fund project for grazing and general cropping inventory (CSIRO and LCS; March  2014) and GRDC project for detailed cropping systems including rotations (NSW DPI, CSIRO and LCS; July 2014)</a:t>
            </a:r>
            <a:endParaRPr lang="en-AU" sz="1400" dirty="0"/>
          </a:p>
        </p:txBody>
      </p:sp>
      <p:cxnSp>
        <p:nvCxnSpPr>
          <p:cNvPr id="11" name="Straight Arrow Connector 10"/>
          <p:cNvCxnSpPr/>
          <p:nvPr/>
        </p:nvCxnSpPr>
        <p:spPr>
          <a:xfrm flipV="1">
            <a:off x="971600" y="4797152"/>
            <a:ext cx="1656184" cy="57606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Over to Tim........</a:t>
            </a:r>
            <a:endParaRPr lang="en-AU" dirty="0"/>
          </a:p>
        </p:txBody>
      </p:sp>
      <p:sp>
        <p:nvSpPr>
          <p:cNvPr id="3" name="Content Placeholder 2"/>
          <p:cNvSpPr>
            <a:spLocks noGrp="1"/>
          </p:cNvSpPr>
          <p:nvPr>
            <p:ph idx="1"/>
          </p:nvPr>
        </p:nvSpPr>
        <p:spPr/>
        <p:txBody>
          <a:bodyPr/>
          <a:lstStyle/>
          <a:p>
            <a:r>
              <a:rPr lang="en-AU" dirty="0" smtClean="0"/>
              <a:t>Elementary flow, cause and effect pathways, impact assessment in general</a:t>
            </a:r>
          </a:p>
          <a:p>
            <a:r>
              <a:rPr lang="en-AU" dirty="0" smtClean="0"/>
              <a:t>Approaches taken for different land-based impact categories</a:t>
            </a:r>
          </a:p>
          <a:p>
            <a:r>
              <a:rPr lang="en-AU" dirty="0" smtClean="0"/>
              <a:t>How should we think about soil indicators in the context of LCA</a:t>
            </a:r>
            <a:endParaRPr lang="en-AU" dirty="0"/>
          </a:p>
        </p:txBody>
      </p:sp>
      <p:sp>
        <p:nvSpPr>
          <p:cNvPr id="4" name="Footer Placeholder 3"/>
          <p:cNvSpPr>
            <a:spLocks noGrp="1"/>
          </p:cNvSpPr>
          <p:nvPr>
            <p:ph type="ftr" sz="quarter" idx="11"/>
          </p:nvPr>
        </p:nvSpPr>
        <p:spPr/>
        <p:txBody>
          <a:bodyPr/>
          <a:lstStyle/>
          <a:p>
            <a:r>
              <a:rPr lang="en-AU" dirty="0" smtClean="0"/>
              <a:t>Presentation title  |  Presenter name</a:t>
            </a:r>
            <a:endParaRPr lang="en-AU" dirty="0"/>
          </a:p>
        </p:txBody>
      </p:sp>
      <p:sp>
        <p:nvSpPr>
          <p:cNvPr id="5" name="Slide Number Placeholder 4"/>
          <p:cNvSpPr>
            <a:spLocks noGrp="1"/>
          </p:cNvSpPr>
          <p:nvPr>
            <p:ph type="sldNum" sz="quarter" idx="4"/>
          </p:nvPr>
        </p:nvSpPr>
        <p:spPr/>
        <p:txBody>
          <a:bodyPr/>
          <a:lstStyle/>
          <a:p>
            <a:fld id="{2ABE124A-B5C5-46E0-B944-45307B126769}" type="slidenum">
              <a:rPr lang="en-AU" smtClean="0"/>
              <a:pPr/>
              <a:t>12</a:t>
            </a:fld>
            <a:r>
              <a:rPr lang="en-AU" dirty="0" smtClean="0"/>
              <a:t>  |</a:t>
            </a:r>
            <a:endParaRPr lang="en-A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6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88640"/>
            <a:ext cx="7163847"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8834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Elementary flow	</a:t>
            </a:r>
            <a:endParaRPr lang="en-AU" dirty="0"/>
          </a:p>
        </p:txBody>
      </p:sp>
      <p:sp>
        <p:nvSpPr>
          <p:cNvPr id="3" name="Content Placeholder 2"/>
          <p:cNvSpPr>
            <a:spLocks noGrp="1"/>
          </p:cNvSpPr>
          <p:nvPr>
            <p:ph idx="1"/>
          </p:nvPr>
        </p:nvSpPr>
        <p:spPr/>
        <p:txBody>
          <a:bodyPr/>
          <a:lstStyle/>
          <a:p>
            <a:r>
              <a:rPr lang="en-AU" dirty="0" smtClean="0"/>
              <a:t>material </a:t>
            </a:r>
            <a:r>
              <a:rPr lang="en-AU" dirty="0"/>
              <a:t>or energy entering the system being studied that has been drawn from the environment </a:t>
            </a:r>
            <a:r>
              <a:rPr lang="en-AU" dirty="0" smtClean="0"/>
              <a:t>without previous </a:t>
            </a:r>
            <a:r>
              <a:rPr lang="en-AU" dirty="0"/>
              <a:t>human transformation, or material or energy leaving the system being studied that is released </a:t>
            </a:r>
            <a:r>
              <a:rPr lang="en-AU" dirty="0" smtClean="0"/>
              <a:t>into the </a:t>
            </a:r>
            <a:r>
              <a:rPr lang="en-AU" dirty="0"/>
              <a:t>environment without subsequent human </a:t>
            </a:r>
            <a:r>
              <a:rPr lang="en-AU" dirty="0" smtClean="0"/>
              <a:t>transformation</a:t>
            </a:r>
          </a:p>
          <a:p>
            <a:endParaRPr lang="en-AU" dirty="0"/>
          </a:p>
          <a:p>
            <a:r>
              <a:rPr lang="en-AU" dirty="0" smtClean="0"/>
              <a:t>Source ISO 14044</a:t>
            </a:r>
            <a:endParaRPr lang="en-AU" dirty="0"/>
          </a:p>
        </p:txBody>
      </p:sp>
      <p:sp>
        <p:nvSpPr>
          <p:cNvPr id="4" name="Footer Placeholder 3"/>
          <p:cNvSpPr>
            <a:spLocks noGrp="1"/>
          </p:cNvSpPr>
          <p:nvPr>
            <p:ph type="ftr" sz="quarter" idx="11"/>
          </p:nvPr>
        </p:nvSpPr>
        <p:spPr/>
        <p:txBody>
          <a:bodyPr/>
          <a:lstStyle/>
          <a:p>
            <a:r>
              <a:rPr lang="en-AU" smtClean="0"/>
              <a:t>Presentation title  |  Presenter name</a:t>
            </a:r>
            <a:endParaRPr lang="en-AU" dirty="0"/>
          </a:p>
        </p:txBody>
      </p:sp>
      <p:sp>
        <p:nvSpPr>
          <p:cNvPr id="5" name="Slide Number Placeholder 4"/>
          <p:cNvSpPr>
            <a:spLocks noGrp="1"/>
          </p:cNvSpPr>
          <p:nvPr>
            <p:ph type="sldNum" sz="quarter" idx="4"/>
          </p:nvPr>
        </p:nvSpPr>
        <p:spPr/>
        <p:txBody>
          <a:bodyPr/>
          <a:lstStyle/>
          <a:p>
            <a:fld id="{2ABE124A-B5C5-46E0-B944-45307B126769}" type="slidenum">
              <a:rPr lang="en-AU" smtClean="0"/>
              <a:pPr/>
              <a:t>14</a:t>
            </a:fld>
            <a:r>
              <a:rPr lang="en-AU" smtClean="0"/>
              <a:t>  |</a:t>
            </a:r>
            <a:endParaRPr lang="en-AU" dirty="0"/>
          </a:p>
        </p:txBody>
      </p:sp>
    </p:spTree>
    <p:extLst>
      <p:ext uri="{BB962C8B-B14F-4D97-AF65-F5344CB8AC3E}">
        <p14:creationId xmlns:p14="http://schemas.microsoft.com/office/powerpoint/2010/main" val="3778659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Examples of elementary flows</a:t>
            </a:r>
            <a:endParaRPr lang="en-AU" dirty="0"/>
          </a:p>
        </p:txBody>
      </p:sp>
      <p:sp>
        <p:nvSpPr>
          <p:cNvPr id="3" name="Content Placeholder 2"/>
          <p:cNvSpPr>
            <a:spLocks noGrp="1"/>
          </p:cNvSpPr>
          <p:nvPr>
            <p:ph idx="1"/>
          </p:nvPr>
        </p:nvSpPr>
        <p:spPr/>
        <p:txBody>
          <a:bodyPr>
            <a:normAutofit fontScale="92500" lnSpcReduction="10000"/>
          </a:bodyPr>
          <a:lstStyle/>
          <a:p>
            <a:r>
              <a:rPr lang="en-AU" dirty="0" smtClean="0"/>
              <a:t>Mineral ores</a:t>
            </a:r>
          </a:p>
          <a:p>
            <a:pPr lvl="1"/>
            <a:r>
              <a:rPr lang="en-AU" dirty="0" smtClean="0"/>
              <a:t>Lead </a:t>
            </a:r>
            <a:r>
              <a:rPr lang="en-AU" dirty="0"/>
              <a:t>ore, in </a:t>
            </a:r>
            <a:r>
              <a:rPr lang="en-AU" dirty="0" smtClean="0"/>
              <a:t>ground</a:t>
            </a:r>
            <a:r>
              <a:rPr lang="en-AU" dirty="0"/>
              <a:t>		</a:t>
            </a:r>
          </a:p>
          <a:p>
            <a:pPr lvl="1"/>
            <a:r>
              <a:rPr lang="en-AU" dirty="0"/>
              <a:t>Lead, 5.0% in </a:t>
            </a:r>
            <a:r>
              <a:rPr lang="en-AU" dirty="0" err="1"/>
              <a:t>sulfide</a:t>
            </a:r>
            <a:r>
              <a:rPr lang="en-AU" dirty="0"/>
              <a:t>, </a:t>
            </a:r>
            <a:r>
              <a:rPr lang="en-AU" dirty="0" err="1"/>
              <a:t>Pb</a:t>
            </a:r>
            <a:r>
              <a:rPr lang="en-AU" dirty="0"/>
              <a:t> 3.0%, Zn, Ag, Cd, In, in </a:t>
            </a:r>
            <a:r>
              <a:rPr lang="en-AU" dirty="0" smtClean="0"/>
              <a:t>ground</a:t>
            </a:r>
          </a:p>
          <a:p>
            <a:pPr lvl="1"/>
            <a:r>
              <a:rPr lang="en-AU" dirty="0" smtClean="0"/>
              <a:t>Lead</a:t>
            </a:r>
            <a:r>
              <a:rPr lang="en-AU" dirty="0"/>
              <a:t>, </a:t>
            </a:r>
            <a:r>
              <a:rPr lang="en-AU" dirty="0" err="1"/>
              <a:t>Pb</a:t>
            </a:r>
            <a:r>
              <a:rPr lang="en-AU" dirty="0"/>
              <a:t> 0.014%, Au 9.7E-4%, Ag 9.7E-4%, Zn 0.63%, Cu 0.38%, in ore, in </a:t>
            </a:r>
            <a:r>
              <a:rPr lang="en-AU" dirty="0" smtClean="0"/>
              <a:t>ground	</a:t>
            </a:r>
          </a:p>
          <a:p>
            <a:r>
              <a:rPr lang="en-AU" dirty="0" smtClean="0"/>
              <a:t>Fuels</a:t>
            </a:r>
            <a:endParaRPr lang="en-AU" dirty="0"/>
          </a:p>
          <a:p>
            <a:pPr lvl="1"/>
            <a:r>
              <a:rPr lang="en-AU" dirty="0" smtClean="0"/>
              <a:t>Coal</a:t>
            </a:r>
            <a:r>
              <a:rPr lang="en-AU" dirty="0"/>
              <a:t>, </a:t>
            </a:r>
            <a:r>
              <a:rPr lang="en-AU" dirty="0" smtClean="0"/>
              <a:t>brown in kg</a:t>
            </a:r>
          </a:p>
          <a:p>
            <a:pPr lvl="1"/>
            <a:r>
              <a:rPr lang="en-AU" dirty="0" smtClean="0"/>
              <a:t>Coal</a:t>
            </a:r>
            <a:r>
              <a:rPr lang="en-AU" dirty="0"/>
              <a:t>, brown, 10.0 MJ per kg, in </a:t>
            </a:r>
            <a:r>
              <a:rPr lang="en-AU" dirty="0" smtClean="0"/>
              <a:t>ground in kg</a:t>
            </a:r>
            <a:r>
              <a:rPr lang="en-AU" dirty="0"/>
              <a:t>		</a:t>
            </a:r>
          </a:p>
          <a:p>
            <a:pPr lvl="1"/>
            <a:r>
              <a:rPr lang="en-AU" dirty="0"/>
              <a:t>Coal, brown, 14.1 MJ per kg, in </a:t>
            </a:r>
            <a:r>
              <a:rPr lang="en-AU" dirty="0" smtClean="0"/>
              <a:t>ground  in kg</a:t>
            </a:r>
            <a:r>
              <a:rPr lang="en-AU" dirty="0"/>
              <a:t>	</a:t>
            </a:r>
            <a:endParaRPr lang="en-AU" dirty="0" smtClean="0"/>
          </a:p>
          <a:p>
            <a:pPr lvl="1"/>
            <a:r>
              <a:rPr lang="en-AU" dirty="0" smtClean="0"/>
              <a:t>Energy from brown coal in MJ</a:t>
            </a:r>
            <a:r>
              <a:rPr lang="en-AU" dirty="0"/>
              <a:t>	</a:t>
            </a:r>
          </a:p>
          <a:p>
            <a:endParaRPr lang="en-AU" dirty="0"/>
          </a:p>
          <a:p>
            <a:r>
              <a:rPr lang="en-AU" dirty="0" smtClean="0"/>
              <a:t>Land occupation and transformation</a:t>
            </a:r>
            <a:endParaRPr lang="en-AU" dirty="0"/>
          </a:p>
          <a:p>
            <a:pPr lvl="1"/>
            <a:r>
              <a:rPr lang="en-AU" dirty="0"/>
              <a:t>Occupation, arable, conventional </a:t>
            </a:r>
            <a:r>
              <a:rPr lang="en-AU" dirty="0" smtClean="0"/>
              <a:t>tillage in m2.years</a:t>
            </a:r>
            <a:r>
              <a:rPr lang="en-AU" dirty="0"/>
              <a:t>	</a:t>
            </a:r>
            <a:endParaRPr lang="en-AU" dirty="0" smtClean="0"/>
          </a:p>
          <a:p>
            <a:pPr lvl="1"/>
            <a:r>
              <a:rPr lang="en-AU" dirty="0" smtClean="0"/>
              <a:t>Transformation</a:t>
            </a:r>
            <a:r>
              <a:rPr lang="en-AU" dirty="0"/>
              <a:t>, from arable, non-irrigated, </a:t>
            </a:r>
            <a:r>
              <a:rPr lang="en-AU" dirty="0" smtClean="0"/>
              <a:t>extensive in m2</a:t>
            </a:r>
            <a:r>
              <a:rPr lang="en-AU" dirty="0"/>
              <a:t>		</a:t>
            </a:r>
          </a:p>
          <a:p>
            <a:pPr lvl="1"/>
            <a:endParaRPr lang="en-AU" dirty="0"/>
          </a:p>
          <a:p>
            <a:endParaRPr lang="en-AU" dirty="0"/>
          </a:p>
          <a:p>
            <a:endParaRPr lang="en-AU" dirty="0"/>
          </a:p>
          <a:p>
            <a:endParaRPr lang="en-AU" dirty="0"/>
          </a:p>
        </p:txBody>
      </p:sp>
      <p:sp>
        <p:nvSpPr>
          <p:cNvPr id="4" name="Footer Placeholder 3"/>
          <p:cNvSpPr>
            <a:spLocks noGrp="1"/>
          </p:cNvSpPr>
          <p:nvPr>
            <p:ph type="ftr" sz="quarter" idx="11"/>
          </p:nvPr>
        </p:nvSpPr>
        <p:spPr/>
        <p:txBody>
          <a:bodyPr/>
          <a:lstStyle/>
          <a:p>
            <a:r>
              <a:rPr lang="en-AU" smtClean="0"/>
              <a:t>Presentation title  |  Presenter name</a:t>
            </a:r>
            <a:endParaRPr lang="en-AU" dirty="0"/>
          </a:p>
        </p:txBody>
      </p:sp>
      <p:sp>
        <p:nvSpPr>
          <p:cNvPr id="5" name="Slide Number Placeholder 4"/>
          <p:cNvSpPr>
            <a:spLocks noGrp="1"/>
          </p:cNvSpPr>
          <p:nvPr>
            <p:ph type="sldNum" sz="quarter" idx="4"/>
          </p:nvPr>
        </p:nvSpPr>
        <p:spPr/>
        <p:txBody>
          <a:bodyPr/>
          <a:lstStyle/>
          <a:p>
            <a:fld id="{2ABE124A-B5C5-46E0-B944-45307B126769}" type="slidenum">
              <a:rPr lang="en-AU" smtClean="0"/>
              <a:pPr/>
              <a:t>15</a:t>
            </a:fld>
            <a:r>
              <a:rPr lang="en-AU" smtClean="0"/>
              <a:t>  |</a:t>
            </a:r>
            <a:endParaRPr lang="en-AU" dirty="0"/>
          </a:p>
        </p:txBody>
      </p:sp>
    </p:spTree>
    <p:extLst>
      <p:ext uri="{BB962C8B-B14F-4D97-AF65-F5344CB8AC3E}">
        <p14:creationId xmlns:p14="http://schemas.microsoft.com/office/powerpoint/2010/main" val="24406138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Examples of elementary flows</a:t>
            </a:r>
            <a:endParaRPr lang="en-AU" dirty="0"/>
          </a:p>
        </p:txBody>
      </p:sp>
      <p:sp>
        <p:nvSpPr>
          <p:cNvPr id="3" name="Content Placeholder 2"/>
          <p:cNvSpPr>
            <a:spLocks noGrp="1"/>
          </p:cNvSpPr>
          <p:nvPr>
            <p:ph idx="1"/>
          </p:nvPr>
        </p:nvSpPr>
        <p:spPr/>
        <p:txBody>
          <a:bodyPr>
            <a:normAutofit/>
          </a:bodyPr>
          <a:lstStyle/>
          <a:p>
            <a:r>
              <a:rPr lang="en-AU" dirty="0" smtClean="0"/>
              <a:t>Soil –Raw material input</a:t>
            </a:r>
          </a:p>
          <a:p>
            <a:pPr lvl="1"/>
            <a:r>
              <a:rPr lang="en-AU" dirty="0"/>
              <a:t>Carbon, in organic matter, in soil</a:t>
            </a:r>
          </a:p>
          <a:p>
            <a:pPr lvl="1"/>
            <a:r>
              <a:rPr lang="en-AU" dirty="0"/>
              <a:t>Clay and soil, extracted for use</a:t>
            </a:r>
          </a:p>
          <a:p>
            <a:pPr lvl="1"/>
            <a:r>
              <a:rPr lang="en-AU" dirty="0"/>
              <a:t>Clay and soil, related unused extraction</a:t>
            </a:r>
          </a:p>
          <a:p>
            <a:pPr lvl="1"/>
            <a:r>
              <a:rPr lang="en-AU" dirty="0"/>
              <a:t>Soil, unspecified, in ground</a:t>
            </a:r>
          </a:p>
          <a:p>
            <a:pPr marL="216000" lvl="1" indent="0">
              <a:buNone/>
            </a:pPr>
            <a:r>
              <a:rPr lang="en-AU" dirty="0" smtClean="0"/>
              <a:t>	</a:t>
            </a:r>
          </a:p>
          <a:p>
            <a:r>
              <a:rPr lang="en-AU" dirty="0" smtClean="0"/>
              <a:t>Emission to air</a:t>
            </a:r>
            <a:endParaRPr lang="en-AU" dirty="0"/>
          </a:p>
          <a:p>
            <a:pPr lvl="1"/>
            <a:r>
              <a:rPr lang="pt-BR" dirty="0"/>
              <a:t>Particulates</a:t>
            </a:r>
          </a:p>
          <a:p>
            <a:pPr lvl="1"/>
            <a:r>
              <a:rPr lang="pt-BR" dirty="0"/>
              <a:t>Particulates Matter &gt;</a:t>
            </a:r>
            <a:r>
              <a:rPr lang="pt-BR" dirty="0" smtClean="0"/>
              <a:t>10um</a:t>
            </a:r>
          </a:p>
          <a:p>
            <a:pPr lvl="1"/>
            <a:r>
              <a:rPr lang="pt-BR" dirty="0" smtClean="0"/>
              <a:t>Particulate </a:t>
            </a:r>
            <a:r>
              <a:rPr lang="pt-BR" dirty="0"/>
              <a:t>Matter 10.0 um</a:t>
            </a:r>
          </a:p>
          <a:p>
            <a:pPr lvl="1"/>
            <a:r>
              <a:rPr lang="pt-BR" dirty="0"/>
              <a:t>Particulate Matter 2.5 </a:t>
            </a:r>
            <a:r>
              <a:rPr lang="pt-BR" dirty="0" smtClean="0"/>
              <a:t>um</a:t>
            </a:r>
            <a:r>
              <a:rPr lang="en-AU" dirty="0"/>
              <a:t>	</a:t>
            </a:r>
          </a:p>
          <a:p>
            <a:endParaRPr lang="en-AU" dirty="0"/>
          </a:p>
          <a:p>
            <a:pPr lvl="1"/>
            <a:endParaRPr lang="en-AU" dirty="0"/>
          </a:p>
          <a:p>
            <a:pPr lvl="1"/>
            <a:endParaRPr lang="en-AU" dirty="0"/>
          </a:p>
          <a:p>
            <a:endParaRPr lang="en-AU" dirty="0"/>
          </a:p>
          <a:p>
            <a:endParaRPr lang="en-AU" dirty="0"/>
          </a:p>
          <a:p>
            <a:endParaRPr lang="en-AU" dirty="0"/>
          </a:p>
        </p:txBody>
      </p:sp>
      <p:sp>
        <p:nvSpPr>
          <p:cNvPr id="4" name="Footer Placeholder 3"/>
          <p:cNvSpPr>
            <a:spLocks noGrp="1"/>
          </p:cNvSpPr>
          <p:nvPr>
            <p:ph type="ftr" sz="quarter" idx="11"/>
          </p:nvPr>
        </p:nvSpPr>
        <p:spPr/>
        <p:txBody>
          <a:bodyPr/>
          <a:lstStyle/>
          <a:p>
            <a:r>
              <a:rPr lang="en-AU" smtClean="0"/>
              <a:t>Presentation title  |  Presenter name</a:t>
            </a:r>
            <a:endParaRPr lang="en-AU" dirty="0"/>
          </a:p>
        </p:txBody>
      </p:sp>
      <p:sp>
        <p:nvSpPr>
          <p:cNvPr id="5" name="Slide Number Placeholder 4"/>
          <p:cNvSpPr>
            <a:spLocks noGrp="1"/>
          </p:cNvSpPr>
          <p:nvPr>
            <p:ph type="sldNum" sz="quarter" idx="4"/>
          </p:nvPr>
        </p:nvSpPr>
        <p:spPr/>
        <p:txBody>
          <a:bodyPr/>
          <a:lstStyle/>
          <a:p>
            <a:fld id="{2ABE124A-B5C5-46E0-B944-45307B126769}" type="slidenum">
              <a:rPr lang="en-AU" smtClean="0"/>
              <a:pPr/>
              <a:t>16</a:t>
            </a:fld>
            <a:r>
              <a:rPr lang="en-AU" smtClean="0"/>
              <a:t>  |</a:t>
            </a:r>
            <a:endParaRPr lang="en-AU" dirty="0"/>
          </a:p>
        </p:txBody>
      </p:sp>
    </p:spTree>
    <p:extLst>
      <p:ext uri="{BB962C8B-B14F-4D97-AF65-F5344CB8AC3E}">
        <p14:creationId xmlns:p14="http://schemas.microsoft.com/office/powerpoint/2010/main" val="21171730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Examples of elementary flows</a:t>
            </a:r>
            <a:endParaRPr lang="en-AU" dirty="0"/>
          </a:p>
        </p:txBody>
      </p:sp>
      <p:sp>
        <p:nvSpPr>
          <p:cNvPr id="3" name="Content Placeholder 2"/>
          <p:cNvSpPr>
            <a:spLocks noGrp="1"/>
          </p:cNvSpPr>
          <p:nvPr>
            <p:ph idx="1"/>
          </p:nvPr>
        </p:nvSpPr>
        <p:spPr/>
        <p:txBody>
          <a:bodyPr>
            <a:normAutofit/>
          </a:bodyPr>
          <a:lstStyle/>
          <a:p>
            <a:r>
              <a:rPr lang="en-AU" dirty="0" smtClean="0"/>
              <a:t>Water emissions</a:t>
            </a:r>
            <a:endParaRPr lang="en-AU" dirty="0"/>
          </a:p>
          <a:p>
            <a:pPr lvl="1"/>
            <a:r>
              <a:rPr lang="en-AU" dirty="0"/>
              <a:t>Soil loss by erosion into water</a:t>
            </a:r>
          </a:p>
          <a:p>
            <a:pPr lvl="1"/>
            <a:r>
              <a:rPr lang="en-AU" dirty="0"/>
              <a:t>Organic substances, unspecified</a:t>
            </a:r>
          </a:p>
          <a:p>
            <a:pPr lvl="1"/>
            <a:r>
              <a:rPr lang="en-AU" dirty="0"/>
              <a:t>Solved substances</a:t>
            </a:r>
          </a:p>
          <a:p>
            <a:pPr lvl="1"/>
            <a:r>
              <a:rPr lang="en-AU" dirty="0"/>
              <a:t>Solved substances, inorganic</a:t>
            </a:r>
          </a:p>
          <a:p>
            <a:pPr lvl="1"/>
            <a:r>
              <a:rPr lang="en-AU" dirty="0"/>
              <a:t>Suspended substances, </a:t>
            </a:r>
            <a:r>
              <a:rPr lang="en-AU" dirty="0" smtClean="0"/>
              <a:t>unspecified</a:t>
            </a:r>
            <a:r>
              <a:rPr lang="en-AU" dirty="0"/>
              <a:t>	</a:t>
            </a:r>
            <a:endParaRPr lang="en-AU" dirty="0" smtClean="0"/>
          </a:p>
          <a:p>
            <a:pPr lvl="1"/>
            <a:r>
              <a:rPr lang="en-AU" dirty="0" smtClean="0"/>
              <a:t>Salts</a:t>
            </a:r>
            <a:r>
              <a:rPr lang="en-AU" dirty="0"/>
              <a:t>, </a:t>
            </a:r>
            <a:r>
              <a:rPr lang="en-AU" dirty="0" smtClean="0"/>
              <a:t>unspecified</a:t>
            </a:r>
          </a:p>
          <a:p>
            <a:pPr lvl="1"/>
            <a:r>
              <a:rPr lang="en-AU" dirty="0" smtClean="0"/>
              <a:t>Acidity</a:t>
            </a:r>
            <a:r>
              <a:rPr lang="en-AU" dirty="0"/>
              <a:t>, </a:t>
            </a:r>
            <a:r>
              <a:rPr lang="en-AU" dirty="0" smtClean="0"/>
              <a:t>unspecified</a:t>
            </a:r>
          </a:p>
          <a:p>
            <a:r>
              <a:rPr lang="en-AU" dirty="0" smtClean="0"/>
              <a:t>Soil emissions</a:t>
            </a:r>
            <a:endParaRPr lang="en-AU" dirty="0"/>
          </a:p>
          <a:p>
            <a:pPr lvl="1"/>
            <a:r>
              <a:rPr lang="en-AU" dirty="0"/>
              <a:t>Salts, unspecified</a:t>
            </a:r>
          </a:p>
          <a:p>
            <a:pPr lvl="1"/>
            <a:r>
              <a:rPr lang="en-AU" dirty="0"/>
              <a:t>Acidity, unspecified</a:t>
            </a:r>
          </a:p>
          <a:p>
            <a:pPr marL="216000" lvl="1" indent="0">
              <a:buNone/>
            </a:pPr>
            <a:endParaRPr lang="en-AU" dirty="0"/>
          </a:p>
          <a:p>
            <a:pPr lvl="1"/>
            <a:endParaRPr lang="en-AU" dirty="0"/>
          </a:p>
          <a:p>
            <a:pPr lvl="1"/>
            <a:endParaRPr lang="en-AU" dirty="0"/>
          </a:p>
          <a:p>
            <a:endParaRPr lang="en-AU" dirty="0"/>
          </a:p>
          <a:p>
            <a:endParaRPr lang="en-AU" dirty="0"/>
          </a:p>
          <a:p>
            <a:endParaRPr lang="en-AU" dirty="0"/>
          </a:p>
        </p:txBody>
      </p:sp>
      <p:sp>
        <p:nvSpPr>
          <p:cNvPr id="4" name="Footer Placeholder 3"/>
          <p:cNvSpPr>
            <a:spLocks noGrp="1"/>
          </p:cNvSpPr>
          <p:nvPr>
            <p:ph type="ftr" sz="quarter" idx="11"/>
          </p:nvPr>
        </p:nvSpPr>
        <p:spPr/>
        <p:txBody>
          <a:bodyPr/>
          <a:lstStyle/>
          <a:p>
            <a:r>
              <a:rPr lang="en-AU" smtClean="0"/>
              <a:t>Presentation title  |  Presenter name</a:t>
            </a:r>
            <a:endParaRPr lang="en-AU" dirty="0"/>
          </a:p>
        </p:txBody>
      </p:sp>
      <p:sp>
        <p:nvSpPr>
          <p:cNvPr id="5" name="Slide Number Placeholder 4"/>
          <p:cNvSpPr>
            <a:spLocks noGrp="1"/>
          </p:cNvSpPr>
          <p:nvPr>
            <p:ph type="sldNum" sz="quarter" idx="4"/>
          </p:nvPr>
        </p:nvSpPr>
        <p:spPr/>
        <p:txBody>
          <a:bodyPr/>
          <a:lstStyle/>
          <a:p>
            <a:fld id="{2ABE124A-B5C5-46E0-B944-45307B126769}" type="slidenum">
              <a:rPr lang="en-AU" smtClean="0"/>
              <a:pPr/>
              <a:t>17</a:t>
            </a:fld>
            <a:r>
              <a:rPr lang="en-AU" smtClean="0"/>
              <a:t>  |</a:t>
            </a:r>
            <a:endParaRPr lang="en-AU" dirty="0"/>
          </a:p>
        </p:txBody>
      </p:sp>
    </p:spTree>
    <p:extLst>
      <p:ext uri="{BB962C8B-B14F-4D97-AF65-F5344CB8AC3E}">
        <p14:creationId xmlns:p14="http://schemas.microsoft.com/office/powerpoint/2010/main" val="37612473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Examples of elementary flows</a:t>
            </a:r>
            <a:endParaRPr lang="en-AU" dirty="0"/>
          </a:p>
        </p:txBody>
      </p:sp>
      <p:sp>
        <p:nvSpPr>
          <p:cNvPr id="3" name="Content Placeholder 2"/>
          <p:cNvSpPr>
            <a:spLocks noGrp="1"/>
          </p:cNvSpPr>
          <p:nvPr>
            <p:ph idx="1"/>
          </p:nvPr>
        </p:nvSpPr>
        <p:spPr/>
        <p:txBody>
          <a:bodyPr>
            <a:normAutofit/>
          </a:bodyPr>
          <a:lstStyle/>
          <a:p>
            <a:r>
              <a:rPr lang="en-AU" dirty="0" smtClean="0"/>
              <a:t>Biomass</a:t>
            </a:r>
            <a:endParaRPr lang="en-AU" dirty="0"/>
          </a:p>
          <a:p>
            <a:pPr marL="216000" lvl="1" indent="0">
              <a:buNone/>
            </a:pPr>
            <a:r>
              <a:rPr lang="en-AU" dirty="0"/>
              <a:t>		</a:t>
            </a:r>
          </a:p>
          <a:p>
            <a:pPr lvl="1"/>
            <a:endParaRPr lang="en-AU" dirty="0"/>
          </a:p>
          <a:p>
            <a:pPr lvl="1"/>
            <a:r>
              <a:rPr lang="en-AU" dirty="0" smtClean="0"/>
              <a:t>	</a:t>
            </a:r>
          </a:p>
          <a:p>
            <a:r>
              <a:rPr lang="en-AU" dirty="0"/>
              <a:t>	</a:t>
            </a:r>
          </a:p>
          <a:p>
            <a:pPr lvl="1"/>
            <a:endParaRPr lang="en-AU" dirty="0"/>
          </a:p>
          <a:p>
            <a:endParaRPr lang="en-AU" dirty="0"/>
          </a:p>
          <a:p>
            <a:endParaRPr lang="en-AU" dirty="0"/>
          </a:p>
          <a:p>
            <a:endParaRPr lang="en-AU" dirty="0"/>
          </a:p>
        </p:txBody>
      </p:sp>
      <p:sp>
        <p:nvSpPr>
          <p:cNvPr id="4" name="Footer Placeholder 3"/>
          <p:cNvSpPr>
            <a:spLocks noGrp="1"/>
          </p:cNvSpPr>
          <p:nvPr>
            <p:ph type="ftr" sz="quarter" idx="11"/>
          </p:nvPr>
        </p:nvSpPr>
        <p:spPr/>
        <p:txBody>
          <a:bodyPr/>
          <a:lstStyle/>
          <a:p>
            <a:r>
              <a:rPr lang="en-AU" smtClean="0"/>
              <a:t>Presentation title  |  Presenter name</a:t>
            </a:r>
            <a:endParaRPr lang="en-AU" dirty="0"/>
          </a:p>
        </p:txBody>
      </p:sp>
      <p:sp>
        <p:nvSpPr>
          <p:cNvPr id="5" name="Slide Number Placeholder 4"/>
          <p:cNvSpPr>
            <a:spLocks noGrp="1"/>
          </p:cNvSpPr>
          <p:nvPr>
            <p:ph type="sldNum" sz="quarter" idx="4"/>
          </p:nvPr>
        </p:nvSpPr>
        <p:spPr/>
        <p:txBody>
          <a:bodyPr/>
          <a:lstStyle/>
          <a:p>
            <a:fld id="{2ABE124A-B5C5-46E0-B944-45307B126769}" type="slidenum">
              <a:rPr lang="en-AU" smtClean="0"/>
              <a:pPr/>
              <a:t>18</a:t>
            </a:fld>
            <a:r>
              <a:rPr lang="en-AU" smtClean="0"/>
              <a:t>  |</a:t>
            </a:r>
            <a:endParaRPr lang="en-AU" dirty="0"/>
          </a:p>
        </p:txBody>
      </p:sp>
      <p:pic>
        <p:nvPicPr>
          <p:cNvPr id="7680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999" b="10201"/>
          <a:stretch/>
        </p:blipFill>
        <p:spPr bwMode="auto">
          <a:xfrm>
            <a:off x="251520" y="1844824"/>
            <a:ext cx="8658225" cy="399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80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89" r="1847" b="7582"/>
          <a:stretch/>
        </p:blipFill>
        <p:spPr bwMode="auto">
          <a:xfrm>
            <a:off x="211073" y="2292077"/>
            <a:ext cx="8938235" cy="3303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317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8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 many elementary flows are there</a:t>
            </a:r>
            <a:endParaRPr lang="en-AU" dirty="0"/>
          </a:p>
        </p:txBody>
      </p:sp>
      <p:sp>
        <p:nvSpPr>
          <p:cNvPr id="3" name="Content Placeholder 2"/>
          <p:cNvSpPr>
            <a:spLocks noGrp="1"/>
          </p:cNvSpPr>
          <p:nvPr>
            <p:ph idx="1"/>
          </p:nvPr>
        </p:nvSpPr>
        <p:spPr/>
        <p:txBody>
          <a:bodyPr>
            <a:normAutofit/>
          </a:bodyPr>
          <a:lstStyle/>
          <a:p>
            <a:r>
              <a:rPr lang="en-AU" dirty="0" smtClean="0"/>
              <a:t>In SimaPro</a:t>
            </a:r>
          </a:p>
          <a:p>
            <a:pPr lvl="1"/>
            <a:r>
              <a:rPr lang="en-AU" dirty="0" smtClean="0"/>
              <a:t>Raw materials 1800</a:t>
            </a:r>
          </a:p>
          <a:p>
            <a:pPr lvl="1"/>
            <a:r>
              <a:rPr lang="en-AU" dirty="0" smtClean="0"/>
              <a:t>Air emissions 4700</a:t>
            </a:r>
          </a:p>
          <a:p>
            <a:pPr lvl="1"/>
            <a:r>
              <a:rPr lang="en-AU" dirty="0" smtClean="0"/>
              <a:t>Water emissions 3700	</a:t>
            </a:r>
          </a:p>
          <a:p>
            <a:pPr lvl="1"/>
            <a:r>
              <a:rPr lang="en-AU" dirty="0" smtClean="0"/>
              <a:t>Soil emissions 3400</a:t>
            </a:r>
          </a:p>
          <a:p>
            <a:pPr lvl="1"/>
            <a:endParaRPr lang="en-AU" dirty="0" smtClean="0"/>
          </a:p>
          <a:p>
            <a:pPr lvl="1"/>
            <a:r>
              <a:rPr lang="en-AU" dirty="0" smtClean="0"/>
              <a:t>Also emission sub-compartments for air water and soil emissions</a:t>
            </a:r>
          </a:p>
          <a:p>
            <a:pPr lvl="1"/>
            <a:endParaRPr lang="en-AU" dirty="0"/>
          </a:p>
          <a:p>
            <a:pPr lvl="1"/>
            <a:endParaRPr lang="en-AU" dirty="0" smtClean="0"/>
          </a:p>
          <a:p>
            <a:pPr lvl="1"/>
            <a:endParaRPr lang="en-AU" dirty="0"/>
          </a:p>
          <a:p>
            <a:pPr lvl="1"/>
            <a:endParaRPr lang="en-AU" dirty="0" smtClean="0"/>
          </a:p>
          <a:p>
            <a:pPr lvl="1"/>
            <a:endParaRPr lang="en-AU" dirty="0"/>
          </a:p>
        </p:txBody>
      </p:sp>
      <p:sp>
        <p:nvSpPr>
          <p:cNvPr id="4" name="Footer Placeholder 3"/>
          <p:cNvSpPr>
            <a:spLocks noGrp="1"/>
          </p:cNvSpPr>
          <p:nvPr>
            <p:ph type="ftr" sz="quarter" idx="11"/>
          </p:nvPr>
        </p:nvSpPr>
        <p:spPr/>
        <p:txBody>
          <a:bodyPr/>
          <a:lstStyle/>
          <a:p>
            <a:r>
              <a:rPr lang="en-AU" smtClean="0"/>
              <a:t>Presentation title  |  Presenter name</a:t>
            </a:r>
            <a:endParaRPr lang="en-AU" dirty="0"/>
          </a:p>
        </p:txBody>
      </p:sp>
      <p:sp>
        <p:nvSpPr>
          <p:cNvPr id="5" name="Slide Number Placeholder 4"/>
          <p:cNvSpPr>
            <a:spLocks noGrp="1"/>
          </p:cNvSpPr>
          <p:nvPr>
            <p:ph type="sldNum" sz="quarter" idx="4"/>
          </p:nvPr>
        </p:nvSpPr>
        <p:spPr/>
        <p:txBody>
          <a:bodyPr/>
          <a:lstStyle/>
          <a:p>
            <a:fld id="{2ABE124A-B5C5-46E0-B944-45307B126769}" type="slidenum">
              <a:rPr lang="en-AU" smtClean="0"/>
              <a:pPr/>
              <a:t>19</a:t>
            </a:fld>
            <a:r>
              <a:rPr lang="en-AU" smtClean="0"/>
              <a:t>  |</a:t>
            </a:r>
            <a:endParaRPr lang="en-AU" dirty="0"/>
          </a:p>
        </p:txBody>
      </p:sp>
      <p:graphicFrame>
        <p:nvGraphicFramePr>
          <p:cNvPr id="6" name="Table 5"/>
          <p:cNvGraphicFramePr>
            <a:graphicFrameLocks noGrp="1"/>
          </p:cNvGraphicFramePr>
          <p:nvPr>
            <p:extLst>
              <p:ext uri="{D42A27DB-BD31-4B8C-83A1-F6EECF244321}">
                <p14:modId xmlns:p14="http://schemas.microsoft.com/office/powerpoint/2010/main" val="2976660871"/>
              </p:ext>
            </p:extLst>
          </p:nvPr>
        </p:nvGraphicFramePr>
        <p:xfrm>
          <a:off x="683568" y="4005064"/>
          <a:ext cx="7560840" cy="1560195"/>
        </p:xfrm>
        <a:graphic>
          <a:graphicData uri="http://schemas.openxmlformats.org/drawingml/2006/table">
            <a:tbl>
              <a:tblPr>
                <a:tableStyleId>{5C22544A-7EE6-4342-B048-85BDC9FD1C3A}</a:tableStyleId>
              </a:tblPr>
              <a:tblGrid>
                <a:gridCol w="3672408"/>
                <a:gridCol w="1368152"/>
                <a:gridCol w="864096"/>
                <a:gridCol w="1656184"/>
              </a:tblGrid>
              <a:tr h="190500">
                <a:tc>
                  <a:txBody>
                    <a:bodyPr/>
                    <a:lstStyle/>
                    <a:p>
                      <a:pPr algn="l" fontAlgn="b"/>
                      <a:r>
                        <a:rPr lang="en-AU" sz="1400" u="none" strike="noStrike" dirty="0">
                          <a:effectLst/>
                        </a:rPr>
                        <a:t> </a:t>
                      </a:r>
                      <a:r>
                        <a:rPr lang="en-AU" sz="1400" b="1" u="none" strike="noStrike" dirty="0">
                          <a:effectLst/>
                        </a:rPr>
                        <a:t>Air</a:t>
                      </a:r>
                      <a:endParaRPr lang="en-AU" sz="1400" b="1" i="0" u="none" strike="noStrike" dirty="0">
                        <a:solidFill>
                          <a:srgbClr val="000000"/>
                        </a:solidFill>
                        <a:effectLst/>
                        <a:latin typeface="Calibri"/>
                      </a:endParaRPr>
                    </a:p>
                  </a:txBody>
                  <a:tcPr marL="9525" marR="9525" marT="9525" marB="0" anchor="b"/>
                </a:tc>
                <a:tc gridSpan="2">
                  <a:txBody>
                    <a:bodyPr/>
                    <a:lstStyle/>
                    <a:p>
                      <a:pPr algn="l" fontAlgn="b"/>
                      <a:r>
                        <a:rPr lang="en-AU" sz="1400" b="1" u="none" strike="noStrike" dirty="0">
                          <a:effectLst/>
                        </a:rPr>
                        <a:t>Water</a:t>
                      </a:r>
                      <a:endParaRPr lang="en-AU" sz="1400" b="1" i="0" u="none" strike="noStrike" dirty="0">
                        <a:solidFill>
                          <a:srgbClr val="000000"/>
                        </a:solidFill>
                        <a:effectLst/>
                        <a:latin typeface="Calibri"/>
                      </a:endParaRPr>
                    </a:p>
                  </a:txBody>
                  <a:tcPr marL="9525" marR="9525" marT="9525" marB="0" anchor="b"/>
                </a:tc>
                <a:tc hMerge="1">
                  <a:txBody>
                    <a:bodyPr/>
                    <a:lstStyle/>
                    <a:p>
                      <a:pPr algn="l" fontAlgn="b"/>
                      <a:endParaRPr lang="en-AU" sz="1400" b="1" i="0" u="none" strike="noStrike" dirty="0">
                        <a:solidFill>
                          <a:srgbClr val="000000"/>
                        </a:solidFill>
                        <a:effectLst/>
                        <a:latin typeface="Calibri"/>
                      </a:endParaRPr>
                    </a:p>
                  </a:txBody>
                  <a:tcPr marL="9525" marR="9525" marT="9525" marB="0" anchor="b"/>
                </a:tc>
                <a:tc>
                  <a:txBody>
                    <a:bodyPr/>
                    <a:lstStyle/>
                    <a:p>
                      <a:pPr algn="l" fontAlgn="b"/>
                      <a:r>
                        <a:rPr lang="en-AU" sz="1400" b="1" u="none" strike="noStrike" dirty="0">
                          <a:effectLst/>
                        </a:rPr>
                        <a:t>Soil</a:t>
                      </a:r>
                      <a:endParaRPr lang="en-AU" sz="1400" b="1" i="0" u="none" strike="noStrike" dirty="0">
                        <a:solidFill>
                          <a:srgbClr val="000000"/>
                        </a:solidFill>
                        <a:effectLst/>
                        <a:latin typeface="Calibri"/>
                      </a:endParaRPr>
                    </a:p>
                  </a:txBody>
                  <a:tcPr marL="9525" marR="9525" marT="9525" marB="0" anchor="b"/>
                </a:tc>
              </a:tr>
              <a:tr h="190500">
                <a:tc>
                  <a:txBody>
                    <a:bodyPr/>
                    <a:lstStyle/>
                    <a:p>
                      <a:pPr algn="l" fontAlgn="b"/>
                      <a:r>
                        <a:rPr lang="en-AU" sz="1400" u="none" strike="noStrike">
                          <a:effectLst/>
                        </a:rPr>
                        <a:t>non-urban air or from high stacks</a:t>
                      </a:r>
                      <a:endParaRPr lang="en-AU" sz="1400" b="0" i="0" u="none" strike="noStrike">
                        <a:solidFill>
                          <a:srgbClr val="000000"/>
                        </a:solidFill>
                        <a:effectLst/>
                        <a:latin typeface="Calibri"/>
                      </a:endParaRPr>
                    </a:p>
                  </a:txBody>
                  <a:tcPr marL="9525" marR="9525" marT="9525" marB="0" anchor="b"/>
                </a:tc>
                <a:tc gridSpan="2">
                  <a:txBody>
                    <a:bodyPr/>
                    <a:lstStyle/>
                    <a:p>
                      <a:pPr algn="l" fontAlgn="b"/>
                      <a:r>
                        <a:rPr lang="en-AU" sz="1400" u="none" strike="noStrike">
                          <a:effectLst/>
                        </a:rPr>
                        <a:t>ground-</a:t>
                      </a:r>
                      <a:endParaRPr lang="en-AU" sz="1400" b="0" i="0" u="none" strike="noStrike">
                        <a:solidFill>
                          <a:srgbClr val="000000"/>
                        </a:solidFill>
                        <a:effectLst/>
                        <a:latin typeface="Calibri"/>
                      </a:endParaRPr>
                    </a:p>
                  </a:txBody>
                  <a:tcPr marL="9525" marR="9525" marT="9525" marB="0" anchor="b"/>
                </a:tc>
                <a:tc hMerge="1">
                  <a:txBody>
                    <a:bodyPr/>
                    <a:lstStyle/>
                    <a:p>
                      <a:pPr algn="l" fontAlgn="b"/>
                      <a:endParaRPr lang="en-AU" sz="1400" b="0" i="0" u="none" strike="noStrike">
                        <a:solidFill>
                          <a:srgbClr val="000000"/>
                        </a:solidFill>
                        <a:effectLst/>
                        <a:latin typeface="Calibri"/>
                      </a:endParaRPr>
                    </a:p>
                  </a:txBody>
                  <a:tcPr marL="9525" marR="9525" marT="9525" marB="0" anchor="b"/>
                </a:tc>
                <a:tc>
                  <a:txBody>
                    <a:bodyPr/>
                    <a:lstStyle/>
                    <a:p>
                      <a:pPr algn="l" fontAlgn="b"/>
                      <a:r>
                        <a:rPr lang="en-AU" sz="1400" u="none" strike="noStrike">
                          <a:effectLst/>
                        </a:rPr>
                        <a:t>agricultural</a:t>
                      </a:r>
                      <a:endParaRPr lang="en-AU" sz="1400" b="0" i="0" u="none" strike="noStrike">
                        <a:solidFill>
                          <a:srgbClr val="000000"/>
                        </a:solidFill>
                        <a:effectLst/>
                        <a:latin typeface="Calibri"/>
                      </a:endParaRPr>
                    </a:p>
                  </a:txBody>
                  <a:tcPr marL="9525" marR="9525" marT="9525" marB="0" anchor="b"/>
                </a:tc>
              </a:tr>
              <a:tr h="190500">
                <a:tc>
                  <a:txBody>
                    <a:bodyPr/>
                    <a:lstStyle/>
                    <a:p>
                      <a:pPr algn="l" fontAlgn="b"/>
                      <a:r>
                        <a:rPr lang="en-AU" sz="1400" u="none" strike="noStrike">
                          <a:effectLst/>
                        </a:rPr>
                        <a:t>low population density, long-term</a:t>
                      </a:r>
                      <a:endParaRPr lang="en-AU" sz="1400" b="0" i="0" u="none" strike="noStrike">
                        <a:solidFill>
                          <a:srgbClr val="000000"/>
                        </a:solidFill>
                        <a:effectLst/>
                        <a:latin typeface="Calibri"/>
                      </a:endParaRPr>
                    </a:p>
                  </a:txBody>
                  <a:tcPr marL="9525" marR="9525" marT="9525" marB="0" anchor="b"/>
                </a:tc>
                <a:tc gridSpan="2">
                  <a:txBody>
                    <a:bodyPr/>
                    <a:lstStyle/>
                    <a:p>
                      <a:pPr algn="l" fontAlgn="b"/>
                      <a:r>
                        <a:rPr lang="en-AU" sz="1400" u="none" strike="noStrike">
                          <a:effectLst/>
                        </a:rPr>
                        <a:t>ground-, long-term</a:t>
                      </a:r>
                      <a:endParaRPr lang="en-AU" sz="1400" b="0" i="0" u="none" strike="noStrike">
                        <a:solidFill>
                          <a:srgbClr val="000000"/>
                        </a:solidFill>
                        <a:effectLst/>
                        <a:latin typeface="Calibri"/>
                      </a:endParaRPr>
                    </a:p>
                  </a:txBody>
                  <a:tcPr marL="9525" marR="9525" marT="9525" marB="0" anchor="b"/>
                </a:tc>
                <a:tc hMerge="1">
                  <a:txBody>
                    <a:bodyPr/>
                    <a:lstStyle/>
                    <a:p>
                      <a:pPr algn="l" fontAlgn="b"/>
                      <a:endParaRPr lang="en-AU" sz="1400" b="0" i="0" u="none" strike="noStrike">
                        <a:solidFill>
                          <a:srgbClr val="000000"/>
                        </a:solidFill>
                        <a:effectLst/>
                        <a:latin typeface="Calibri"/>
                      </a:endParaRPr>
                    </a:p>
                  </a:txBody>
                  <a:tcPr marL="9525" marR="9525" marT="9525" marB="0" anchor="b"/>
                </a:tc>
                <a:tc>
                  <a:txBody>
                    <a:bodyPr/>
                    <a:lstStyle/>
                    <a:p>
                      <a:pPr algn="l" fontAlgn="b"/>
                      <a:r>
                        <a:rPr lang="en-AU" sz="1400" u="none" strike="noStrike">
                          <a:effectLst/>
                        </a:rPr>
                        <a:t>forestry</a:t>
                      </a:r>
                      <a:endParaRPr lang="en-AU" sz="1400" b="0" i="0" u="none" strike="noStrike">
                        <a:solidFill>
                          <a:srgbClr val="000000"/>
                        </a:solidFill>
                        <a:effectLst/>
                        <a:latin typeface="Calibri"/>
                      </a:endParaRPr>
                    </a:p>
                  </a:txBody>
                  <a:tcPr marL="9525" marR="9525" marT="9525" marB="0" anchor="b"/>
                </a:tc>
              </a:tr>
              <a:tr h="190500">
                <a:tc>
                  <a:txBody>
                    <a:bodyPr/>
                    <a:lstStyle/>
                    <a:p>
                      <a:pPr algn="l" fontAlgn="b"/>
                      <a:r>
                        <a:rPr lang="en-AU" sz="1400" u="none" strike="noStrike" dirty="0">
                          <a:effectLst/>
                        </a:rPr>
                        <a:t>lower stratosphere + upper troposphere</a:t>
                      </a:r>
                      <a:endParaRPr lang="en-AU" sz="1400" b="0" i="0" u="none" strike="noStrike" dirty="0">
                        <a:solidFill>
                          <a:srgbClr val="000000"/>
                        </a:solidFill>
                        <a:effectLst/>
                        <a:latin typeface="Calibri"/>
                      </a:endParaRPr>
                    </a:p>
                  </a:txBody>
                  <a:tcPr marL="9525" marR="9525" marT="9525" marB="0" anchor="b"/>
                </a:tc>
                <a:tc gridSpan="2">
                  <a:txBody>
                    <a:bodyPr/>
                    <a:lstStyle/>
                    <a:p>
                      <a:pPr algn="l" fontAlgn="b"/>
                      <a:r>
                        <a:rPr lang="en-AU" sz="1400" u="none" strike="noStrike">
                          <a:effectLst/>
                        </a:rPr>
                        <a:t>ocean  </a:t>
                      </a:r>
                      <a:endParaRPr lang="en-AU" sz="1400" b="0" i="0" u="none" strike="noStrike">
                        <a:solidFill>
                          <a:srgbClr val="000000"/>
                        </a:solidFill>
                        <a:effectLst/>
                        <a:latin typeface="Calibri"/>
                      </a:endParaRPr>
                    </a:p>
                  </a:txBody>
                  <a:tcPr marL="9525" marR="9525" marT="9525" marB="0" anchor="b"/>
                </a:tc>
                <a:tc hMerge="1">
                  <a:txBody>
                    <a:bodyPr/>
                    <a:lstStyle/>
                    <a:p>
                      <a:pPr algn="l" fontAlgn="b"/>
                      <a:endParaRPr lang="en-AU" sz="1400" b="0" i="0" u="none" strike="noStrike">
                        <a:solidFill>
                          <a:srgbClr val="000000"/>
                        </a:solidFill>
                        <a:effectLst/>
                        <a:latin typeface="Calibri"/>
                      </a:endParaRPr>
                    </a:p>
                  </a:txBody>
                  <a:tcPr marL="9525" marR="9525" marT="9525" marB="0" anchor="b"/>
                </a:tc>
                <a:tc>
                  <a:txBody>
                    <a:bodyPr/>
                    <a:lstStyle/>
                    <a:p>
                      <a:pPr algn="l" fontAlgn="b"/>
                      <a:r>
                        <a:rPr lang="en-AU" sz="1400" u="none" strike="noStrike">
                          <a:effectLst/>
                        </a:rPr>
                        <a:t>industrial</a:t>
                      </a:r>
                      <a:endParaRPr lang="en-AU" sz="1400" b="0" i="0" u="none" strike="noStrike">
                        <a:solidFill>
                          <a:srgbClr val="000000"/>
                        </a:solidFill>
                        <a:effectLst/>
                        <a:latin typeface="Calibri"/>
                      </a:endParaRPr>
                    </a:p>
                  </a:txBody>
                  <a:tcPr marL="9525" marR="9525" marT="9525" marB="0" anchor="b"/>
                </a:tc>
              </a:tr>
              <a:tr h="190500">
                <a:tc>
                  <a:txBody>
                    <a:bodyPr/>
                    <a:lstStyle/>
                    <a:p>
                      <a:pPr algn="l" fontAlgn="b"/>
                      <a:r>
                        <a:rPr lang="en-AU" sz="1400" u="none" strike="noStrike">
                          <a:effectLst/>
                        </a:rPr>
                        <a:t>urban air close to ground</a:t>
                      </a:r>
                      <a:endParaRPr lang="en-AU" sz="1400" b="0" i="0" u="none" strike="noStrike">
                        <a:solidFill>
                          <a:srgbClr val="000000"/>
                        </a:solidFill>
                        <a:effectLst/>
                        <a:latin typeface="Calibri"/>
                      </a:endParaRPr>
                    </a:p>
                  </a:txBody>
                  <a:tcPr marL="9525" marR="9525" marT="9525" marB="0" anchor="b"/>
                </a:tc>
                <a:tc gridSpan="2">
                  <a:txBody>
                    <a:bodyPr/>
                    <a:lstStyle/>
                    <a:p>
                      <a:pPr algn="l" fontAlgn="b"/>
                      <a:r>
                        <a:rPr lang="en-AU" sz="1400" u="none" strike="noStrike">
                          <a:effectLst/>
                        </a:rPr>
                        <a:t>surface water  </a:t>
                      </a:r>
                      <a:endParaRPr lang="en-AU" sz="1400" b="0" i="0" u="none" strike="noStrike">
                        <a:solidFill>
                          <a:srgbClr val="000000"/>
                        </a:solidFill>
                        <a:effectLst/>
                        <a:latin typeface="Calibri"/>
                      </a:endParaRPr>
                    </a:p>
                  </a:txBody>
                  <a:tcPr marL="9525" marR="9525" marT="9525" marB="0" anchor="b"/>
                </a:tc>
                <a:tc hMerge="1">
                  <a:txBody>
                    <a:bodyPr/>
                    <a:lstStyle/>
                    <a:p>
                      <a:pPr algn="l" fontAlgn="b"/>
                      <a:endParaRPr lang="en-AU" sz="1400" b="0" i="0" u="none" strike="noStrike">
                        <a:solidFill>
                          <a:srgbClr val="000000"/>
                        </a:solidFill>
                        <a:effectLst/>
                        <a:latin typeface="Calibri"/>
                      </a:endParaRPr>
                    </a:p>
                  </a:txBody>
                  <a:tcPr marL="9525" marR="9525" marT="9525" marB="0" anchor="b"/>
                </a:tc>
                <a:tc>
                  <a:txBody>
                    <a:bodyPr/>
                    <a:lstStyle/>
                    <a:p>
                      <a:pPr algn="l" fontAlgn="b"/>
                      <a:r>
                        <a:rPr lang="en-AU" sz="1400" u="none" strike="noStrike">
                          <a:effectLst/>
                        </a:rPr>
                        <a:t>unspecified  </a:t>
                      </a:r>
                      <a:endParaRPr lang="en-AU" sz="1400" b="0" i="0" u="none" strike="noStrike">
                        <a:solidFill>
                          <a:srgbClr val="000000"/>
                        </a:solidFill>
                        <a:effectLst/>
                        <a:latin typeface="Calibri"/>
                      </a:endParaRPr>
                    </a:p>
                  </a:txBody>
                  <a:tcPr marL="9525" marR="9525" marT="9525" marB="0" anchor="b"/>
                </a:tc>
              </a:tr>
              <a:tr h="190500">
                <a:tc>
                  <a:txBody>
                    <a:bodyPr/>
                    <a:lstStyle/>
                    <a:p>
                      <a:pPr algn="l" fontAlgn="b"/>
                      <a:r>
                        <a:rPr lang="en-AU" sz="1400" u="none" strike="noStrike">
                          <a:effectLst/>
                        </a:rPr>
                        <a:t>indoor</a:t>
                      </a:r>
                      <a:endParaRPr lang="en-AU" sz="1400" b="0" i="0" u="none" strike="noStrike">
                        <a:solidFill>
                          <a:srgbClr val="000000"/>
                        </a:solidFill>
                        <a:effectLst/>
                        <a:latin typeface="Calibri"/>
                      </a:endParaRPr>
                    </a:p>
                  </a:txBody>
                  <a:tcPr marL="9525" marR="9525" marT="9525" marB="0" anchor="b"/>
                </a:tc>
                <a:tc gridSpan="3">
                  <a:txBody>
                    <a:bodyPr/>
                    <a:lstStyle/>
                    <a:p>
                      <a:pPr algn="l" fontAlgn="b"/>
                      <a:r>
                        <a:rPr lang="en-AU" sz="1400" u="none" strike="noStrike">
                          <a:effectLst/>
                        </a:rPr>
                        <a:t>unspecified </a:t>
                      </a:r>
                      <a:endParaRPr lang="en-AU" sz="1400" b="0" i="0" u="none" strike="noStrike">
                        <a:solidFill>
                          <a:srgbClr val="000000"/>
                        </a:solidFill>
                        <a:effectLst/>
                        <a:latin typeface="Calibri"/>
                      </a:endParaRPr>
                    </a:p>
                  </a:txBody>
                  <a:tcPr marL="9525" marR="9525" marT="9525" marB="0" anchor="b"/>
                </a:tc>
                <a:tc hMerge="1">
                  <a:txBody>
                    <a:bodyPr/>
                    <a:lstStyle/>
                    <a:p>
                      <a:endParaRPr lang="en-AU"/>
                    </a:p>
                  </a:txBody>
                  <a:tcPr/>
                </a:tc>
                <a:tc hMerge="1">
                  <a:txBody>
                    <a:bodyPr/>
                    <a:lstStyle/>
                    <a:p>
                      <a:endParaRPr lang="en-AU"/>
                    </a:p>
                  </a:txBody>
                  <a:tcPr/>
                </a:tc>
              </a:tr>
              <a:tr h="190500">
                <a:tc gridSpan="2">
                  <a:txBody>
                    <a:bodyPr/>
                    <a:lstStyle/>
                    <a:p>
                      <a:pPr algn="l" fontAlgn="b"/>
                      <a:r>
                        <a:rPr lang="en-AU" sz="1400" u="none" strike="noStrike">
                          <a:effectLst/>
                        </a:rPr>
                        <a:t>unspecified</a:t>
                      </a:r>
                      <a:endParaRPr lang="en-AU" sz="1400" b="0" i="0" u="none" strike="noStrike">
                        <a:solidFill>
                          <a:srgbClr val="000000"/>
                        </a:solidFill>
                        <a:effectLst/>
                        <a:latin typeface="Calibri"/>
                      </a:endParaRPr>
                    </a:p>
                  </a:txBody>
                  <a:tcPr marL="9525" marR="9525" marT="9525" marB="0" anchor="b"/>
                </a:tc>
                <a:tc hMerge="1">
                  <a:txBody>
                    <a:bodyPr/>
                    <a:lstStyle/>
                    <a:p>
                      <a:endParaRPr lang="en-AU"/>
                    </a:p>
                  </a:txBody>
                  <a:tcPr/>
                </a:tc>
                <a:tc gridSpan="2">
                  <a:txBody>
                    <a:bodyPr/>
                    <a:lstStyle/>
                    <a:p>
                      <a:pPr algn="l" fontAlgn="b"/>
                      <a:endParaRPr lang="en-AU" sz="1400" b="0" i="0" u="none" strike="noStrike" dirty="0">
                        <a:solidFill>
                          <a:srgbClr val="000000"/>
                        </a:solidFill>
                        <a:effectLst/>
                        <a:latin typeface="Calibri"/>
                      </a:endParaRPr>
                    </a:p>
                  </a:txBody>
                  <a:tcPr marL="9525" marR="9525" marT="9525" marB="0" anchor="b"/>
                </a:tc>
                <a:tc hMerge="1">
                  <a:txBody>
                    <a:bodyPr/>
                    <a:lstStyle/>
                    <a:p>
                      <a:endParaRPr lang="en-AU"/>
                    </a:p>
                  </a:txBody>
                  <a:tcPr/>
                </a:tc>
              </a:tr>
            </a:tbl>
          </a:graphicData>
        </a:graphic>
      </p:graphicFrame>
    </p:spTree>
    <p:extLst>
      <p:ext uri="{BB962C8B-B14F-4D97-AF65-F5344CB8AC3E}">
        <p14:creationId xmlns:p14="http://schemas.microsoft.com/office/powerpoint/2010/main" val="1677346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Setting the scene</a:t>
            </a:r>
            <a:endParaRPr lang="en-AU" dirty="0"/>
          </a:p>
        </p:txBody>
      </p:sp>
      <p:sp>
        <p:nvSpPr>
          <p:cNvPr id="3" name="Content Placeholder 2"/>
          <p:cNvSpPr>
            <a:spLocks noGrp="1"/>
          </p:cNvSpPr>
          <p:nvPr>
            <p:ph idx="1"/>
          </p:nvPr>
        </p:nvSpPr>
        <p:spPr/>
        <p:txBody>
          <a:bodyPr/>
          <a:lstStyle/>
          <a:p>
            <a:r>
              <a:rPr lang="en-AU" dirty="0" smtClean="0"/>
              <a:t>What is an LCA</a:t>
            </a:r>
          </a:p>
          <a:p>
            <a:r>
              <a:rPr lang="en-AU" dirty="0" smtClean="0"/>
              <a:t>Why undertake LCAs</a:t>
            </a:r>
          </a:p>
          <a:p>
            <a:r>
              <a:rPr lang="en-AU" dirty="0" smtClean="0"/>
              <a:t>Life cycle inventory activities to date in Australia</a:t>
            </a:r>
          </a:p>
          <a:p>
            <a:endParaRPr lang="en-AU" dirty="0"/>
          </a:p>
        </p:txBody>
      </p:sp>
      <p:sp>
        <p:nvSpPr>
          <p:cNvPr id="4" name="Footer Placeholder 3"/>
          <p:cNvSpPr>
            <a:spLocks noGrp="1"/>
          </p:cNvSpPr>
          <p:nvPr>
            <p:ph type="ftr" sz="quarter" idx="11"/>
          </p:nvPr>
        </p:nvSpPr>
        <p:spPr/>
        <p:txBody>
          <a:bodyPr/>
          <a:lstStyle/>
          <a:p>
            <a:r>
              <a:rPr lang="en-AU" dirty="0" smtClean="0"/>
              <a:t>Presentation title  |  Presenter name</a:t>
            </a:r>
            <a:endParaRPr lang="en-AU" dirty="0"/>
          </a:p>
        </p:txBody>
      </p:sp>
      <p:sp>
        <p:nvSpPr>
          <p:cNvPr id="5" name="Slide Number Placeholder 4"/>
          <p:cNvSpPr>
            <a:spLocks noGrp="1"/>
          </p:cNvSpPr>
          <p:nvPr>
            <p:ph type="sldNum" sz="quarter" idx="4"/>
          </p:nvPr>
        </p:nvSpPr>
        <p:spPr/>
        <p:txBody>
          <a:bodyPr/>
          <a:lstStyle/>
          <a:p>
            <a:fld id="{2ABE124A-B5C5-46E0-B944-45307B126769}" type="slidenum">
              <a:rPr lang="en-AU" smtClean="0"/>
              <a:pPr/>
              <a:t>2</a:t>
            </a:fld>
            <a:r>
              <a:rPr lang="en-AU" dirty="0" smtClean="0"/>
              <a:t>  |</a:t>
            </a:r>
            <a:endParaRPr lang="en-A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 to position the elementary flow.</a:t>
            </a:r>
            <a:endParaRPr lang="en-AU" dirty="0"/>
          </a:p>
        </p:txBody>
      </p:sp>
      <p:sp>
        <p:nvSpPr>
          <p:cNvPr id="3" name="Content Placeholder 2"/>
          <p:cNvSpPr>
            <a:spLocks noGrp="1"/>
          </p:cNvSpPr>
          <p:nvPr>
            <p:ph idx="1"/>
          </p:nvPr>
        </p:nvSpPr>
        <p:spPr/>
        <p:txBody>
          <a:bodyPr/>
          <a:lstStyle/>
          <a:p>
            <a:r>
              <a:rPr lang="en-AU" dirty="0" smtClean="0"/>
              <a:t>Elementary flow definitions should enable meaningful aggregation in the impact assessment model.</a:t>
            </a:r>
          </a:p>
          <a:p>
            <a:r>
              <a:rPr lang="en-AU" dirty="0" smtClean="0"/>
              <a:t>Timber production</a:t>
            </a:r>
          </a:p>
          <a:p>
            <a:pPr lvl="1"/>
            <a:r>
              <a:rPr lang="en-AU" dirty="0" smtClean="0"/>
              <a:t>Flow of standing hardwood, in mass units,    - or</a:t>
            </a:r>
          </a:p>
          <a:p>
            <a:pPr lvl="1"/>
            <a:r>
              <a:rPr lang="en-AU" dirty="0" smtClean="0"/>
              <a:t>Land occupation in area time and land transformation in area?</a:t>
            </a:r>
          </a:p>
          <a:p>
            <a:pPr lvl="1"/>
            <a:endParaRPr lang="en-AU" dirty="0"/>
          </a:p>
          <a:p>
            <a:pPr lvl="1"/>
            <a:endParaRPr lang="en-AU" dirty="0" smtClean="0"/>
          </a:p>
          <a:p>
            <a:pPr lvl="1"/>
            <a:r>
              <a:rPr lang="en-AU" dirty="0" smtClean="0"/>
              <a:t>Which is better to aggregate and predict effects on biodiversity?</a:t>
            </a:r>
            <a:endParaRPr lang="en-AU" dirty="0"/>
          </a:p>
        </p:txBody>
      </p:sp>
      <p:sp>
        <p:nvSpPr>
          <p:cNvPr id="4" name="Footer Placeholder 3"/>
          <p:cNvSpPr>
            <a:spLocks noGrp="1"/>
          </p:cNvSpPr>
          <p:nvPr>
            <p:ph type="ftr" sz="quarter" idx="11"/>
          </p:nvPr>
        </p:nvSpPr>
        <p:spPr/>
        <p:txBody>
          <a:bodyPr/>
          <a:lstStyle/>
          <a:p>
            <a:r>
              <a:rPr lang="en-AU" smtClean="0"/>
              <a:t>Presentation title  |  Presenter name</a:t>
            </a:r>
            <a:endParaRPr lang="en-AU" dirty="0"/>
          </a:p>
        </p:txBody>
      </p:sp>
      <p:sp>
        <p:nvSpPr>
          <p:cNvPr id="5" name="Slide Number Placeholder 4"/>
          <p:cNvSpPr>
            <a:spLocks noGrp="1"/>
          </p:cNvSpPr>
          <p:nvPr>
            <p:ph type="sldNum" sz="quarter" idx="4"/>
          </p:nvPr>
        </p:nvSpPr>
        <p:spPr/>
        <p:txBody>
          <a:bodyPr/>
          <a:lstStyle/>
          <a:p>
            <a:fld id="{2ABE124A-B5C5-46E0-B944-45307B126769}" type="slidenum">
              <a:rPr lang="en-AU" smtClean="0"/>
              <a:pPr/>
              <a:t>20</a:t>
            </a:fld>
            <a:r>
              <a:rPr lang="en-AU" smtClean="0"/>
              <a:t>  |</a:t>
            </a:r>
            <a:endParaRPr lang="en-AU" dirty="0"/>
          </a:p>
        </p:txBody>
      </p:sp>
    </p:spTree>
    <p:extLst>
      <p:ext uri="{BB962C8B-B14F-4D97-AF65-F5344CB8AC3E}">
        <p14:creationId xmlns:p14="http://schemas.microsoft.com/office/powerpoint/2010/main" val="39263243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Adding up the trees</a:t>
            </a:r>
            <a:endParaRPr lang="en-AU" dirty="0"/>
          </a:p>
        </p:txBody>
      </p:sp>
      <p:sp>
        <p:nvSpPr>
          <p:cNvPr id="3" name="Content Placeholder 2"/>
          <p:cNvSpPr>
            <a:spLocks noGrp="1"/>
          </p:cNvSpPr>
          <p:nvPr>
            <p:ph idx="1"/>
          </p:nvPr>
        </p:nvSpPr>
        <p:spPr/>
        <p:txBody>
          <a:bodyPr/>
          <a:lstStyle/>
          <a:p>
            <a:endParaRPr lang="en-AU" dirty="0"/>
          </a:p>
        </p:txBody>
      </p:sp>
      <p:sp>
        <p:nvSpPr>
          <p:cNvPr id="4" name="Footer Placeholder 3"/>
          <p:cNvSpPr>
            <a:spLocks noGrp="1"/>
          </p:cNvSpPr>
          <p:nvPr>
            <p:ph type="ftr" sz="quarter" idx="11"/>
          </p:nvPr>
        </p:nvSpPr>
        <p:spPr/>
        <p:txBody>
          <a:bodyPr/>
          <a:lstStyle/>
          <a:p>
            <a:r>
              <a:rPr lang="en-AU" smtClean="0"/>
              <a:t>Presentation title  |  Presenter name</a:t>
            </a:r>
            <a:endParaRPr lang="en-AU" dirty="0"/>
          </a:p>
        </p:txBody>
      </p:sp>
      <p:sp>
        <p:nvSpPr>
          <p:cNvPr id="5" name="Slide Number Placeholder 4"/>
          <p:cNvSpPr>
            <a:spLocks noGrp="1"/>
          </p:cNvSpPr>
          <p:nvPr>
            <p:ph type="sldNum" sz="quarter" idx="4"/>
          </p:nvPr>
        </p:nvSpPr>
        <p:spPr/>
        <p:txBody>
          <a:bodyPr/>
          <a:lstStyle/>
          <a:p>
            <a:fld id="{2ABE124A-B5C5-46E0-B944-45307B126769}" type="slidenum">
              <a:rPr lang="en-AU" smtClean="0"/>
              <a:pPr/>
              <a:t>21</a:t>
            </a:fld>
            <a:r>
              <a:rPr lang="en-AU" smtClean="0"/>
              <a:t>  |</a:t>
            </a:r>
            <a:endParaRPr lang="en-AU" dirty="0"/>
          </a:p>
        </p:txBody>
      </p:sp>
      <p:pic>
        <p:nvPicPr>
          <p:cNvPr id="788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908720"/>
            <a:ext cx="1076325" cy="455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8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1988840"/>
            <a:ext cx="1009650"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8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761" y="980728"/>
            <a:ext cx="1141714" cy="3221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8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53475" y="1484784"/>
            <a:ext cx="904875" cy="467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8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8350" y="836712"/>
            <a:ext cx="2352675" cy="500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953175" y="2727995"/>
            <a:ext cx="1728192" cy="1323439"/>
          </a:xfrm>
          <a:prstGeom prst="rect">
            <a:avLst/>
          </a:prstGeom>
          <a:noFill/>
        </p:spPr>
        <p:txBody>
          <a:bodyPr wrap="square" rtlCol="0">
            <a:spAutoFit/>
          </a:bodyPr>
          <a:lstStyle/>
          <a:p>
            <a:r>
              <a:rPr lang="en-AU" sz="8000" dirty="0" smtClean="0"/>
              <a:t>=  ?</a:t>
            </a:r>
            <a:endParaRPr lang="en-AU" sz="8000" dirty="0"/>
          </a:p>
        </p:txBody>
      </p:sp>
    </p:spTree>
    <p:extLst>
      <p:ext uri="{BB962C8B-B14F-4D97-AF65-F5344CB8AC3E}">
        <p14:creationId xmlns:p14="http://schemas.microsoft.com/office/powerpoint/2010/main" val="20137071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Area of land use change</a:t>
            </a:r>
            <a:endParaRPr lang="en-AU" dirty="0"/>
          </a:p>
        </p:txBody>
      </p:sp>
      <p:sp>
        <p:nvSpPr>
          <p:cNvPr id="3" name="Content Placeholder 2"/>
          <p:cNvSpPr>
            <a:spLocks noGrp="1"/>
          </p:cNvSpPr>
          <p:nvPr>
            <p:ph idx="1"/>
          </p:nvPr>
        </p:nvSpPr>
        <p:spPr>
          <a:xfrm>
            <a:off x="179512" y="1196752"/>
            <a:ext cx="8461375" cy="4572855"/>
          </a:xfrm>
        </p:spPr>
        <p:txBody>
          <a:bodyPr/>
          <a:lstStyle/>
          <a:p>
            <a:endParaRPr lang="en-AU" dirty="0"/>
          </a:p>
        </p:txBody>
      </p:sp>
      <p:sp>
        <p:nvSpPr>
          <p:cNvPr id="4" name="Footer Placeholder 3"/>
          <p:cNvSpPr>
            <a:spLocks noGrp="1"/>
          </p:cNvSpPr>
          <p:nvPr>
            <p:ph type="ftr" sz="quarter" idx="11"/>
          </p:nvPr>
        </p:nvSpPr>
        <p:spPr/>
        <p:txBody>
          <a:bodyPr/>
          <a:lstStyle/>
          <a:p>
            <a:r>
              <a:rPr lang="en-AU" smtClean="0"/>
              <a:t>Presentation title  |  Presenter name</a:t>
            </a:r>
            <a:endParaRPr lang="en-AU" dirty="0"/>
          </a:p>
        </p:txBody>
      </p:sp>
      <p:sp>
        <p:nvSpPr>
          <p:cNvPr id="5" name="Slide Number Placeholder 4"/>
          <p:cNvSpPr>
            <a:spLocks noGrp="1"/>
          </p:cNvSpPr>
          <p:nvPr>
            <p:ph type="sldNum" sz="quarter" idx="4"/>
          </p:nvPr>
        </p:nvSpPr>
        <p:spPr/>
        <p:txBody>
          <a:bodyPr/>
          <a:lstStyle/>
          <a:p>
            <a:fld id="{2ABE124A-B5C5-46E0-B944-45307B126769}" type="slidenum">
              <a:rPr lang="en-AU" smtClean="0"/>
              <a:pPr/>
              <a:t>22</a:t>
            </a:fld>
            <a:r>
              <a:rPr lang="en-AU" smtClean="0"/>
              <a:t>  |</a:t>
            </a:r>
            <a:endParaRPr lang="en-AU" dirty="0"/>
          </a:p>
        </p:txBody>
      </p:sp>
      <p:pic>
        <p:nvPicPr>
          <p:cNvPr id="7987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7505"/>
          <a:stretch/>
        </p:blipFill>
        <p:spPr bwMode="auto">
          <a:xfrm>
            <a:off x="395537" y="2762337"/>
            <a:ext cx="2736304" cy="1181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8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2762337"/>
            <a:ext cx="3009905" cy="1162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7308304" y="2681625"/>
            <a:ext cx="1728192" cy="1323439"/>
          </a:xfrm>
          <a:prstGeom prst="rect">
            <a:avLst/>
          </a:prstGeom>
          <a:noFill/>
        </p:spPr>
        <p:txBody>
          <a:bodyPr wrap="square" rtlCol="0">
            <a:spAutoFit/>
          </a:bodyPr>
          <a:lstStyle/>
          <a:p>
            <a:r>
              <a:rPr lang="en-AU" sz="8000" dirty="0" smtClean="0"/>
              <a:t>=  ?</a:t>
            </a:r>
            <a:endParaRPr lang="en-AU" sz="8000" dirty="0"/>
          </a:p>
        </p:txBody>
      </p:sp>
      <p:sp>
        <p:nvSpPr>
          <p:cNvPr id="6" name="Right Arrow 5"/>
          <p:cNvSpPr/>
          <p:nvPr/>
        </p:nvSpPr>
        <p:spPr>
          <a:xfrm>
            <a:off x="3275856" y="3163324"/>
            <a:ext cx="720079" cy="36004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2749797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New types of elementary flows</a:t>
            </a:r>
            <a:endParaRPr lang="en-AU" dirty="0"/>
          </a:p>
        </p:txBody>
      </p:sp>
      <p:sp>
        <p:nvSpPr>
          <p:cNvPr id="3" name="Content Placeholder 2"/>
          <p:cNvSpPr>
            <a:spLocks noGrp="1"/>
          </p:cNvSpPr>
          <p:nvPr>
            <p:ph idx="1"/>
          </p:nvPr>
        </p:nvSpPr>
        <p:spPr/>
        <p:txBody>
          <a:bodyPr/>
          <a:lstStyle/>
          <a:p>
            <a:r>
              <a:rPr lang="en-AU" dirty="0" smtClean="0"/>
              <a:t>Social Hot Spot database – risk levels used for attributes</a:t>
            </a:r>
          </a:p>
          <a:p>
            <a:r>
              <a:rPr lang="en-AU" sz="1400" dirty="0"/>
              <a:t>Risk of Child </a:t>
            </a:r>
            <a:r>
              <a:rPr lang="en-AU" sz="1400" dirty="0" err="1"/>
              <a:t>Labor</a:t>
            </a:r>
            <a:r>
              <a:rPr lang="en-AU" sz="1400" dirty="0"/>
              <a:t> in sector, Female , VHR</a:t>
            </a:r>
          </a:p>
          <a:p>
            <a:r>
              <a:rPr lang="en-AU" sz="1400" dirty="0"/>
              <a:t>Risk of Child </a:t>
            </a:r>
            <a:r>
              <a:rPr lang="en-AU" sz="1400" dirty="0" err="1"/>
              <a:t>Labor</a:t>
            </a:r>
            <a:r>
              <a:rPr lang="en-AU" sz="1400" dirty="0"/>
              <a:t> in sector, Female , HR</a:t>
            </a:r>
          </a:p>
          <a:p>
            <a:r>
              <a:rPr lang="en-AU" sz="1400" dirty="0" smtClean="0"/>
              <a:t>Risk </a:t>
            </a:r>
            <a:r>
              <a:rPr lang="en-AU" sz="1400" dirty="0"/>
              <a:t>of Child </a:t>
            </a:r>
            <a:r>
              <a:rPr lang="en-AU" sz="1400" dirty="0" err="1"/>
              <a:t>Labor</a:t>
            </a:r>
            <a:r>
              <a:rPr lang="en-AU" sz="1400" dirty="0"/>
              <a:t> in sector, Female , MR</a:t>
            </a:r>
          </a:p>
          <a:p>
            <a:r>
              <a:rPr lang="en-AU" sz="1400" dirty="0"/>
              <a:t>Risk of Child </a:t>
            </a:r>
            <a:r>
              <a:rPr lang="en-AU" sz="1400" dirty="0" err="1"/>
              <a:t>Labor</a:t>
            </a:r>
            <a:r>
              <a:rPr lang="en-AU" sz="1400" dirty="0"/>
              <a:t> in sector, Female , LR</a:t>
            </a:r>
          </a:p>
          <a:p>
            <a:r>
              <a:rPr lang="en-AU" sz="1400" dirty="0" smtClean="0"/>
              <a:t>Risk </a:t>
            </a:r>
            <a:r>
              <a:rPr lang="en-AU" sz="1400" dirty="0"/>
              <a:t>of Child </a:t>
            </a:r>
            <a:r>
              <a:rPr lang="en-AU" sz="1400" dirty="0" err="1"/>
              <a:t>Labor</a:t>
            </a:r>
            <a:r>
              <a:rPr lang="en-AU" sz="1400" dirty="0"/>
              <a:t> in sector, Female , URL</a:t>
            </a:r>
          </a:p>
          <a:p>
            <a:r>
              <a:rPr lang="en-AU" sz="1400" dirty="0" smtClean="0"/>
              <a:t>Risk </a:t>
            </a:r>
            <a:r>
              <a:rPr lang="en-AU" sz="1400" dirty="0"/>
              <a:t>of Child </a:t>
            </a:r>
            <a:r>
              <a:rPr lang="en-AU" sz="1400" dirty="0" err="1"/>
              <a:t>Labor</a:t>
            </a:r>
            <a:r>
              <a:rPr lang="en-AU" sz="1400" dirty="0"/>
              <a:t> in sector, Female  = ne</a:t>
            </a:r>
          </a:p>
          <a:p>
            <a:endParaRPr lang="en-AU" dirty="0"/>
          </a:p>
        </p:txBody>
      </p:sp>
      <p:sp>
        <p:nvSpPr>
          <p:cNvPr id="4" name="Footer Placeholder 3"/>
          <p:cNvSpPr>
            <a:spLocks noGrp="1"/>
          </p:cNvSpPr>
          <p:nvPr>
            <p:ph type="ftr" sz="quarter" idx="11"/>
          </p:nvPr>
        </p:nvSpPr>
        <p:spPr/>
        <p:txBody>
          <a:bodyPr/>
          <a:lstStyle/>
          <a:p>
            <a:r>
              <a:rPr lang="en-AU" smtClean="0"/>
              <a:t>Presentation title  |  Presenter name</a:t>
            </a:r>
            <a:endParaRPr lang="en-AU" dirty="0"/>
          </a:p>
        </p:txBody>
      </p:sp>
      <p:sp>
        <p:nvSpPr>
          <p:cNvPr id="5" name="Slide Number Placeholder 4"/>
          <p:cNvSpPr>
            <a:spLocks noGrp="1"/>
          </p:cNvSpPr>
          <p:nvPr>
            <p:ph type="sldNum" sz="quarter" idx="4"/>
          </p:nvPr>
        </p:nvSpPr>
        <p:spPr/>
        <p:txBody>
          <a:bodyPr/>
          <a:lstStyle/>
          <a:p>
            <a:fld id="{2ABE124A-B5C5-46E0-B944-45307B126769}" type="slidenum">
              <a:rPr lang="en-AU" smtClean="0"/>
              <a:pPr/>
              <a:t>23</a:t>
            </a:fld>
            <a:r>
              <a:rPr lang="en-AU" smtClean="0"/>
              <a:t>  |</a:t>
            </a:r>
            <a:endParaRPr lang="en-AU" dirty="0"/>
          </a:p>
        </p:txBody>
      </p:sp>
      <p:pic>
        <p:nvPicPr>
          <p:cNvPr id="81921"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3409950"/>
            <a:ext cx="771525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67783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New types of elementary flows</a:t>
            </a:r>
            <a:endParaRPr lang="en-AU" dirty="0"/>
          </a:p>
        </p:txBody>
      </p:sp>
      <p:sp>
        <p:nvSpPr>
          <p:cNvPr id="3" name="Content Placeholder 2"/>
          <p:cNvSpPr>
            <a:spLocks noGrp="1"/>
          </p:cNvSpPr>
          <p:nvPr>
            <p:ph idx="1"/>
          </p:nvPr>
        </p:nvSpPr>
        <p:spPr/>
        <p:txBody>
          <a:bodyPr/>
          <a:lstStyle/>
          <a:p>
            <a:r>
              <a:rPr lang="en-AU" dirty="0" smtClean="0"/>
              <a:t>Water footprint flows – adding geography to elementary flows</a:t>
            </a:r>
          </a:p>
          <a:p>
            <a:r>
              <a:rPr lang="en-AU" sz="1400" dirty="0"/>
              <a:t>Water, lake, AE</a:t>
            </a:r>
          </a:p>
          <a:p>
            <a:r>
              <a:rPr lang="en-AU" sz="1400" dirty="0"/>
              <a:t>Water, lake, AF</a:t>
            </a:r>
          </a:p>
          <a:p>
            <a:r>
              <a:rPr lang="en-AU" sz="1400" dirty="0"/>
              <a:t>Water, lake, AL</a:t>
            </a:r>
          </a:p>
          <a:p>
            <a:r>
              <a:rPr lang="en-AU" sz="1400" dirty="0"/>
              <a:t>Water, lake, AM</a:t>
            </a:r>
          </a:p>
          <a:p>
            <a:r>
              <a:rPr lang="en-AU" sz="1400" dirty="0"/>
              <a:t>Water, lake, AO</a:t>
            </a:r>
          </a:p>
          <a:p>
            <a:r>
              <a:rPr lang="en-AU" sz="1400" dirty="0"/>
              <a:t>Water, lake, AR</a:t>
            </a:r>
          </a:p>
          <a:p>
            <a:r>
              <a:rPr lang="en-AU" sz="1400" dirty="0"/>
              <a:t>Water, lake, AT</a:t>
            </a:r>
          </a:p>
          <a:p>
            <a:r>
              <a:rPr lang="en-AU" sz="1400" dirty="0"/>
              <a:t>Water, lake, AU</a:t>
            </a:r>
          </a:p>
          <a:p>
            <a:r>
              <a:rPr lang="en-AU" sz="1400" dirty="0"/>
              <a:t>Water, lake, AZ</a:t>
            </a:r>
          </a:p>
          <a:p>
            <a:r>
              <a:rPr lang="en-AU" sz="1400" dirty="0"/>
              <a:t>Water, lake, BA</a:t>
            </a:r>
          </a:p>
          <a:p>
            <a:r>
              <a:rPr lang="en-AU" sz="1400" dirty="0"/>
              <a:t>Water, lake, BD</a:t>
            </a:r>
          </a:p>
          <a:p>
            <a:r>
              <a:rPr lang="en-AU" sz="1400" dirty="0"/>
              <a:t>Water, lake, BE</a:t>
            </a:r>
          </a:p>
          <a:p>
            <a:r>
              <a:rPr lang="en-AU" sz="1400" dirty="0"/>
              <a:t>Water, lake, BF</a:t>
            </a:r>
          </a:p>
          <a:p>
            <a:endParaRPr lang="en-AU" dirty="0"/>
          </a:p>
        </p:txBody>
      </p:sp>
      <p:sp>
        <p:nvSpPr>
          <p:cNvPr id="4" name="Footer Placeholder 3"/>
          <p:cNvSpPr>
            <a:spLocks noGrp="1"/>
          </p:cNvSpPr>
          <p:nvPr>
            <p:ph type="ftr" sz="quarter" idx="11"/>
          </p:nvPr>
        </p:nvSpPr>
        <p:spPr/>
        <p:txBody>
          <a:bodyPr/>
          <a:lstStyle/>
          <a:p>
            <a:r>
              <a:rPr lang="en-AU" smtClean="0"/>
              <a:t>Presentation title  |  Presenter name</a:t>
            </a:r>
            <a:endParaRPr lang="en-AU" dirty="0"/>
          </a:p>
        </p:txBody>
      </p:sp>
      <p:sp>
        <p:nvSpPr>
          <p:cNvPr id="5" name="Slide Number Placeholder 4"/>
          <p:cNvSpPr>
            <a:spLocks noGrp="1"/>
          </p:cNvSpPr>
          <p:nvPr>
            <p:ph type="sldNum" sz="quarter" idx="4"/>
          </p:nvPr>
        </p:nvSpPr>
        <p:spPr/>
        <p:txBody>
          <a:bodyPr/>
          <a:lstStyle/>
          <a:p>
            <a:fld id="{2ABE124A-B5C5-46E0-B944-45307B126769}" type="slidenum">
              <a:rPr lang="en-AU" smtClean="0"/>
              <a:pPr/>
              <a:t>24</a:t>
            </a:fld>
            <a:r>
              <a:rPr lang="en-AU" smtClean="0"/>
              <a:t>  |</a:t>
            </a:r>
            <a:endParaRPr lang="en-AU" dirty="0"/>
          </a:p>
        </p:txBody>
      </p:sp>
    </p:spTree>
    <p:extLst>
      <p:ext uri="{BB962C8B-B14F-4D97-AF65-F5344CB8AC3E}">
        <p14:creationId xmlns:p14="http://schemas.microsoft.com/office/powerpoint/2010/main" val="4012985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5"/>
          <p:cNvSpPr>
            <a:spLocks noGrp="1"/>
          </p:cNvSpPr>
          <p:nvPr>
            <p:ph type="sldNum" sz="quarter" idx="4294967295"/>
          </p:nvPr>
        </p:nvSpPr>
        <p:spPr>
          <a:xfrm>
            <a:off x="8388350" y="6492875"/>
            <a:ext cx="755650" cy="365125"/>
          </a:xfrm>
          <a:prstGeom prst="rect">
            <a:avLst/>
          </a:prstGeom>
        </p:spPr>
        <p:txBody>
          <a:bodyPr/>
          <a:lstStyle/>
          <a:p>
            <a:fld id="{426D73BE-682F-4589-8B45-BCD8996B0804}" type="slidenum">
              <a:rPr lang="en-AU"/>
              <a:pPr/>
              <a:t>25</a:t>
            </a:fld>
            <a:endParaRPr lang="en-AU"/>
          </a:p>
        </p:txBody>
      </p:sp>
      <p:sp>
        <p:nvSpPr>
          <p:cNvPr id="1531906" name="AutoShape 2"/>
          <p:cNvSpPr>
            <a:spLocks noChangeArrowheads="1"/>
          </p:cNvSpPr>
          <p:nvPr/>
        </p:nvSpPr>
        <p:spPr bwMode="auto">
          <a:xfrm>
            <a:off x="467544" y="228600"/>
            <a:ext cx="7381056" cy="781050"/>
          </a:xfrm>
          <a:prstGeom prst="roundRect">
            <a:avLst>
              <a:gd name="adj" fmla="val 12495"/>
            </a:avLst>
          </a:prstGeom>
          <a:noFill/>
          <a:ln>
            <a:noFill/>
          </a:ln>
          <a:effectLst/>
          <a:extLst>
            <a:ext uri="{909E8E84-426E-40DD-AFC4-6F175D3DCCD1}">
              <a14:hiddenFill xmlns:a14="http://schemas.microsoft.com/office/drawing/2010/main">
                <a:gradFill rotWithShape="0">
                  <a:gsLst>
                    <a:gs pos="0">
                      <a:srgbClr val="000000">
                        <a:gamma/>
                        <a:shade val="29804"/>
                        <a:invGamma/>
                      </a:srgbClr>
                    </a:gs>
                    <a:gs pos="100000">
                      <a:srgbClr val="000000"/>
                    </a:gs>
                  </a:gsLst>
                  <a:path path="shape">
                    <a:fillToRect l="50000" t="50000" r="50000" b="50000"/>
                  </a:path>
                </a:gra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hangingPunct="0">
              <a:lnSpc>
                <a:spcPct val="90000"/>
              </a:lnSpc>
            </a:pPr>
            <a:r>
              <a:rPr lang="en-AU" sz="3600" b="1" dirty="0" smtClean="0">
                <a:solidFill>
                  <a:srgbClr val="000000"/>
                </a:solidFill>
                <a:effectLst>
                  <a:outerShdw blurRad="38100" dist="38100" dir="2700000" algn="tl">
                    <a:srgbClr val="C0C0C0"/>
                  </a:outerShdw>
                </a:effectLst>
                <a:latin typeface="Arial" charset="0"/>
              </a:rPr>
              <a:t>The environmental mechanism – example of human toxicity</a:t>
            </a:r>
            <a:endParaRPr lang="en-AU" sz="3600" b="1" dirty="0">
              <a:solidFill>
                <a:srgbClr val="000000"/>
              </a:solidFill>
              <a:effectLst>
                <a:outerShdw blurRad="38100" dist="38100" dir="2700000" algn="tl">
                  <a:srgbClr val="C0C0C0"/>
                </a:outerShdw>
              </a:effectLst>
              <a:latin typeface="Arial" charset="0"/>
            </a:endParaRPr>
          </a:p>
        </p:txBody>
      </p:sp>
      <p:grpSp>
        <p:nvGrpSpPr>
          <p:cNvPr id="2" name="Group 3"/>
          <p:cNvGrpSpPr>
            <a:grpSpLocks/>
          </p:cNvGrpSpPr>
          <p:nvPr/>
        </p:nvGrpSpPr>
        <p:grpSpPr bwMode="auto">
          <a:xfrm>
            <a:off x="1692275" y="1628775"/>
            <a:ext cx="5953125" cy="4048125"/>
            <a:chOff x="1040" y="1048"/>
            <a:chExt cx="3971" cy="2744"/>
          </a:xfrm>
        </p:grpSpPr>
        <p:sp>
          <p:nvSpPr>
            <p:cNvPr id="1531908" name="Text Box 4"/>
            <p:cNvSpPr txBox="1">
              <a:spLocks noChangeArrowheads="1"/>
            </p:cNvSpPr>
            <p:nvPr/>
          </p:nvSpPr>
          <p:spPr bwMode="auto">
            <a:xfrm>
              <a:off x="1194" y="1048"/>
              <a:ext cx="1872" cy="236"/>
            </a:xfrm>
            <a:prstGeom prst="rect">
              <a:avLst/>
            </a:prstGeom>
            <a:noFill/>
            <a:ln w="12700">
              <a:solidFill>
                <a:srgbClr val="000000"/>
              </a:solidFill>
              <a:miter lim="800000"/>
              <a:headEnd/>
              <a:tailEnd/>
            </a:ln>
            <a:effectLst/>
            <a:extLst>
              <a:ext uri="{909E8E84-426E-40DD-AFC4-6F175D3DCCD1}">
                <a14:hiddenFill xmlns:a14="http://schemas.microsoft.com/office/drawing/2010/main">
                  <a:gradFill rotWithShape="0">
                    <a:gsLst>
                      <a:gs pos="0">
                        <a:srgbClr val="000000">
                          <a:gamma/>
                          <a:shade val="29804"/>
                          <a:invGamma/>
                        </a:srgbClr>
                      </a:gs>
                      <a:gs pos="100000">
                        <a:srgbClr val="000000"/>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AU" sz="1600">
                  <a:solidFill>
                    <a:srgbClr val="000000"/>
                  </a:solidFill>
                  <a:latin typeface="Arial" charset="0"/>
                </a:rPr>
                <a:t>Emissions in compartment m</a:t>
              </a:r>
            </a:p>
          </p:txBody>
        </p:sp>
        <p:sp>
          <p:nvSpPr>
            <p:cNvPr id="1531909" name="Text Box 5"/>
            <p:cNvSpPr txBox="1">
              <a:spLocks noChangeArrowheads="1"/>
            </p:cNvSpPr>
            <p:nvPr/>
          </p:nvSpPr>
          <p:spPr bwMode="auto">
            <a:xfrm>
              <a:off x="1040" y="1862"/>
              <a:ext cx="2300" cy="237"/>
            </a:xfrm>
            <a:prstGeom prst="rect">
              <a:avLst/>
            </a:prstGeom>
            <a:noFill/>
            <a:ln w="12700">
              <a:solidFill>
                <a:srgbClr val="000000"/>
              </a:solidFill>
              <a:miter lim="800000"/>
              <a:headEnd/>
              <a:tailEnd/>
            </a:ln>
            <a:effectLst/>
            <a:extLst>
              <a:ext uri="{909E8E84-426E-40DD-AFC4-6F175D3DCCD1}">
                <a14:hiddenFill xmlns:a14="http://schemas.microsoft.com/office/drawing/2010/main">
                  <a:gradFill rotWithShape="0">
                    <a:gsLst>
                      <a:gs pos="0">
                        <a:srgbClr val="000000">
                          <a:gamma/>
                          <a:shade val="29804"/>
                          <a:invGamma/>
                        </a:srgbClr>
                      </a:gs>
                      <a:gs pos="100000">
                        <a:srgbClr val="000000"/>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AU" sz="1600">
                  <a:solidFill>
                    <a:srgbClr val="000000"/>
                  </a:solidFill>
                  <a:latin typeface="Arial" charset="0"/>
                  <a:sym typeface="Symbol" pitchFamily="18" charset="2"/>
                </a:rPr>
                <a:t>Time integrated </a:t>
              </a:r>
              <a:r>
                <a:rPr lang="en-AU" sz="1600">
                  <a:solidFill>
                    <a:srgbClr val="000000"/>
                  </a:solidFill>
                  <a:latin typeface="Arial" charset="0"/>
                </a:rPr>
                <a:t>concentration </a:t>
              </a:r>
              <a:r>
                <a:rPr lang="en-AU" sz="1600" i="1">
                  <a:solidFill>
                    <a:srgbClr val="000000"/>
                  </a:solidFill>
                  <a:latin typeface="Arial" charset="0"/>
                  <a:sym typeface="Symbol" pitchFamily="18" charset="2"/>
                </a:rPr>
                <a:t> in n</a:t>
              </a:r>
            </a:p>
          </p:txBody>
        </p:sp>
        <p:sp>
          <p:nvSpPr>
            <p:cNvPr id="1531910" name="Text Box 6"/>
            <p:cNvSpPr txBox="1">
              <a:spLocks noChangeArrowheads="1"/>
            </p:cNvSpPr>
            <p:nvPr/>
          </p:nvSpPr>
          <p:spPr bwMode="auto">
            <a:xfrm>
              <a:off x="1604" y="2295"/>
              <a:ext cx="960" cy="237"/>
            </a:xfrm>
            <a:prstGeom prst="rect">
              <a:avLst/>
            </a:prstGeom>
            <a:noFill/>
            <a:ln w="12700">
              <a:solidFill>
                <a:srgbClr val="000000"/>
              </a:solidFill>
              <a:miter lim="800000"/>
              <a:headEnd/>
              <a:tailEnd/>
            </a:ln>
            <a:effectLst/>
            <a:extLst>
              <a:ext uri="{909E8E84-426E-40DD-AFC4-6F175D3DCCD1}">
                <a14:hiddenFill xmlns:a14="http://schemas.microsoft.com/office/drawing/2010/main">
                  <a:gradFill rotWithShape="0">
                    <a:gsLst>
                      <a:gs pos="0">
                        <a:srgbClr val="000000">
                          <a:gamma/>
                          <a:shade val="29804"/>
                          <a:invGamma/>
                        </a:srgbClr>
                      </a:gs>
                      <a:gs pos="100000">
                        <a:srgbClr val="000000"/>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AU" sz="1600">
                  <a:solidFill>
                    <a:srgbClr val="000000"/>
                  </a:solidFill>
                  <a:latin typeface="Arial" charset="0"/>
                </a:rPr>
                <a:t>Dose taken in</a:t>
              </a:r>
            </a:p>
          </p:txBody>
        </p:sp>
        <p:sp>
          <p:nvSpPr>
            <p:cNvPr id="1531911" name="Text Box 7"/>
            <p:cNvSpPr txBox="1">
              <a:spLocks noChangeArrowheads="1"/>
            </p:cNvSpPr>
            <p:nvPr/>
          </p:nvSpPr>
          <p:spPr bwMode="auto">
            <a:xfrm>
              <a:off x="1602" y="2721"/>
              <a:ext cx="1066" cy="403"/>
            </a:xfrm>
            <a:prstGeom prst="rect">
              <a:avLst/>
            </a:prstGeom>
            <a:noFill/>
            <a:ln w="12700">
              <a:solidFill>
                <a:srgbClr val="000000"/>
              </a:solidFill>
              <a:miter lim="800000"/>
              <a:headEnd/>
              <a:tailEnd/>
            </a:ln>
            <a:effectLst/>
            <a:extLst>
              <a:ext uri="{909E8E84-426E-40DD-AFC4-6F175D3DCCD1}">
                <a14:hiddenFill xmlns:a14="http://schemas.microsoft.com/office/drawing/2010/main">
                  <a:gradFill rotWithShape="0">
                    <a:gsLst>
                      <a:gs pos="0">
                        <a:srgbClr val="000000">
                          <a:gamma/>
                          <a:shade val="29804"/>
                          <a:invGamma/>
                        </a:srgbClr>
                      </a:gs>
                      <a:gs pos="100000">
                        <a:srgbClr val="000000"/>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AU" sz="1600">
                  <a:solidFill>
                    <a:srgbClr val="000000"/>
                  </a:solidFill>
                  <a:latin typeface="Arial" charset="0"/>
                </a:rPr>
                <a:t>Risk of affected</a:t>
              </a:r>
              <a:br>
                <a:rPr lang="en-AU" sz="1600">
                  <a:solidFill>
                    <a:srgbClr val="000000"/>
                  </a:solidFill>
                  <a:latin typeface="Arial" charset="0"/>
                </a:rPr>
              </a:br>
              <a:r>
                <a:rPr lang="en-AU" sz="1600">
                  <a:solidFill>
                    <a:srgbClr val="000000"/>
                  </a:solidFill>
                  <a:latin typeface="Arial" charset="0"/>
                </a:rPr>
                <a:t>persons </a:t>
              </a:r>
            </a:p>
          </p:txBody>
        </p:sp>
        <p:sp>
          <p:nvSpPr>
            <p:cNvPr id="1531912" name="Text Box 8"/>
            <p:cNvSpPr txBox="1">
              <a:spLocks noChangeArrowheads="1"/>
            </p:cNvSpPr>
            <p:nvPr/>
          </p:nvSpPr>
          <p:spPr bwMode="auto">
            <a:xfrm>
              <a:off x="1654" y="3298"/>
              <a:ext cx="952" cy="403"/>
            </a:xfrm>
            <a:prstGeom prst="rect">
              <a:avLst/>
            </a:prstGeom>
            <a:noFill/>
            <a:ln w="12700">
              <a:solidFill>
                <a:srgbClr val="000000"/>
              </a:solidFill>
              <a:miter lim="800000"/>
              <a:headEnd/>
              <a:tailEnd/>
            </a:ln>
            <a:effectLst/>
            <a:extLst>
              <a:ext uri="{909E8E84-426E-40DD-AFC4-6F175D3DCCD1}">
                <a14:hiddenFill xmlns:a14="http://schemas.microsoft.com/office/drawing/2010/main">
                  <a:gradFill rotWithShape="0">
                    <a:gsLst>
                      <a:gs pos="0">
                        <a:srgbClr val="000000">
                          <a:gamma/>
                          <a:shade val="29804"/>
                          <a:invGamma/>
                        </a:srgbClr>
                      </a:gs>
                      <a:gs pos="100000">
                        <a:srgbClr val="000000"/>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AU" sz="1600">
                  <a:solidFill>
                    <a:srgbClr val="000000"/>
                  </a:solidFill>
                  <a:latin typeface="Arial" charset="0"/>
                </a:rPr>
                <a:t>Damage on</a:t>
              </a:r>
              <a:br>
                <a:rPr lang="en-AU" sz="1600">
                  <a:solidFill>
                    <a:srgbClr val="000000"/>
                  </a:solidFill>
                  <a:latin typeface="Arial" charset="0"/>
                </a:rPr>
              </a:br>
              <a:r>
                <a:rPr lang="en-AU" sz="1600">
                  <a:solidFill>
                    <a:srgbClr val="000000"/>
                  </a:solidFill>
                  <a:latin typeface="Arial" charset="0"/>
                </a:rPr>
                <a:t>human health</a:t>
              </a:r>
            </a:p>
          </p:txBody>
        </p:sp>
        <p:sp>
          <p:nvSpPr>
            <p:cNvPr id="1531913" name="Line 9"/>
            <p:cNvSpPr>
              <a:spLocks noChangeShapeType="1"/>
            </p:cNvSpPr>
            <p:nvPr/>
          </p:nvSpPr>
          <p:spPr bwMode="auto">
            <a:xfrm>
              <a:off x="2110" y="1296"/>
              <a:ext cx="0" cy="144"/>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531914" name="Line 10"/>
            <p:cNvSpPr>
              <a:spLocks noChangeShapeType="1"/>
            </p:cNvSpPr>
            <p:nvPr/>
          </p:nvSpPr>
          <p:spPr bwMode="auto">
            <a:xfrm>
              <a:off x="2112" y="2112"/>
              <a:ext cx="0" cy="19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531915" name="Line 11"/>
            <p:cNvSpPr>
              <a:spLocks noChangeShapeType="1"/>
            </p:cNvSpPr>
            <p:nvPr/>
          </p:nvSpPr>
          <p:spPr bwMode="auto">
            <a:xfrm>
              <a:off x="2112" y="2544"/>
              <a:ext cx="0" cy="19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531916" name="Line 12"/>
            <p:cNvSpPr>
              <a:spLocks noChangeShapeType="1"/>
            </p:cNvSpPr>
            <p:nvPr/>
          </p:nvSpPr>
          <p:spPr bwMode="auto">
            <a:xfrm>
              <a:off x="2112" y="3120"/>
              <a:ext cx="0" cy="19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531917" name="Text Box 13"/>
            <p:cNvSpPr txBox="1">
              <a:spLocks noChangeArrowheads="1"/>
            </p:cNvSpPr>
            <p:nvPr/>
          </p:nvSpPr>
          <p:spPr bwMode="auto">
            <a:xfrm>
              <a:off x="3533" y="1350"/>
              <a:ext cx="691" cy="394"/>
            </a:xfrm>
            <a:prstGeom prst="rect">
              <a:avLst/>
            </a:prstGeom>
            <a:noFill/>
            <a:ln>
              <a:noFill/>
            </a:ln>
            <a:effectLst/>
            <a:extLst>
              <a:ext uri="{909E8E84-426E-40DD-AFC4-6F175D3DCCD1}">
                <a14:hiddenFill xmlns:a14="http://schemas.microsoft.com/office/drawing/2010/main">
                  <a:gradFill rotWithShape="0">
                    <a:gsLst>
                      <a:gs pos="0">
                        <a:srgbClr val="000000">
                          <a:gamma/>
                          <a:shade val="29804"/>
                          <a:invGamma/>
                        </a:srgbClr>
                      </a:gs>
                      <a:gs pos="100000">
                        <a:srgbClr val="000000"/>
                      </a:gs>
                    </a:gsLst>
                    <a:path path="shape">
                      <a:fillToRect l="50000" t="50000" r="50000" b="50000"/>
                    </a:path>
                  </a:gra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lang="en-AU" sz="1600" i="1">
                  <a:solidFill>
                    <a:srgbClr val="000000"/>
                  </a:solidFill>
                  <a:latin typeface="Arial" charset="0"/>
                </a:rPr>
                <a:t>Chemical</a:t>
              </a:r>
              <a:br>
                <a:rPr lang="en-AU" sz="1600" i="1">
                  <a:solidFill>
                    <a:srgbClr val="000000"/>
                  </a:solidFill>
                  <a:latin typeface="Arial" charset="0"/>
                </a:rPr>
              </a:br>
              <a:r>
                <a:rPr lang="en-AU" sz="1600" i="1">
                  <a:solidFill>
                    <a:srgbClr val="000000"/>
                  </a:solidFill>
                  <a:latin typeface="Arial" charset="0"/>
                </a:rPr>
                <a:t>fate</a:t>
              </a:r>
            </a:p>
          </p:txBody>
        </p:sp>
        <p:sp>
          <p:nvSpPr>
            <p:cNvPr id="1531918" name="Text Box 14"/>
            <p:cNvSpPr txBox="1">
              <a:spLocks noChangeArrowheads="1"/>
            </p:cNvSpPr>
            <p:nvPr/>
          </p:nvSpPr>
          <p:spPr bwMode="auto">
            <a:xfrm>
              <a:off x="3216" y="2002"/>
              <a:ext cx="1247" cy="394"/>
            </a:xfrm>
            <a:prstGeom prst="rect">
              <a:avLst/>
            </a:prstGeom>
            <a:noFill/>
            <a:ln>
              <a:noFill/>
            </a:ln>
            <a:effectLst/>
            <a:extLst>
              <a:ext uri="{909E8E84-426E-40DD-AFC4-6F175D3DCCD1}">
                <a14:hiddenFill xmlns:a14="http://schemas.microsoft.com/office/drawing/2010/main">
                  <a:gradFill rotWithShape="0">
                    <a:gsLst>
                      <a:gs pos="0">
                        <a:srgbClr val="000000">
                          <a:gamma/>
                          <a:shade val="29804"/>
                          <a:invGamma/>
                        </a:srgbClr>
                      </a:gs>
                      <a:gs pos="100000">
                        <a:srgbClr val="000000"/>
                      </a:gs>
                    </a:gsLst>
                    <a:path path="shape">
                      <a:fillToRect l="50000" t="50000" r="50000" b="50000"/>
                    </a:path>
                  </a:gra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lang="en-AU" sz="1600" i="1">
                  <a:solidFill>
                    <a:srgbClr val="000000"/>
                  </a:solidFill>
                  <a:latin typeface="Arial" charset="0"/>
                </a:rPr>
                <a:t>Human</a:t>
              </a:r>
            </a:p>
            <a:p>
              <a:pPr algn="ctr" eaLnBrk="0" hangingPunct="0"/>
              <a:r>
                <a:rPr lang="en-AU" sz="1600" i="1">
                  <a:solidFill>
                    <a:srgbClr val="000000"/>
                  </a:solidFill>
                  <a:latin typeface="Arial" charset="0"/>
                </a:rPr>
                <a:t>exposure</a:t>
              </a:r>
            </a:p>
          </p:txBody>
        </p:sp>
        <p:sp>
          <p:nvSpPr>
            <p:cNvPr id="1531919" name="Text Box 15"/>
            <p:cNvSpPr txBox="1">
              <a:spLocks noChangeArrowheads="1"/>
            </p:cNvSpPr>
            <p:nvPr/>
          </p:nvSpPr>
          <p:spPr bwMode="auto">
            <a:xfrm>
              <a:off x="3532" y="2428"/>
              <a:ext cx="725" cy="560"/>
            </a:xfrm>
            <a:prstGeom prst="rect">
              <a:avLst/>
            </a:prstGeom>
            <a:noFill/>
            <a:ln>
              <a:noFill/>
            </a:ln>
            <a:effectLst/>
            <a:extLst>
              <a:ext uri="{909E8E84-426E-40DD-AFC4-6F175D3DCCD1}">
                <a14:hiddenFill xmlns:a14="http://schemas.microsoft.com/office/drawing/2010/main">
                  <a:gradFill rotWithShape="0">
                    <a:gsLst>
                      <a:gs pos="0">
                        <a:srgbClr val="000000">
                          <a:gamma/>
                          <a:shade val="29804"/>
                          <a:invGamma/>
                        </a:srgbClr>
                      </a:gs>
                      <a:gs pos="100000">
                        <a:srgbClr val="000000"/>
                      </a:gs>
                    </a:gsLst>
                    <a:path path="shape">
                      <a:fillToRect l="50000" t="50000" r="50000" b="50000"/>
                    </a:path>
                  </a:gra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AU" sz="1600" i="1">
                  <a:solidFill>
                    <a:srgbClr val="000000"/>
                  </a:solidFill>
                  <a:latin typeface="Arial" charset="0"/>
                </a:rPr>
                <a:t>Potency</a:t>
              </a:r>
            </a:p>
            <a:p>
              <a:pPr algn="ctr" eaLnBrk="0" hangingPunct="0"/>
              <a:r>
                <a:rPr lang="en-AU" sz="1600" i="1">
                  <a:solidFill>
                    <a:srgbClr val="000000"/>
                  </a:solidFill>
                  <a:latin typeface="Arial" charset="0"/>
                </a:rPr>
                <a:t>(Dose - </a:t>
              </a:r>
              <a:br>
                <a:rPr lang="en-AU" sz="1600" i="1">
                  <a:solidFill>
                    <a:srgbClr val="000000"/>
                  </a:solidFill>
                  <a:latin typeface="Arial" charset="0"/>
                </a:rPr>
              </a:br>
              <a:r>
                <a:rPr lang="en-AU" sz="1600" i="1">
                  <a:solidFill>
                    <a:srgbClr val="000000"/>
                  </a:solidFill>
                  <a:latin typeface="Arial" charset="0"/>
                </a:rPr>
                <a:t>response)</a:t>
              </a:r>
            </a:p>
          </p:txBody>
        </p:sp>
        <p:sp>
          <p:nvSpPr>
            <p:cNvPr id="1531920" name="Text Box 16"/>
            <p:cNvSpPr txBox="1">
              <a:spLocks noChangeArrowheads="1"/>
            </p:cNvSpPr>
            <p:nvPr/>
          </p:nvSpPr>
          <p:spPr bwMode="auto">
            <a:xfrm>
              <a:off x="1152" y="1431"/>
              <a:ext cx="1920" cy="236"/>
            </a:xfrm>
            <a:prstGeom prst="rect">
              <a:avLst/>
            </a:prstGeom>
            <a:noFill/>
            <a:ln w="12700">
              <a:solidFill>
                <a:srgbClr val="000000"/>
              </a:solidFill>
              <a:miter lim="800000"/>
              <a:headEnd/>
              <a:tailEnd/>
            </a:ln>
            <a:effectLst/>
            <a:extLst>
              <a:ext uri="{909E8E84-426E-40DD-AFC4-6F175D3DCCD1}">
                <a14:hiddenFill xmlns:a14="http://schemas.microsoft.com/office/drawing/2010/main">
                  <a:gradFill rotWithShape="0">
                    <a:gsLst>
                      <a:gs pos="0">
                        <a:srgbClr val="000000">
                          <a:gamma/>
                          <a:shade val="29804"/>
                          <a:invGamma/>
                        </a:srgbClr>
                      </a:gs>
                      <a:gs pos="100000">
                        <a:srgbClr val="000000"/>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lang="en-AU" sz="1600" dirty="0">
                  <a:solidFill>
                    <a:srgbClr val="000000"/>
                  </a:solidFill>
                  <a:latin typeface="Arial" charset="0"/>
                </a:rPr>
                <a:t>Fraction transferred to n</a:t>
              </a:r>
            </a:p>
          </p:txBody>
        </p:sp>
        <p:sp>
          <p:nvSpPr>
            <p:cNvPr id="1531921" name="Line 17"/>
            <p:cNvSpPr>
              <a:spLocks noChangeShapeType="1"/>
            </p:cNvSpPr>
            <p:nvPr/>
          </p:nvSpPr>
          <p:spPr bwMode="auto">
            <a:xfrm>
              <a:off x="2110" y="1680"/>
              <a:ext cx="0" cy="19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531922" name="Rectangle 18"/>
            <p:cNvSpPr>
              <a:spLocks noChangeArrowheads="1"/>
            </p:cNvSpPr>
            <p:nvPr/>
          </p:nvSpPr>
          <p:spPr bwMode="auto">
            <a:xfrm>
              <a:off x="3583" y="3216"/>
              <a:ext cx="613" cy="228"/>
            </a:xfrm>
            <a:prstGeom prst="rect">
              <a:avLst/>
            </a:prstGeom>
            <a:noFill/>
            <a:ln>
              <a:noFill/>
            </a:ln>
            <a:effectLst/>
            <a:extLst>
              <a:ext uri="{909E8E84-426E-40DD-AFC4-6F175D3DCCD1}">
                <a14:hiddenFill xmlns:a14="http://schemas.microsoft.com/office/drawing/2010/main">
                  <a:gradFill rotWithShape="0">
                    <a:gsLst>
                      <a:gs pos="0">
                        <a:srgbClr val="000000">
                          <a:gamma/>
                          <a:shade val="29804"/>
                          <a:invGamma/>
                        </a:srgbClr>
                      </a:gs>
                      <a:gs pos="100000">
                        <a:srgbClr val="000000"/>
                      </a:gs>
                    </a:gsLst>
                    <a:path path="shape">
                      <a:fillToRect l="50000" t="50000" r="50000" b="50000"/>
                    </a:path>
                  </a:gra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AU" sz="1600" i="1">
                  <a:solidFill>
                    <a:srgbClr val="000000"/>
                  </a:solidFill>
                  <a:latin typeface="Arial" charset="0"/>
                </a:rPr>
                <a:t>Severity</a:t>
              </a:r>
            </a:p>
          </p:txBody>
        </p:sp>
        <p:sp>
          <p:nvSpPr>
            <p:cNvPr id="1531923" name="AutoShape 19"/>
            <p:cNvSpPr>
              <a:spLocks/>
            </p:cNvSpPr>
            <p:nvPr/>
          </p:nvSpPr>
          <p:spPr bwMode="auto">
            <a:xfrm>
              <a:off x="4272" y="1200"/>
              <a:ext cx="96" cy="1248"/>
            </a:xfrm>
            <a:prstGeom prst="rightBrace">
              <a:avLst>
                <a:gd name="adj1" fmla="val 108333"/>
                <a:gd name="adj2" fmla="val 50000"/>
              </a:avLst>
            </a:prstGeom>
            <a:noFill/>
            <a:ln w="12700">
              <a:solidFill>
                <a:srgbClr val="000000"/>
              </a:solidFill>
              <a:round/>
              <a:headEnd/>
              <a:tailEnd/>
            </a:ln>
            <a:effectLst/>
            <a:extLst>
              <a:ext uri="{909E8E84-426E-40DD-AFC4-6F175D3DCCD1}">
                <a14:hiddenFill xmlns:a14="http://schemas.microsoft.com/office/drawing/2010/main">
                  <a:gradFill rotWithShape="0">
                    <a:gsLst>
                      <a:gs pos="0">
                        <a:srgbClr val="000000">
                          <a:gamma/>
                          <a:shade val="29804"/>
                          <a:invGamma/>
                        </a:srgbClr>
                      </a:gs>
                      <a:gs pos="100000">
                        <a:srgbClr val="000000"/>
                      </a:gs>
                    </a:gsLst>
                    <a:path path="rect">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531924" name="AutoShape 20"/>
            <p:cNvSpPr>
              <a:spLocks/>
            </p:cNvSpPr>
            <p:nvPr/>
          </p:nvSpPr>
          <p:spPr bwMode="auto">
            <a:xfrm>
              <a:off x="4272" y="2496"/>
              <a:ext cx="96" cy="1296"/>
            </a:xfrm>
            <a:prstGeom prst="rightBrace">
              <a:avLst>
                <a:gd name="adj1" fmla="val 112500"/>
                <a:gd name="adj2" fmla="val 50000"/>
              </a:avLst>
            </a:prstGeom>
            <a:noFill/>
            <a:ln w="12700">
              <a:solidFill>
                <a:srgbClr val="000000"/>
              </a:solidFill>
              <a:round/>
              <a:headEnd/>
              <a:tailEnd/>
            </a:ln>
            <a:effectLst/>
            <a:extLst>
              <a:ext uri="{909E8E84-426E-40DD-AFC4-6F175D3DCCD1}">
                <a14:hiddenFill xmlns:a14="http://schemas.microsoft.com/office/drawing/2010/main">
                  <a:gradFill rotWithShape="0">
                    <a:gsLst>
                      <a:gs pos="0">
                        <a:srgbClr val="000000">
                          <a:gamma/>
                          <a:shade val="29804"/>
                          <a:invGamma/>
                        </a:srgbClr>
                      </a:gs>
                      <a:gs pos="100000">
                        <a:srgbClr val="000000"/>
                      </a:gs>
                    </a:gsLst>
                    <a:path path="rect">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531925" name="Text Box 21"/>
            <p:cNvSpPr txBox="1">
              <a:spLocks noChangeArrowheads="1"/>
            </p:cNvSpPr>
            <p:nvPr/>
          </p:nvSpPr>
          <p:spPr bwMode="auto">
            <a:xfrm>
              <a:off x="4320" y="1523"/>
              <a:ext cx="691" cy="682"/>
            </a:xfrm>
            <a:prstGeom prst="rect">
              <a:avLst/>
            </a:prstGeom>
            <a:noFill/>
            <a:ln>
              <a:noFill/>
            </a:ln>
            <a:effectLst/>
            <a:extLst>
              <a:ext uri="{909E8E84-426E-40DD-AFC4-6F175D3DCCD1}">
                <a14:hiddenFill xmlns:a14="http://schemas.microsoft.com/office/drawing/2010/main">
                  <a:gradFill rotWithShape="0">
                    <a:gsLst>
                      <a:gs pos="0">
                        <a:srgbClr val="000000">
                          <a:gamma/>
                          <a:shade val="29804"/>
                          <a:invGamma/>
                        </a:srgbClr>
                      </a:gs>
                      <a:gs pos="100000">
                        <a:srgbClr val="000000"/>
                      </a:gs>
                    </a:gsLst>
                    <a:path path="shape">
                      <a:fillToRect l="50000" t="50000" r="50000" b="50000"/>
                    </a:path>
                  </a:gra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lang="en-AU" sz="2000" i="1">
                  <a:solidFill>
                    <a:srgbClr val="000000"/>
                  </a:solidFill>
                  <a:latin typeface="Arial" charset="0"/>
                </a:rPr>
                <a:t>Intake</a:t>
              </a:r>
              <a:br>
                <a:rPr lang="en-AU" sz="2000" i="1">
                  <a:solidFill>
                    <a:srgbClr val="000000"/>
                  </a:solidFill>
                  <a:latin typeface="Arial" charset="0"/>
                </a:rPr>
              </a:br>
              <a:r>
                <a:rPr lang="en-AU" sz="2000" i="1">
                  <a:solidFill>
                    <a:srgbClr val="000000"/>
                  </a:solidFill>
                  <a:latin typeface="Arial" charset="0"/>
                </a:rPr>
                <a:t>fraction iF</a:t>
              </a:r>
            </a:p>
          </p:txBody>
        </p:sp>
        <p:sp>
          <p:nvSpPr>
            <p:cNvPr id="1531926" name="Text Box 22"/>
            <p:cNvSpPr txBox="1">
              <a:spLocks noChangeArrowheads="1"/>
            </p:cNvSpPr>
            <p:nvPr/>
          </p:nvSpPr>
          <p:spPr bwMode="auto">
            <a:xfrm>
              <a:off x="4320" y="2962"/>
              <a:ext cx="691" cy="394"/>
            </a:xfrm>
            <a:prstGeom prst="rect">
              <a:avLst/>
            </a:prstGeom>
            <a:noFill/>
            <a:ln>
              <a:noFill/>
            </a:ln>
            <a:effectLst/>
            <a:extLst>
              <a:ext uri="{909E8E84-426E-40DD-AFC4-6F175D3DCCD1}">
                <a14:hiddenFill xmlns:a14="http://schemas.microsoft.com/office/drawing/2010/main">
                  <a:gradFill rotWithShape="0">
                    <a:gsLst>
                      <a:gs pos="0">
                        <a:srgbClr val="000000">
                          <a:gamma/>
                          <a:shade val="29804"/>
                          <a:invGamma/>
                        </a:srgbClr>
                      </a:gs>
                      <a:gs pos="100000">
                        <a:srgbClr val="000000"/>
                      </a:gs>
                    </a:gsLst>
                    <a:path path="shape">
                      <a:fillToRect l="50000" t="50000" r="50000" b="50000"/>
                    </a:path>
                  </a:gra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lang="en-AU" sz="1600" i="1">
                  <a:solidFill>
                    <a:srgbClr val="000000"/>
                  </a:solidFill>
                  <a:latin typeface="Arial" charset="0"/>
                </a:rPr>
                <a:t>Effect</a:t>
              </a:r>
              <a:br>
                <a:rPr lang="en-AU" sz="1600" i="1">
                  <a:solidFill>
                    <a:srgbClr val="000000"/>
                  </a:solidFill>
                  <a:latin typeface="Arial" charset="0"/>
                </a:rPr>
              </a:br>
              <a:r>
                <a:rPr lang="en-AU" sz="1600" i="1">
                  <a:solidFill>
                    <a:srgbClr val="000000"/>
                  </a:solidFill>
                  <a:latin typeface="Arial" charset="0"/>
                </a:rPr>
                <a:t>factor</a:t>
              </a:r>
            </a:p>
          </p:txBody>
        </p:sp>
        <p:sp>
          <p:nvSpPr>
            <p:cNvPr id="1531927" name="AutoShape 23"/>
            <p:cNvSpPr>
              <a:spLocks/>
            </p:cNvSpPr>
            <p:nvPr/>
          </p:nvSpPr>
          <p:spPr bwMode="auto">
            <a:xfrm>
              <a:off x="3408" y="1104"/>
              <a:ext cx="96" cy="864"/>
            </a:xfrm>
            <a:prstGeom prst="rightBrace">
              <a:avLst>
                <a:gd name="adj1" fmla="val 75000"/>
                <a:gd name="adj2" fmla="val 50000"/>
              </a:avLst>
            </a:prstGeom>
            <a:noFill/>
            <a:ln w="12700">
              <a:solidFill>
                <a:srgbClr val="000000"/>
              </a:solidFill>
              <a:round/>
              <a:headEnd/>
              <a:tailEnd/>
            </a:ln>
            <a:effectLst/>
            <a:extLst>
              <a:ext uri="{909E8E84-426E-40DD-AFC4-6F175D3DCCD1}">
                <a14:hiddenFill xmlns:a14="http://schemas.microsoft.com/office/drawing/2010/main">
                  <a:gradFill rotWithShape="0">
                    <a:gsLst>
                      <a:gs pos="0">
                        <a:srgbClr val="000000">
                          <a:gamma/>
                          <a:shade val="29804"/>
                          <a:invGamma/>
                        </a:srgbClr>
                      </a:gs>
                      <a:gs pos="100000">
                        <a:srgbClr val="000000"/>
                      </a:gs>
                    </a:gsLst>
                    <a:path path="rect">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531928" name="AutoShape 24"/>
            <p:cNvSpPr>
              <a:spLocks/>
            </p:cNvSpPr>
            <p:nvPr/>
          </p:nvSpPr>
          <p:spPr bwMode="auto">
            <a:xfrm>
              <a:off x="3408" y="2016"/>
              <a:ext cx="96" cy="432"/>
            </a:xfrm>
            <a:prstGeom prst="rightBrace">
              <a:avLst>
                <a:gd name="adj1" fmla="val 37500"/>
                <a:gd name="adj2" fmla="val 50000"/>
              </a:avLst>
            </a:prstGeom>
            <a:noFill/>
            <a:ln w="12700">
              <a:solidFill>
                <a:srgbClr val="000000"/>
              </a:solidFill>
              <a:round/>
              <a:headEnd/>
              <a:tailEnd/>
            </a:ln>
            <a:effectLst/>
            <a:extLst>
              <a:ext uri="{909E8E84-426E-40DD-AFC4-6F175D3DCCD1}">
                <a14:hiddenFill xmlns:a14="http://schemas.microsoft.com/office/drawing/2010/main">
                  <a:gradFill rotWithShape="0">
                    <a:gsLst>
                      <a:gs pos="0">
                        <a:srgbClr val="000000">
                          <a:gamma/>
                          <a:shade val="29804"/>
                          <a:invGamma/>
                        </a:srgbClr>
                      </a:gs>
                      <a:gs pos="100000">
                        <a:srgbClr val="000000"/>
                      </a:gs>
                    </a:gsLst>
                    <a:path path="rect">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531929" name="AutoShape 25"/>
            <p:cNvSpPr>
              <a:spLocks/>
            </p:cNvSpPr>
            <p:nvPr/>
          </p:nvSpPr>
          <p:spPr bwMode="auto">
            <a:xfrm>
              <a:off x="3408" y="2496"/>
              <a:ext cx="96" cy="528"/>
            </a:xfrm>
            <a:prstGeom prst="rightBrace">
              <a:avLst>
                <a:gd name="adj1" fmla="val 45833"/>
                <a:gd name="adj2" fmla="val 50000"/>
              </a:avLst>
            </a:prstGeom>
            <a:noFill/>
            <a:ln w="12700">
              <a:solidFill>
                <a:srgbClr val="000000"/>
              </a:solidFill>
              <a:round/>
              <a:headEnd/>
              <a:tailEnd/>
            </a:ln>
            <a:effectLst/>
            <a:extLst>
              <a:ext uri="{909E8E84-426E-40DD-AFC4-6F175D3DCCD1}">
                <a14:hiddenFill xmlns:a14="http://schemas.microsoft.com/office/drawing/2010/main">
                  <a:gradFill rotWithShape="0">
                    <a:gsLst>
                      <a:gs pos="0">
                        <a:srgbClr val="000000">
                          <a:gamma/>
                          <a:shade val="29804"/>
                          <a:invGamma/>
                        </a:srgbClr>
                      </a:gs>
                      <a:gs pos="100000">
                        <a:srgbClr val="000000"/>
                      </a:gs>
                    </a:gsLst>
                    <a:path path="rect">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531930" name="AutoShape 26"/>
            <p:cNvSpPr>
              <a:spLocks/>
            </p:cNvSpPr>
            <p:nvPr/>
          </p:nvSpPr>
          <p:spPr bwMode="auto">
            <a:xfrm>
              <a:off x="3408" y="3072"/>
              <a:ext cx="96" cy="480"/>
            </a:xfrm>
            <a:prstGeom prst="rightBrace">
              <a:avLst>
                <a:gd name="adj1" fmla="val 41667"/>
                <a:gd name="adj2" fmla="val 50000"/>
              </a:avLst>
            </a:prstGeom>
            <a:noFill/>
            <a:ln w="12700">
              <a:solidFill>
                <a:srgbClr val="000000"/>
              </a:solidFill>
              <a:round/>
              <a:headEnd/>
              <a:tailEnd/>
            </a:ln>
            <a:effectLst/>
            <a:extLst>
              <a:ext uri="{909E8E84-426E-40DD-AFC4-6F175D3DCCD1}">
                <a14:hiddenFill xmlns:a14="http://schemas.microsoft.com/office/drawing/2010/main">
                  <a:gradFill rotWithShape="0">
                    <a:gsLst>
                      <a:gs pos="0">
                        <a:srgbClr val="000000">
                          <a:gamma/>
                          <a:shade val="29804"/>
                          <a:invGamma/>
                        </a:srgbClr>
                      </a:gs>
                      <a:gs pos="100000">
                        <a:srgbClr val="000000"/>
                      </a:gs>
                    </a:gsLst>
                    <a:path path="rect">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
        <p:nvSpPr>
          <p:cNvPr id="1531931" name="Text Box 27"/>
          <p:cNvSpPr txBox="1">
            <a:spLocks noChangeArrowheads="1"/>
          </p:cNvSpPr>
          <p:nvPr/>
        </p:nvSpPr>
        <p:spPr bwMode="auto">
          <a:xfrm>
            <a:off x="4197350" y="6491288"/>
            <a:ext cx="3092450" cy="366712"/>
          </a:xfrm>
          <a:prstGeom prst="rect">
            <a:avLst/>
          </a:prstGeom>
          <a:noFill/>
          <a:ln>
            <a:noFill/>
          </a:ln>
          <a:effectLst/>
          <a:extLst>
            <a:ext uri="{909E8E84-426E-40DD-AFC4-6F175D3DCCD1}">
              <a14:hiddenFill xmlns:a14="http://schemas.microsoft.com/office/drawing/2010/main">
                <a:gradFill rotWithShape="0">
                  <a:gsLst>
                    <a:gs pos="0">
                      <a:srgbClr val="000000">
                        <a:gamma/>
                        <a:shade val="29804"/>
                        <a:invGamma/>
                      </a:srgbClr>
                    </a:gs>
                    <a:gs pos="100000">
                      <a:srgbClr val="000000"/>
                    </a:gs>
                  </a:gsLst>
                  <a:path path="shape">
                    <a:fillToRect l="50000" t="50000" r="50000" b="50000"/>
                  </a:path>
                </a:gra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AU" sz="1800" b="1">
                <a:solidFill>
                  <a:srgbClr val="000000"/>
                </a:solidFill>
                <a:latin typeface="Arial" charset="0"/>
              </a:rPr>
              <a:t>(ES&amp;T 2002, 36, 207-212 A)</a:t>
            </a:r>
          </a:p>
        </p:txBody>
      </p:sp>
    </p:spTree>
    <p:extLst>
      <p:ext uri="{BB962C8B-B14F-4D97-AF65-F5344CB8AC3E}">
        <p14:creationId xmlns:p14="http://schemas.microsoft.com/office/powerpoint/2010/main" val="9087053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Current approaches to land use</a:t>
            </a:r>
            <a:endParaRPr lang="en-AU" dirty="0"/>
          </a:p>
        </p:txBody>
      </p:sp>
      <p:sp>
        <p:nvSpPr>
          <p:cNvPr id="3" name="Content Placeholder 2"/>
          <p:cNvSpPr>
            <a:spLocks noGrp="1"/>
          </p:cNvSpPr>
          <p:nvPr>
            <p:ph idx="1"/>
          </p:nvPr>
        </p:nvSpPr>
        <p:spPr/>
        <p:txBody>
          <a:bodyPr/>
          <a:lstStyle/>
          <a:p>
            <a:r>
              <a:rPr lang="en-AU" dirty="0" smtClean="0"/>
              <a:t>Biodiversity  metrics based:</a:t>
            </a:r>
          </a:p>
          <a:p>
            <a:pPr lvl="1"/>
            <a:r>
              <a:rPr lang="en-AU" dirty="0" smtClean="0"/>
              <a:t>Direct occupation of land – displacing biodiversity and stopping it re-establishing on that land</a:t>
            </a:r>
          </a:p>
          <a:p>
            <a:pPr lvl="1"/>
            <a:r>
              <a:rPr lang="en-AU" dirty="0" smtClean="0"/>
              <a:t>Increased segregation of remaining natural land.</a:t>
            </a:r>
            <a:endParaRPr lang="en-AU" dirty="0"/>
          </a:p>
          <a:p>
            <a:r>
              <a:rPr lang="en-AU" dirty="0" smtClean="0"/>
              <a:t>Japanese LIME model included NPP as an endpoint in LCA.</a:t>
            </a:r>
          </a:p>
          <a:p>
            <a:r>
              <a:rPr lang="en-AU" dirty="0" smtClean="0"/>
              <a:t>Ecological footprint- based on exclusive use of land based on NPP.</a:t>
            </a:r>
          </a:p>
          <a:p>
            <a:r>
              <a:rPr lang="en-AU" dirty="0" smtClean="0"/>
              <a:t>ILCD – carbon deficit from land use change.</a:t>
            </a:r>
          </a:p>
          <a:p>
            <a:r>
              <a:rPr lang="en-AU" dirty="0" smtClean="0"/>
              <a:t>World impact+ method – focus on regionalisation of impact </a:t>
            </a:r>
            <a:r>
              <a:rPr lang="en-AU" smtClean="0"/>
              <a:t>assessment – included soil </a:t>
            </a:r>
            <a:r>
              <a:rPr lang="en-AU" dirty="0" smtClean="0"/>
              <a:t>ecological functions – erosion resistance, water supply, water filtration.</a:t>
            </a:r>
          </a:p>
          <a:p>
            <a:pPr lvl="1"/>
            <a:endParaRPr lang="en-AU" dirty="0"/>
          </a:p>
        </p:txBody>
      </p:sp>
      <p:sp>
        <p:nvSpPr>
          <p:cNvPr id="4" name="Footer Placeholder 3"/>
          <p:cNvSpPr>
            <a:spLocks noGrp="1"/>
          </p:cNvSpPr>
          <p:nvPr>
            <p:ph type="ftr" sz="quarter" idx="11"/>
          </p:nvPr>
        </p:nvSpPr>
        <p:spPr/>
        <p:txBody>
          <a:bodyPr/>
          <a:lstStyle/>
          <a:p>
            <a:r>
              <a:rPr lang="en-AU" smtClean="0"/>
              <a:t>Presentation title  |  Presenter name</a:t>
            </a:r>
            <a:endParaRPr lang="en-AU" dirty="0"/>
          </a:p>
        </p:txBody>
      </p:sp>
      <p:sp>
        <p:nvSpPr>
          <p:cNvPr id="5" name="Slide Number Placeholder 4"/>
          <p:cNvSpPr>
            <a:spLocks noGrp="1"/>
          </p:cNvSpPr>
          <p:nvPr>
            <p:ph type="sldNum" sz="quarter" idx="4"/>
          </p:nvPr>
        </p:nvSpPr>
        <p:spPr/>
        <p:txBody>
          <a:bodyPr/>
          <a:lstStyle/>
          <a:p>
            <a:fld id="{2ABE124A-B5C5-46E0-B944-45307B126769}" type="slidenum">
              <a:rPr lang="en-AU" smtClean="0"/>
              <a:pPr/>
              <a:t>26</a:t>
            </a:fld>
            <a:r>
              <a:rPr lang="en-AU" smtClean="0"/>
              <a:t>  |</a:t>
            </a:r>
            <a:endParaRPr lang="en-AU" dirty="0"/>
          </a:p>
        </p:txBody>
      </p:sp>
    </p:spTree>
    <p:extLst>
      <p:ext uri="{BB962C8B-B14F-4D97-AF65-F5344CB8AC3E}">
        <p14:creationId xmlns:p14="http://schemas.microsoft.com/office/powerpoint/2010/main" val="32946683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dirty="0" smtClean="0"/>
              <a:t>Presentation title  |  Presenter name</a:t>
            </a:r>
            <a:endParaRPr lang="en-AU" dirty="0"/>
          </a:p>
        </p:txBody>
      </p:sp>
      <p:sp>
        <p:nvSpPr>
          <p:cNvPr id="5" name="Slide Number Placeholder 4"/>
          <p:cNvSpPr>
            <a:spLocks noGrp="1"/>
          </p:cNvSpPr>
          <p:nvPr>
            <p:ph type="sldNum" sz="quarter" idx="4"/>
          </p:nvPr>
        </p:nvSpPr>
        <p:spPr/>
        <p:txBody>
          <a:bodyPr/>
          <a:lstStyle/>
          <a:p>
            <a:fld id="{2ABE124A-B5C5-46E0-B944-45307B126769}" type="slidenum">
              <a:rPr lang="en-AU" smtClean="0"/>
              <a:pPr/>
              <a:t>27</a:t>
            </a:fld>
            <a:r>
              <a:rPr lang="en-AU" dirty="0" smtClean="0"/>
              <a:t>  |</a:t>
            </a:r>
            <a:endParaRPr lang="en-AU" dirty="0"/>
          </a:p>
        </p:txBody>
      </p:sp>
      <p:pic>
        <p:nvPicPr>
          <p:cNvPr id="63491" name="Picture 3"/>
          <p:cNvPicPr>
            <a:picLocks noChangeAspect="1" noChangeArrowheads="1"/>
          </p:cNvPicPr>
          <p:nvPr/>
        </p:nvPicPr>
        <p:blipFill>
          <a:blip r:embed="rId2" cstate="print"/>
          <a:srcRect/>
          <a:stretch>
            <a:fillRect/>
          </a:stretch>
        </p:blipFill>
        <p:spPr bwMode="auto">
          <a:xfrm>
            <a:off x="261689" y="1020663"/>
            <a:ext cx="8486775" cy="5000625"/>
          </a:xfrm>
          <a:prstGeom prst="rect">
            <a:avLst/>
          </a:prstGeom>
          <a:noFill/>
          <a:ln w="9525">
            <a:noFill/>
            <a:miter lim="800000"/>
            <a:headEnd/>
            <a:tailEnd/>
          </a:ln>
        </p:spPr>
      </p:pic>
      <p:sp>
        <p:nvSpPr>
          <p:cNvPr id="8" name="TextBox 7"/>
          <p:cNvSpPr txBox="1"/>
          <p:nvPr/>
        </p:nvSpPr>
        <p:spPr>
          <a:xfrm>
            <a:off x="395536" y="188640"/>
            <a:ext cx="7416824" cy="523220"/>
          </a:xfrm>
          <a:prstGeom prst="rect">
            <a:avLst/>
          </a:prstGeom>
          <a:noFill/>
        </p:spPr>
        <p:txBody>
          <a:bodyPr wrap="square" rtlCol="0">
            <a:spAutoFit/>
          </a:bodyPr>
          <a:lstStyle/>
          <a:p>
            <a:r>
              <a:rPr lang="en-AU" sz="2800" dirty="0" smtClean="0"/>
              <a:t>The scope of our work for the next two days</a:t>
            </a:r>
            <a:endParaRPr lang="en-AU" sz="2800" dirty="0"/>
          </a:p>
        </p:txBody>
      </p:sp>
      <p:sp>
        <p:nvSpPr>
          <p:cNvPr id="15" name="TextBox 14"/>
          <p:cNvSpPr txBox="1"/>
          <p:nvPr/>
        </p:nvSpPr>
        <p:spPr>
          <a:xfrm>
            <a:off x="35496" y="6165304"/>
            <a:ext cx="7920880" cy="246221"/>
          </a:xfrm>
          <a:prstGeom prst="rect">
            <a:avLst/>
          </a:prstGeom>
          <a:noFill/>
        </p:spPr>
        <p:txBody>
          <a:bodyPr wrap="square" rtlCol="0">
            <a:spAutoFit/>
          </a:bodyPr>
          <a:lstStyle/>
          <a:p>
            <a:r>
              <a:rPr lang="en-AU" sz="1000" dirty="0" smtClean="0"/>
              <a:t>Source: Garrigues et al. 2013. Development of a soil compaction indicator in life cycle assessment. International J Life Cycle Assessment 18:1316.</a:t>
            </a:r>
            <a:endParaRPr lang="en-AU" sz="1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Back to Sandra</a:t>
            </a:r>
            <a:endParaRPr lang="en-AU" dirty="0"/>
          </a:p>
        </p:txBody>
      </p:sp>
      <p:sp>
        <p:nvSpPr>
          <p:cNvPr id="3" name="Content Placeholder 2"/>
          <p:cNvSpPr>
            <a:spLocks noGrp="1"/>
          </p:cNvSpPr>
          <p:nvPr>
            <p:ph idx="1"/>
          </p:nvPr>
        </p:nvSpPr>
        <p:spPr/>
        <p:txBody>
          <a:bodyPr/>
          <a:lstStyle/>
          <a:p>
            <a:r>
              <a:rPr lang="en-AU" dirty="0" smtClean="0"/>
              <a:t>Current flows in AusAgLCI to cover impact categories</a:t>
            </a:r>
          </a:p>
          <a:p>
            <a:r>
              <a:rPr lang="en-AU" dirty="0" smtClean="0"/>
              <a:t>Inventory produced to date</a:t>
            </a:r>
          </a:p>
          <a:p>
            <a:r>
              <a:rPr lang="en-AU" dirty="0" smtClean="0"/>
              <a:t>Some LCI results</a:t>
            </a:r>
          </a:p>
          <a:p>
            <a:r>
              <a:rPr lang="en-AU" dirty="0" smtClean="0"/>
              <a:t>Expectations from the workshop</a:t>
            </a:r>
            <a:endParaRPr lang="en-AU" dirty="0"/>
          </a:p>
        </p:txBody>
      </p:sp>
      <p:sp>
        <p:nvSpPr>
          <p:cNvPr id="4" name="Footer Placeholder 3"/>
          <p:cNvSpPr>
            <a:spLocks noGrp="1"/>
          </p:cNvSpPr>
          <p:nvPr>
            <p:ph type="ftr" sz="quarter" idx="11"/>
          </p:nvPr>
        </p:nvSpPr>
        <p:spPr/>
        <p:txBody>
          <a:bodyPr/>
          <a:lstStyle/>
          <a:p>
            <a:r>
              <a:rPr lang="en-AU" dirty="0" smtClean="0"/>
              <a:t>Presentation title  |  Presenter name</a:t>
            </a:r>
            <a:endParaRPr lang="en-AU" dirty="0"/>
          </a:p>
        </p:txBody>
      </p:sp>
      <p:sp>
        <p:nvSpPr>
          <p:cNvPr id="5" name="Slide Number Placeholder 4"/>
          <p:cNvSpPr>
            <a:spLocks noGrp="1"/>
          </p:cNvSpPr>
          <p:nvPr>
            <p:ph type="sldNum" sz="quarter" idx="4"/>
          </p:nvPr>
        </p:nvSpPr>
        <p:spPr/>
        <p:txBody>
          <a:bodyPr/>
          <a:lstStyle/>
          <a:p>
            <a:fld id="{2ABE124A-B5C5-46E0-B944-45307B126769}" type="slidenum">
              <a:rPr lang="en-AU" smtClean="0"/>
              <a:pPr/>
              <a:t>28</a:t>
            </a:fld>
            <a:r>
              <a:rPr lang="en-AU" dirty="0" smtClean="0"/>
              <a:t>  |</a:t>
            </a:r>
            <a:endParaRPr lang="en-A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58776" y="44626"/>
            <a:ext cx="8461375" cy="504056"/>
          </a:xfrm>
        </p:spPr>
        <p:txBody>
          <a:bodyPr/>
          <a:lstStyle/>
          <a:p>
            <a:r>
              <a:rPr lang="en-AU" sz="2400" dirty="0" smtClean="0"/>
              <a:t>Impact categories</a:t>
            </a:r>
          </a:p>
        </p:txBody>
      </p:sp>
      <p:sp>
        <p:nvSpPr>
          <p:cNvPr id="20483" name="Content Placeholder 2"/>
          <p:cNvSpPr>
            <a:spLocks noGrp="1"/>
          </p:cNvSpPr>
          <p:nvPr>
            <p:ph idx="1"/>
          </p:nvPr>
        </p:nvSpPr>
        <p:spPr>
          <a:xfrm>
            <a:off x="107504" y="620688"/>
            <a:ext cx="8928992" cy="4896544"/>
          </a:xfrm>
        </p:spPr>
        <p:txBody>
          <a:bodyPr>
            <a:noAutofit/>
          </a:bodyPr>
          <a:lstStyle/>
          <a:p>
            <a:pPr>
              <a:spcBef>
                <a:spcPts val="0"/>
              </a:spcBef>
              <a:spcAft>
                <a:spcPts val="1800"/>
              </a:spcAft>
            </a:pPr>
            <a:r>
              <a:rPr lang="en-AU" sz="2000" b="1" i="1" dirty="0" smtClean="0"/>
              <a:t>Global warming:</a:t>
            </a:r>
          </a:p>
          <a:p>
            <a:pPr lvl="1">
              <a:spcBef>
                <a:spcPts val="0"/>
              </a:spcBef>
              <a:spcAft>
                <a:spcPts val="1800"/>
              </a:spcAft>
              <a:buFont typeface="Wingdings" pitchFamily="2" charset="2"/>
              <a:buChar char="Ø"/>
            </a:pPr>
            <a:r>
              <a:rPr lang="en-AU" sz="1600" dirty="0" smtClean="0"/>
              <a:t>Flows are based on IPCC (2006) and National Inventory Report (DCCEE 2011) methodologies.</a:t>
            </a:r>
          </a:p>
          <a:p>
            <a:pPr lvl="1">
              <a:spcBef>
                <a:spcPts val="0"/>
              </a:spcBef>
              <a:spcAft>
                <a:spcPts val="1800"/>
              </a:spcAft>
              <a:buFont typeface="Wingdings" pitchFamily="2" charset="2"/>
              <a:buChar char="Ø"/>
            </a:pPr>
            <a:r>
              <a:rPr lang="en-AU" sz="1600" dirty="0" smtClean="0"/>
              <a:t>Emissions directly associated with production (e.g. direct and indirect GHG emissions from fertiliser use, burning of stubble, crop residues) are included as inventory flows but not potential carbon sinks and sources (soil, litter and vegetation carbon changes); it will be the domain of the LCA practioner to add these where appropriate.</a:t>
            </a:r>
            <a:endParaRPr lang="en-AU" sz="1600" dirty="0" smtClean="0">
              <a:solidFill>
                <a:schemeClr val="accent3">
                  <a:lumMod val="75000"/>
                </a:schemeClr>
              </a:solidFill>
            </a:endParaRPr>
          </a:p>
          <a:p>
            <a:pPr>
              <a:spcBef>
                <a:spcPts val="0"/>
              </a:spcBef>
              <a:spcAft>
                <a:spcPts val="1800"/>
              </a:spcAft>
            </a:pPr>
            <a:r>
              <a:rPr lang="en-AU" sz="2000" b="1" i="1" dirty="0" smtClean="0"/>
              <a:t>Water use:</a:t>
            </a:r>
            <a:r>
              <a:rPr lang="en-AU" sz="2000" b="1" dirty="0" smtClean="0"/>
              <a:t> </a:t>
            </a:r>
          </a:p>
          <a:p>
            <a:pPr lvl="1">
              <a:spcBef>
                <a:spcPts val="0"/>
              </a:spcBef>
              <a:spcAft>
                <a:spcPts val="1800"/>
              </a:spcAft>
              <a:buFont typeface="Wingdings" pitchFamily="2" charset="2"/>
              <a:buChar char="Ø"/>
            </a:pPr>
            <a:r>
              <a:rPr lang="en-AU" sz="1600" dirty="0" smtClean="0"/>
              <a:t>Elemental flows required to support a range of impact assessment approaches are included. Green water is included if there is a land transformation that changes the availability of water downstream for other users.</a:t>
            </a:r>
          </a:p>
          <a:p>
            <a:pPr>
              <a:spcBef>
                <a:spcPts val="0"/>
              </a:spcBef>
              <a:spcAft>
                <a:spcPts val="1800"/>
              </a:spcAft>
            </a:pPr>
            <a:r>
              <a:rPr lang="en-AU" sz="2000" b="1" i="1" dirty="0" smtClean="0"/>
              <a:t>Land use:</a:t>
            </a:r>
          </a:p>
          <a:p>
            <a:pPr lvl="1">
              <a:spcBef>
                <a:spcPts val="0"/>
              </a:spcBef>
              <a:spcAft>
                <a:spcPts val="1800"/>
              </a:spcAft>
              <a:buFont typeface="Wingdings" pitchFamily="2" charset="2"/>
              <a:buChar char="Ø"/>
            </a:pPr>
            <a:r>
              <a:rPr lang="en-AU" sz="1600" dirty="0" smtClean="0"/>
              <a:t>The land cover classifications used by ecoinvent® are used as the basic flow in the inventory.</a:t>
            </a:r>
          </a:p>
          <a:p>
            <a:pPr lvl="1">
              <a:spcBef>
                <a:spcPts val="0"/>
              </a:spcBef>
              <a:spcAft>
                <a:spcPts val="1800"/>
              </a:spcAft>
              <a:buFont typeface="Wingdings" pitchFamily="2" charset="2"/>
              <a:buChar char="Ø"/>
            </a:pPr>
            <a:r>
              <a:rPr lang="en-AU" sz="1600" dirty="0" smtClean="0"/>
              <a:t>To inform the discussion on land use and the competing demands for land, an approach that classifies both area and the capacity of land to produce food is required.</a:t>
            </a:r>
            <a:endParaRPr lang="en-AU" sz="1600" dirty="0" smtClean="0">
              <a:solidFill>
                <a:schemeClr val="accent3">
                  <a:lumMod val="75000"/>
                </a:schemeClr>
              </a:solidFill>
            </a:endParaRPr>
          </a:p>
          <a:p>
            <a:endParaRPr lang="en-AU" sz="2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What is a Life Cycle Assessment?</a:t>
            </a:r>
            <a:endParaRPr lang="en-AU" dirty="0"/>
          </a:p>
        </p:txBody>
      </p:sp>
      <p:sp>
        <p:nvSpPr>
          <p:cNvPr id="5" name="Content Placeholder 4"/>
          <p:cNvSpPr>
            <a:spLocks noGrp="1"/>
          </p:cNvSpPr>
          <p:nvPr>
            <p:ph idx="1"/>
          </p:nvPr>
        </p:nvSpPr>
        <p:spPr>
          <a:xfrm>
            <a:off x="358775" y="1052736"/>
            <a:ext cx="8461375" cy="1440507"/>
          </a:xfrm>
        </p:spPr>
        <p:txBody>
          <a:bodyPr/>
          <a:lstStyle/>
          <a:p>
            <a:r>
              <a:rPr lang="en-AU" dirty="0" smtClean="0"/>
              <a:t>LCA is the most commonly used tool to determine the environmental impact that a product or service has, by taking into account all of the impacts from resource extraction, production, use, through to end of life disposal.</a:t>
            </a:r>
            <a:endParaRPr lang="en-AU" dirty="0"/>
          </a:p>
        </p:txBody>
      </p:sp>
      <p:sp>
        <p:nvSpPr>
          <p:cNvPr id="8"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dirty="0" smtClean="0"/>
              <a:t>Soil Quality Indicators in LCA  |  Sandra Eady and Tim Grant</a:t>
            </a:r>
            <a:endParaRPr lang="en-US" dirty="0"/>
          </a:p>
        </p:txBody>
      </p:sp>
      <p:sp>
        <p:nvSpPr>
          <p:cNvPr id="6" name="Slide Number Placeholder 5"/>
          <p:cNvSpPr>
            <a:spLocks noGrp="1"/>
          </p:cNvSpPr>
          <p:nvPr>
            <p:ph type="sldNum" sz="quarter" idx="4"/>
          </p:nvPr>
        </p:nvSpPr>
        <p:spPr/>
        <p:txBody>
          <a:bodyPr/>
          <a:lstStyle/>
          <a:p>
            <a:fld id="{2ABE124A-B5C5-46E0-B944-45307B126769}" type="slidenum">
              <a:rPr lang="en-AU" smtClean="0"/>
              <a:pPr/>
              <a:t>3</a:t>
            </a:fld>
            <a:r>
              <a:rPr lang="en-AU" dirty="0" smtClean="0"/>
              <a:t>  |</a:t>
            </a:r>
            <a:endParaRPr lang="en-AU" dirty="0"/>
          </a:p>
        </p:txBody>
      </p:sp>
      <p:pic>
        <p:nvPicPr>
          <p:cNvPr id="8193" name="Picture 1"/>
          <p:cNvPicPr>
            <a:picLocks noChangeAspect="1" noChangeArrowheads="1"/>
          </p:cNvPicPr>
          <p:nvPr/>
        </p:nvPicPr>
        <p:blipFill>
          <a:blip r:embed="rId2" cstate="print"/>
          <a:srcRect/>
          <a:stretch>
            <a:fillRect/>
          </a:stretch>
        </p:blipFill>
        <p:spPr bwMode="auto">
          <a:xfrm>
            <a:off x="372867" y="2492896"/>
            <a:ext cx="7943549" cy="3312368"/>
          </a:xfrm>
          <a:prstGeom prst="rect">
            <a:avLst/>
          </a:prstGeom>
          <a:noFill/>
          <a:ln w="9525">
            <a:noFill/>
            <a:miter lim="800000"/>
            <a:headEnd/>
            <a:tailEnd/>
          </a:ln>
        </p:spPr>
      </p:pic>
      <p:sp>
        <p:nvSpPr>
          <p:cNvPr id="7" name="TextBox 6"/>
          <p:cNvSpPr txBox="1"/>
          <p:nvPr/>
        </p:nvSpPr>
        <p:spPr>
          <a:xfrm>
            <a:off x="35496" y="6165304"/>
            <a:ext cx="7920880" cy="246221"/>
          </a:xfrm>
          <a:prstGeom prst="rect">
            <a:avLst/>
          </a:prstGeom>
          <a:noFill/>
        </p:spPr>
        <p:txBody>
          <a:bodyPr wrap="square" rtlCol="0">
            <a:spAutoFit/>
          </a:bodyPr>
          <a:lstStyle/>
          <a:p>
            <a:r>
              <a:rPr lang="en-AU" sz="1000" dirty="0" smtClean="0"/>
              <a:t>Source: Ryan, S 2012. Buying Choices for a More Sustainable Canberra, Report for the ACT Commissioner for Sustainability and the Environment</a:t>
            </a:r>
            <a:endParaRPr lang="en-AU" sz="1000" dirty="0"/>
          </a:p>
        </p:txBody>
      </p:sp>
    </p:spTree>
    <p:extLst>
      <p:ext uri="{BB962C8B-B14F-4D97-AF65-F5344CB8AC3E}">
        <p14:creationId xmlns:p14="http://schemas.microsoft.com/office/powerpoint/2010/main" val="7880376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400" dirty="0" smtClean="0"/>
              <a:t>Impact categories - continued</a:t>
            </a:r>
            <a:endParaRPr lang="en-AU" sz="2400" dirty="0"/>
          </a:p>
        </p:txBody>
      </p:sp>
      <p:sp>
        <p:nvSpPr>
          <p:cNvPr id="3" name="Content Placeholder 2"/>
          <p:cNvSpPr>
            <a:spLocks noGrp="1"/>
          </p:cNvSpPr>
          <p:nvPr>
            <p:ph idx="1"/>
          </p:nvPr>
        </p:nvSpPr>
        <p:spPr>
          <a:xfrm>
            <a:off x="358776" y="836713"/>
            <a:ext cx="8461375" cy="5004556"/>
          </a:xfrm>
        </p:spPr>
        <p:txBody>
          <a:bodyPr>
            <a:normAutofit fontScale="85000" lnSpcReduction="20000"/>
          </a:bodyPr>
          <a:lstStyle/>
          <a:p>
            <a:pPr>
              <a:spcBef>
                <a:spcPts val="0"/>
              </a:spcBef>
              <a:spcAft>
                <a:spcPts val="1800"/>
              </a:spcAft>
            </a:pPr>
            <a:r>
              <a:rPr lang="en-AU" b="1" i="1" dirty="0" smtClean="0"/>
              <a:t>Eutrophication:</a:t>
            </a:r>
          </a:p>
          <a:p>
            <a:pPr lvl="1">
              <a:spcBef>
                <a:spcPts val="0"/>
              </a:spcBef>
              <a:spcAft>
                <a:spcPts val="1800"/>
              </a:spcAft>
              <a:buFont typeface="Wingdings" pitchFamily="2" charset="2"/>
              <a:buChar char="Ø"/>
            </a:pPr>
            <a:r>
              <a:rPr lang="en-AU" dirty="0" smtClean="0"/>
              <a:t>Nitrogen flows are estimated using Australian NIR methodology and phosphorus flows are estimated by the method used by ecoinvent®.</a:t>
            </a:r>
          </a:p>
          <a:p>
            <a:pPr lvl="1">
              <a:spcBef>
                <a:spcPts val="0"/>
              </a:spcBef>
              <a:spcAft>
                <a:spcPts val="1800"/>
              </a:spcAft>
              <a:buFont typeface="Wingdings" pitchFamily="2" charset="2"/>
              <a:buChar char="Ø"/>
            </a:pPr>
            <a:r>
              <a:rPr lang="en-AU" dirty="0" smtClean="0"/>
              <a:t>Both methods are responsive to fertiliser inputs, and use regional data (at the intersection of GIS layers for agro ecological region and land use) to determine if leaching and run-off is occurring, and to estimate net export of soil (relevant for P transport to waterways). </a:t>
            </a:r>
          </a:p>
          <a:p>
            <a:pPr>
              <a:spcBef>
                <a:spcPts val="0"/>
              </a:spcBef>
              <a:spcAft>
                <a:spcPts val="1800"/>
              </a:spcAft>
            </a:pPr>
            <a:r>
              <a:rPr lang="en-AU" b="1" i="1" dirty="0" smtClean="0"/>
              <a:t>Ecotoxicity:</a:t>
            </a:r>
            <a:r>
              <a:rPr lang="en-AU" b="1" dirty="0" smtClean="0"/>
              <a:t> </a:t>
            </a:r>
          </a:p>
          <a:p>
            <a:pPr lvl="1">
              <a:spcBef>
                <a:spcPts val="0"/>
              </a:spcBef>
              <a:spcAft>
                <a:spcPts val="1800"/>
              </a:spcAft>
              <a:buFont typeface="Wingdings" pitchFamily="2" charset="2"/>
              <a:buChar char="Ø"/>
            </a:pPr>
            <a:r>
              <a:rPr lang="en-AU" dirty="0" smtClean="0"/>
              <a:t>Flows of specific active ingredients to soil, water and air are estimated from PestLCI, adapted to Australian conditions.</a:t>
            </a:r>
          </a:p>
          <a:p>
            <a:pPr lvl="1">
              <a:spcBef>
                <a:spcPts val="0"/>
              </a:spcBef>
              <a:spcAft>
                <a:spcPts val="1800"/>
              </a:spcAft>
              <a:buFont typeface="Wingdings" pitchFamily="2" charset="2"/>
              <a:buChar char="Ø"/>
            </a:pPr>
            <a:r>
              <a:rPr lang="en-AU" dirty="0" smtClean="0"/>
              <a:t>Parameters modified for Australian conditions are climate related (temperature, precipitation, evaporation, solar radiation), soil characteristics (depth, proportion sand, silt and clay, pH, organic content, bulk density), and field data (slope).</a:t>
            </a:r>
          </a:p>
          <a:p>
            <a:pPr lvl="1">
              <a:spcBef>
                <a:spcPts val="0"/>
              </a:spcBef>
              <a:spcAft>
                <a:spcPts val="1800"/>
              </a:spcAft>
              <a:buFont typeface="Wingdings" pitchFamily="2" charset="2"/>
              <a:buChar char="Ø"/>
            </a:pPr>
            <a:r>
              <a:rPr lang="en-AU" dirty="0" smtClean="0"/>
              <a:t>Profiles for use in PestLCI have been constructed from GIS layers at the intersection of agricultural land use and agro ecological region.</a:t>
            </a:r>
          </a:p>
          <a:p>
            <a:pPr lvl="1">
              <a:spcBef>
                <a:spcPts val="0"/>
              </a:spcBef>
              <a:spcAft>
                <a:spcPts val="1800"/>
              </a:spcAft>
              <a:buFont typeface="Wingdings" pitchFamily="2" charset="2"/>
              <a:buChar char="Ø"/>
            </a:pPr>
            <a:r>
              <a:rPr lang="en-AU" dirty="0" smtClean="0"/>
              <a:t>A number of pesticides used in Australia have been added to the model, using readily available data on key parameters (molecular weight, solubility, vapour pressure, half life in soil).</a:t>
            </a:r>
            <a:endParaRPr lang="en-AU" dirty="0" smtClean="0">
              <a:solidFill>
                <a:schemeClr val="accent3">
                  <a:lumMod val="75000"/>
                </a:schemeClr>
              </a:solidFill>
            </a:endParaRPr>
          </a:p>
        </p:txBody>
      </p:sp>
      <p:sp>
        <p:nvSpPr>
          <p:cNvPr id="4" name="Footer Placeholder 3"/>
          <p:cNvSpPr>
            <a:spLocks noGrp="1"/>
          </p:cNvSpPr>
          <p:nvPr>
            <p:ph type="ftr" sz="quarter" idx="11"/>
          </p:nvPr>
        </p:nvSpPr>
        <p:spPr/>
        <p:txBody>
          <a:bodyPr/>
          <a:lstStyle/>
          <a:p>
            <a:r>
              <a:rPr lang="en-AU" dirty="0" smtClean="0"/>
              <a:t>Presentation title  |  Presenter name</a:t>
            </a:r>
            <a:endParaRPr lang="en-AU" dirty="0"/>
          </a:p>
        </p:txBody>
      </p:sp>
      <p:sp>
        <p:nvSpPr>
          <p:cNvPr id="5" name="Slide Number Placeholder 4"/>
          <p:cNvSpPr>
            <a:spLocks noGrp="1"/>
          </p:cNvSpPr>
          <p:nvPr>
            <p:ph type="sldNum" sz="quarter" idx="4"/>
          </p:nvPr>
        </p:nvSpPr>
        <p:spPr/>
        <p:txBody>
          <a:bodyPr/>
          <a:lstStyle/>
          <a:p>
            <a:fld id="{2ABE124A-B5C5-46E0-B944-45307B126769}" type="slidenum">
              <a:rPr lang="en-AU" smtClean="0"/>
              <a:pPr/>
              <a:t>30</a:t>
            </a:fld>
            <a:r>
              <a:rPr lang="en-AU" dirty="0" smtClean="0"/>
              <a:t>  |</a:t>
            </a:r>
            <a:endParaRPr lang="en-A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has been produced to date</a:t>
            </a:r>
            <a:endParaRPr lang="en-AU" dirty="0"/>
          </a:p>
        </p:txBody>
      </p:sp>
      <p:sp>
        <p:nvSpPr>
          <p:cNvPr id="3" name="Footer Placeholder 2"/>
          <p:cNvSpPr>
            <a:spLocks noGrp="1"/>
          </p:cNvSpPr>
          <p:nvPr>
            <p:ph type="ftr" sz="quarter" idx="11"/>
          </p:nvPr>
        </p:nvSpPr>
        <p:spPr/>
        <p:txBody>
          <a:bodyPr/>
          <a:lstStyle/>
          <a:p>
            <a:r>
              <a:rPr lang="en-AU" dirty="0" smtClean="0"/>
              <a:t>Presentation title  |  Presenter name</a:t>
            </a:r>
            <a:endParaRPr lang="en-AU" dirty="0"/>
          </a:p>
        </p:txBody>
      </p:sp>
      <p:sp>
        <p:nvSpPr>
          <p:cNvPr id="4" name="Slide Number Placeholder 3"/>
          <p:cNvSpPr>
            <a:spLocks noGrp="1"/>
          </p:cNvSpPr>
          <p:nvPr>
            <p:ph type="sldNum" sz="quarter" idx="4"/>
          </p:nvPr>
        </p:nvSpPr>
        <p:spPr/>
        <p:txBody>
          <a:bodyPr/>
          <a:lstStyle/>
          <a:p>
            <a:fld id="{2ABE124A-B5C5-46E0-B944-45307B126769}" type="slidenum">
              <a:rPr lang="en-AU" smtClean="0"/>
              <a:pPr/>
              <a:t>31</a:t>
            </a:fld>
            <a:r>
              <a:rPr lang="en-AU" dirty="0" smtClean="0"/>
              <a:t>  |</a:t>
            </a:r>
            <a:endParaRPr lang="en-AU" dirty="0"/>
          </a:p>
        </p:txBody>
      </p:sp>
      <p:graphicFrame>
        <p:nvGraphicFramePr>
          <p:cNvPr id="5" name="Table 4"/>
          <p:cNvGraphicFramePr>
            <a:graphicFrameLocks noGrp="1"/>
          </p:cNvGraphicFramePr>
          <p:nvPr/>
        </p:nvGraphicFramePr>
        <p:xfrm>
          <a:off x="1524000" y="1397000"/>
          <a:ext cx="6096000" cy="33375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AU" dirty="0" smtClean="0"/>
                        <a:t>Sector</a:t>
                      </a:r>
                      <a:endParaRPr lang="en-AU" dirty="0"/>
                    </a:p>
                  </a:txBody>
                  <a:tcPr/>
                </a:tc>
                <a:tc>
                  <a:txBody>
                    <a:bodyPr/>
                    <a:lstStyle/>
                    <a:p>
                      <a:r>
                        <a:rPr lang="en-AU" dirty="0" smtClean="0"/>
                        <a:t>Processing</a:t>
                      </a:r>
                      <a:endParaRPr lang="en-AU" dirty="0"/>
                    </a:p>
                  </a:txBody>
                  <a:tcPr/>
                </a:tc>
                <a:tc>
                  <a:txBody>
                    <a:bodyPr/>
                    <a:lstStyle/>
                    <a:p>
                      <a:r>
                        <a:rPr lang="en-AU" dirty="0" smtClean="0"/>
                        <a:t>Material</a:t>
                      </a:r>
                      <a:endParaRPr lang="en-AU" dirty="0"/>
                    </a:p>
                  </a:txBody>
                  <a:tcPr/>
                </a:tc>
                <a:tc>
                  <a:txBody>
                    <a:bodyPr/>
                    <a:lstStyle/>
                    <a:p>
                      <a:r>
                        <a:rPr lang="en-AU" dirty="0" smtClean="0"/>
                        <a:t>Total</a:t>
                      </a:r>
                      <a:endParaRPr lang="en-AU" dirty="0"/>
                    </a:p>
                  </a:txBody>
                  <a:tcPr/>
                </a:tc>
              </a:tr>
              <a:tr h="370840">
                <a:tc>
                  <a:txBody>
                    <a:bodyPr/>
                    <a:lstStyle/>
                    <a:p>
                      <a:r>
                        <a:rPr lang="en-AU" dirty="0" smtClean="0"/>
                        <a:t>Cotton</a:t>
                      </a:r>
                      <a:endParaRPr lang="en-AU" dirty="0"/>
                    </a:p>
                  </a:txBody>
                  <a:tcPr/>
                </a:tc>
                <a:tc>
                  <a:txBody>
                    <a:bodyPr/>
                    <a:lstStyle/>
                    <a:p>
                      <a:pPr algn="ctr"/>
                      <a:r>
                        <a:rPr lang="en-AU" dirty="0" smtClean="0"/>
                        <a:t>14</a:t>
                      </a:r>
                      <a:endParaRPr lang="en-AU" dirty="0"/>
                    </a:p>
                  </a:txBody>
                  <a:tcPr/>
                </a:tc>
                <a:tc>
                  <a:txBody>
                    <a:bodyPr/>
                    <a:lstStyle/>
                    <a:p>
                      <a:pPr algn="ctr"/>
                      <a:r>
                        <a:rPr lang="en-AU" dirty="0" smtClean="0"/>
                        <a:t>4</a:t>
                      </a:r>
                      <a:endParaRPr lang="en-AU" dirty="0"/>
                    </a:p>
                  </a:txBody>
                  <a:tcPr/>
                </a:tc>
                <a:tc>
                  <a:txBody>
                    <a:bodyPr/>
                    <a:lstStyle/>
                    <a:p>
                      <a:pPr algn="ctr"/>
                      <a:r>
                        <a:rPr lang="en-AU" dirty="0" smtClean="0"/>
                        <a:t>18</a:t>
                      </a:r>
                      <a:endParaRPr lang="en-AU" dirty="0"/>
                    </a:p>
                  </a:txBody>
                  <a:tcPr/>
                </a:tc>
              </a:tr>
              <a:tr h="370840">
                <a:tc>
                  <a:txBody>
                    <a:bodyPr/>
                    <a:lstStyle/>
                    <a:p>
                      <a:r>
                        <a:rPr lang="en-AU" dirty="0" smtClean="0"/>
                        <a:t>Horticulture</a:t>
                      </a:r>
                      <a:endParaRPr lang="en-AU" dirty="0"/>
                    </a:p>
                  </a:txBody>
                  <a:tcPr/>
                </a:tc>
                <a:tc>
                  <a:txBody>
                    <a:bodyPr/>
                    <a:lstStyle/>
                    <a:p>
                      <a:pPr algn="ctr"/>
                      <a:r>
                        <a:rPr lang="en-AU" dirty="0" smtClean="0"/>
                        <a:t>17</a:t>
                      </a:r>
                      <a:endParaRPr lang="en-AU" dirty="0"/>
                    </a:p>
                  </a:txBody>
                  <a:tcPr/>
                </a:tc>
                <a:tc>
                  <a:txBody>
                    <a:bodyPr/>
                    <a:lstStyle/>
                    <a:p>
                      <a:pPr algn="ctr"/>
                      <a:r>
                        <a:rPr lang="en-AU" dirty="0" smtClean="0"/>
                        <a:t>16</a:t>
                      </a:r>
                      <a:endParaRPr lang="en-AU" dirty="0"/>
                    </a:p>
                  </a:txBody>
                  <a:tcPr/>
                </a:tc>
                <a:tc>
                  <a:txBody>
                    <a:bodyPr/>
                    <a:lstStyle/>
                    <a:p>
                      <a:pPr algn="ctr"/>
                      <a:r>
                        <a:rPr lang="en-AU" dirty="0" smtClean="0"/>
                        <a:t>33</a:t>
                      </a:r>
                      <a:endParaRPr lang="en-AU" dirty="0"/>
                    </a:p>
                  </a:txBody>
                  <a:tcPr/>
                </a:tc>
              </a:tr>
              <a:tr h="370840">
                <a:tc>
                  <a:txBody>
                    <a:bodyPr/>
                    <a:lstStyle/>
                    <a:p>
                      <a:r>
                        <a:rPr lang="en-AU" dirty="0" smtClean="0"/>
                        <a:t>Livestock*</a:t>
                      </a:r>
                      <a:endParaRPr lang="en-AU" dirty="0"/>
                    </a:p>
                  </a:txBody>
                  <a:tcPr/>
                </a:tc>
                <a:tc>
                  <a:txBody>
                    <a:bodyPr/>
                    <a:lstStyle/>
                    <a:p>
                      <a:pPr algn="ctr"/>
                      <a:r>
                        <a:rPr lang="en-AU" dirty="0" smtClean="0"/>
                        <a:t>2</a:t>
                      </a:r>
                      <a:endParaRPr lang="en-AU" dirty="0"/>
                    </a:p>
                  </a:txBody>
                  <a:tcPr/>
                </a:tc>
                <a:tc>
                  <a:txBody>
                    <a:bodyPr/>
                    <a:lstStyle/>
                    <a:p>
                      <a:pPr algn="ctr"/>
                      <a:r>
                        <a:rPr lang="en-AU" dirty="0" smtClean="0"/>
                        <a:t>12</a:t>
                      </a:r>
                      <a:endParaRPr lang="en-AU" dirty="0"/>
                    </a:p>
                  </a:txBody>
                  <a:tcPr/>
                </a:tc>
                <a:tc>
                  <a:txBody>
                    <a:bodyPr/>
                    <a:lstStyle/>
                    <a:p>
                      <a:pPr algn="ctr"/>
                      <a:r>
                        <a:rPr lang="en-AU" dirty="0" smtClean="0"/>
                        <a:t>14</a:t>
                      </a:r>
                      <a:endParaRPr lang="en-AU" dirty="0"/>
                    </a:p>
                  </a:txBody>
                  <a:tcPr/>
                </a:tc>
              </a:tr>
              <a:tr h="370840">
                <a:tc>
                  <a:txBody>
                    <a:bodyPr/>
                    <a:lstStyle/>
                    <a:p>
                      <a:r>
                        <a:rPr lang="en-AU" dirty="0" smtClean="0"/>
                        <a:t>Grains</a:t>
                      </a:r>
                      <a:endParaRPr lang="en-AU" dirty="0"/>
                    </a:p>
                  </a:txBody>
                  <a:tcPr/>
                </a:tc>
                <a:tc>
                  <a:txBody>
                    <a:bodyPr/>
                    <a:lstStyle/>
                    <a:p>
                      <a:pPr algn="ctr"/>
                      <a:r>
                        <a:rPr lang="en-AU" dirty="0" smtClean="0"/>
                        <a:t>19</a:t>
                      </a:r>
                      <a:endParaRPr lang="en-AU" dirty="0"/>
                    </a:p>
                  </a:txBody>
                  <a:tcPr/>
                </a:tc>
                <a:tc>
                  <a:txBody>
                    <a:bodyPr/>
                    <a:lstStyle/>
                    <a:p>
                      <a:pPr algn="ctr"/>
                      <a:r>
                        <a:rPr lang="en-AU" dirty="0" smtClean="0"/>
                        <a:t>16</a:t>
                      </a:r>
                      <a:endParaRPr lang="en-AU" dirty="0"/>
                    </a:p>
                  </a:txBody>
                  <a:tcPr/>
                </a:tc>
                <a:tc>
                  <a:txBody>
                    <a:bodyPr/>
                    <a:lstStyle/>
                    <a:p>
                      <a:pPr algn="ctr"/>
                      <a:r>
                        <a:rPr lang="en-AU" dirty="0" smtClean="0"/>
                        <a:t>35</a:t>
                      </a:r>
                      <a:endParaRPr lang="en-AU" dirty="0"/>
                    </a:p>
                  </a:txBody>
                  <a:tcPr/>
                </a:tc>
              </a:tr>
              <a:tr h="370840">
                <a:tc>
                  <a:txBody>
                    <a:bodyPr/>
                    <a:lstStyle/>
                    <a:p>
                      <a:r>
                        <a:rPr lang="en-AU" dirty="0" smtClean="0"/>
                        <a:t>Sugar</a:t>
                      </a:r>
                      <a:endParaRPr lang="en-AU" dirty="0"/>
                    </a:p>
                  </a:txBody>
                  <a:tcPr/>
                </a:tc>
                <a:tc>
                  <a:txBody>
                    <a:bodyPr/>
                    <a:lstStyle/>
                    <a:p>
                      <a:pPr algn="ctr"/>
                      <a:r>
                        <a:rPr lang="en-AU" dirty="0" smtClean="0"/>
                        <a:t>13</a:t>
                      </a:r>
                      <a:endParaRPr lang="en-AU" dirty="0"/>
                    </a:p>
                  </a:txBody>
                  <a:tcPr/>
                </a:tc>
                <a:tc>
                  <a:txBody>
                    <a:bodyPr/>
                    <a:lstStyle/>
                    <a:p>
                      <a:pPr algn="ctr"/>
                      <a:r>
                        <a:rPr lang="en-AU" dirty="0" smtClean="0"/>
                        <a:t>7</a:t>
                      </a:r>
                      <a:endParaRPr lang="en-AU" dirty="0"/>
                    </a:p>
                  </a:txBody>
                  <a:tcPr/>
                </a:tc>
                <a:tc>
                  <a:txBody>
                    <a:bodyPr/>
                    <a:lstStyle/>
                    <a:p>
                      <a:pPr algn="ctr"/>
                      <a:r>
                        <a:rPr lang="en-AU" dirty="0" smtClean="0"/>
                        <a:t>20</a:t>
                      </a:r>
                      <a:endParaRPr lang="en-AU" dirty="0"/>
                    </a:p>
                  </a:txBody>
                  <a:tcPr/>
                </a:tc>
              </a:tr>
              <a:tr h="370840">
                <a:tc>
                  <a:txBody>
                    <a:bodyPr/>
                    <a:lstStyle/>
                    <a:p>
                      <a:r>
                        <a:rPr lang="en-AU" dirty="0" smtClean="0"/>
                        <a:t>Irrigation</a:t>
                      </a:r>
                      <a:endParaRPr lang="en-AU" dirty="0"/>
                    </a:p>
                  </a:txBody>
                  <a:tcPr/>
                </a:tc>
                <a:tc>
                  <a:txBody>
                    <a:bodyPr/>
                    <a:lstStyle/>
                    <a:p>
                      <a:pPr algn="ctr"/>
                      <a:endParaRPr lang="en-AU" dirty="0"/>
                    </a:p>
                  </a:txBody>
                  <a:tcPr/>
                </a:tc>
                <a:tc>
                  <a:txBody>
                    <a:bodyPr/>
                    <a:lstStyle/>
                    <a:p>
                      <a:pPr algn="ctr"/>
                      <a:endParaRPr lang="en-AU" dirty="0"/>
                    </a:p>
                  </a:txBody>
                  <a:tcPr/>
                </a:tc>
                <a:tc>
                  <a:txBody>
                    <a:bodyPr/>
                    <a:lstStyle/>
                    <a:p>
                      <a:pPr algn="ctr"/>
                      <a:r>
                        <a:rPr lang="en-AU" dirty="0" smtClean="0"/>
                        <a:t>23</a:t>
                      </a:r>
                      <a:endParaRPr lang="en-AU" dirty="0"/>
                    </a:p>
                  </a:txBody>
                  <a:tcPr/>
                </a:tc>
              </a:tr>
              <a:tr h="370840">
                <a:tc>
                  <a:txBody>
                    <a:bodyPr/>
                    <a:lstStyle/>
                    <a:p>
                      <a:r>
                        <a:rPr lang="en-AU" dirty="0" smtClean="0"/>
                        <a:t>Other</a:t>
                      </a:r>
                      <a:endParaRPr lang="en-AU" dirty="0"/>
                    </a:p>
                  </a:txBody>
                  <a:tcPr/>
                </a:tc>
                <a:tc>
                  <a:txBody>
                    <a:bodyPr/>
                    <a:lstStyle/>
                    <a:p>
                      <a:pPr algn="ctr"/>
                      <a:endParaRPr lang="en-AU" dirty="0"/>
                    </a:p>
                  </a:txBody>
                  <a:tcPr/>
                </a:tc>
                <a:tc>
                  <a:txBody>
                    <a:bodyPr/>
                    <a:lstStyle/>
                    <a:p>
                      <a:pPr algn="ctr"/>
                      <a:endParaRPr lang="en-AU" dirty="0"/>
                    </a:p>
                  </a:txBody>
                  <a:tcPr/>
                </a:tc>
                <a:tc>
                  <a:txBody>
                    <a:bodyPr/>
                    <a:lstStyle/>
                    <a:p>
                      <a:pPr algn="ctr"/>
                      <a:r>
                        <a:rPr lang="en-AU" dirty="0" smtClean="0"/>
                        <a:t>4</a:t>
                      </a:r>
                      <a:endParaRPr lang="en-AU" dirty="0"/>
                    </a:p>
                  </a:txBody>
                  <a:tcPr/>
                </a:tc>
              </a:tr>
              <a:tr h="370840">
                <a:tc>
                  <a:txBody>
                    <a:bodyPr/>
                    <a:lstStyle/>
                    <a:p>
                      <a:r>
                        <a:rPr lang="en-AU" dirty="0" smtClean="0"/>
                        <a:t>Total</a:t>
                      </a:r>
                      <a:endParaRPr lang="en-AU" dirty="0"/>
                    </a:p>
                  </a:txBody>
                  <a:tcPr/>
                </a:tc>
                <a:tc>
                  <a:txBody>
                    <a:bodyPr/>
                    <a:lstStyle/>
                    <a:p>
                      <a:pPr algn="ctr"/>
                      <a:endParaRPr lang="en-AU" dirty="0"/>
                    </a:p>
                  </a:txBody>
                  <a:tcPr/>
                </a:tc>
                <a:tc>
                  <a:txBody>
                    <a:bodyPr/>
                    <a:lstStyle/>
                    <a:p>
                      <a:pPr algn="ctr"/>
                      <a:endParaRPr lang="en-AU" dirty="0"/>
                    </a:p>
                  </a:txBody>
                  <a:tcPr/>
                </a:tc>
                <a:tc>
                  <a:txBody>
                    <a:bodyPr/>
                    <a:lstStyle/>
                    <a:p>
                      <a:pPr algn="ctr"/>
                      <a:r>
                        <a:rPr lang="en-AU" dirty="0" smtClean="0"/>
                        <a:t>147</a:t>
                      </a:r>
                      <a:endParaRPr lang="en-AU" dirty="0"/>
                    </a:p>
                  </a:txBody>
                  <a:tcPr/>
                </a:tc>
              </a:tr>
            </a:tbl>
          </a:graphicData>
        </a:graphic>
      </p:graphicFrame>
      <p:sp>
        <p:nvSpPr>
          <p:cNvPr id="6" name="TextBox 5"/>
          <p:cNvSpPr txBox="1"/>
          <p:nvPr/>
        </p:nvSpPr>
        <p:spPr>
          <a:xfrm>
            <a:off x="683568" y="5157192"/>
            <a:ext cx="5760640" cy="369332"/>
          </a:xfrm>
          <a:prstGeom prst="rect">
            <a:avLst/>
          </a:prstGeom>
          <a:noFill/>
        </p:spPr>
        <p:txBody>
          <a:bodyPr wrap="square" rtlCol="0">
            <a:spAutoFit/>
          </a:bodyPr>
          <a:lstStyle/>
          <a:p>
            <a:r>
              <a:rPr lang="en-AU" dirty="0" smtClean="0"/>
              <a:t>* Supporting inventory</a:t>
            </a:r>
            <a:endParaRPr lang="en-A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dirty="0" smtClean="0"/>
              <a:t>Presentation title  |  Presenter name</a:t>
            </a:r>
            <a:endParaRPr lang="en-AU" dirty="0"/>
          </a:p>
        </p:txBody>
      </p:sp>
      <p:sp>
        <p:nvSpPr>
          <p:cNvPr id="3" name="Slide Number Placeholder 2"/>
          <p:cNvSpPr>
            <a:spLocks noGrp="1"/>
          </p:cNvSpPr>
          <p:nvPr>
            <p:ph type="sldNum" sz="quarter" idx="4"/>
          </p:nvPr>
        </p:nvSpPr>
        <p:spPr/>
        <p:txBody>
          <a:bodyPr/>
          <a:lstStyle/>
          <a:p>
            <a:fld id="{2ABE124A-B5C5-46E0-B944-45307B126769}" type="slidenum">
              <a:rPr lang="en-AU" smtClean="0"/>
              <a:pPr/>
              <a:t>32</a:t>
            </a:fld>
            <a:r>
              <a:rPr lang="en-AU" dirty="0" smtClean="0"/>
              <a:t>  |</a:t>
            </a:r>
            <a:endParaRPr lang="en-AU" dirty="0"/>
          </a:p>
        </p:txBody>
      </p:sp>
      <p:sp>
        <p:nvSpPr>
          <p:cNvPr id="757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AU" dirty="0"/>
          </a:p>
        </p:txBody>
      </p:sp>
      <p:graphicFrame>
        <p:nvGraphicFramePr>
          <p:cNvPr id="75777" name="Object 1"/>
          <p:cNvGraphicFramePr>
            <a:graphicFrameLocks noChangeAspect="1"/>
          </p:cNvGraphicFramePr>
          <p:nvPr/>
        </p:nvGraphicFramePr>
        <p:xfrm>
          <a:off x="539552" y="476672"/>
          <a:ext cx="7467520" cy="5350559"/>
        </p:xfrm>
        <a:graphic>
          <a:graphicData uri="http://schemas.openxmlformats.org/presentationml/2006/ole">
            <mc:AlternateContent xmlns:mc="http://schemas.openxmlformats.org/markup-compatibility/2006">
              <mc:Choice xmlns:v="urn:schemas-microsoft-com:vml" Requires="v">
                <p:oleObj spid="_x0000_s75792" r:id="rId3" imgW="7906661" imgH="5657088" progId="">
                  <p:embed/>
                </p:oleObj>
              </mc:Choice>
              <mc:Fallback>
                <p:oleObj r:id="rId3" imgW="7906661" imgH="5657088" progId="">
                  <p:embed/>
                  <p:pic>
                    <p:nvPicPr>
                      <p:cNvPr id="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76672"/>
                        <a:ext cx="7467520" cy="53505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dirty="0" smtClean="0"/>
              <a:t>Presentation title  |  Presenter name</a:t>
            </a:r>
            <a:endParaRPr lang="en-AU" dirty="0"/>
          </a:p>
        </p:txBody>
      </p:sp>
      <p:sp>
        <p:nvSpPr>
          <p:cNvPr id="5" name="Slide Number Placeholder 4"/>
          <p:cNvSpPr>
            <a:spLocks noGrp="1"/>
          </p:cNvSpPr>
          <p:nvPr>
            <p:ph type="sldNum" sz="quarter" idx="4"/>
          </p:nvPr>
        </p:nvSpPr>
        <p:spPr/>
        <p:txBody>
          <a:bodyPr/>
          <a:lstStyle/>
          <a:p>
            <a:fld id="{2ABE124A-B5C5-46E0-B944-45307B126769}" type="slidenum">
              <a:rPr lang="en-AU" smtClean="0"/>
              <a:pPr/>
              <a:t>33</a:t>
            </a:fld>
            <a:r>
              <a:rPr lang="en-AU" dirty="0" smtClean="0"/>
              <a:t>  |</a:t>
            </a:r>
            <a:endParaRPr lang="en-AU" dirty="0"/>
          </a:p>
        </p:txBody>
      </p:sp>
      <p:pic>
        <p:nvPicPr>
          <p:cNvPr id="6" name="Picture 5"/>
          <p:cNvPicPr/>
          <p:nvPr/>
        </p:nvPicPr>
        <p:blipFill>
          <a:blip r:embed="rId2" cstate="print"/>
          <a:srcRect/>
          <a:stretch>
            <a:fillRect/>
          </a:stretch>
        </p:blipFill>
        <p:spPr bwMode="auto">
          <a:xfrm>
            <a:off x="467544" y="404664"/>
            <a:ext cx="7632848" cy="52565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4638"/>
            <a:ext cx="8229600" cy="850900"/>
          </a:xfrm>
        </p:spPr>
        <p:txBody>
          <a:bodyPr/>
          <a:lstStyle/>
          <a:p>
            <a:r>
              <a:rPr lang="en-AU" dirty="0" smtClean="0"/>
              <a:t>Preliminary Wheat GHG Results</a:t>
            </a:r>
          </a:p>
        </p:txBody>
      </p:sp>
      <p:pic>
        <p:nvPicPr>
          <p:cNvPr id="22532" name="Picture 3"/>
          <p:cNvPicPr>
            <a:picLocks noChangeAspect="1" noChangeArrowheads="1"/>
          </p:cNvPicPr>
          <p:nvPr/>
        </p:nvPicPr>
        <p:blipFill>
          <a:blip r:embed="rId2" cstate="print"/>
          <a:srcRect/>
          <a:stretch>
            <a:fillRect/>
          </a:stretch>
        </p:blipFill>
        <p:spPr bwMode="auto">
          <a:xfrm>
            <a:off x="285000" y="836712"/>
            <a:ext cx="8326688" cy="5184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dirty="0" smtClean="0"/>
              <a:t>Presentation title  |  Presenter name</a:t>
            </a:r>
            <a:endParaRPr lang="en-AU" dirty="0"/>
          </a:p>
        </p:txBody>
      </p:sp>
      <p:sp>
        <p:nvSpPr>
          <p:cNvPr id="5" name="Slide Number Placeholder 4"/>
          <p:cNvSpPr>
            <a:spLocks noGrp="1"/>
          </p:cNvSpPr>
          <p:nvPr>
            <p:ph type="sldNum" sz="quarter" idx="4"/>
          </p:nvPr>
        </p:nvSpPr>
        <p:spPr/>
        <p:txBody>
          <a:bodyPr/>
          <a:lstStyle/>
          <a:p>
            <a:fld id="{2ABE124A-B5C5-46E0-B944-45307B126769}" type="slidenum">
              <a:rPr lang="en-AU" smtClean="0"/>
              <a:pPr/>
              <a:t>35</a:t>
            </a:fld>
            <a:r>
              <a:rPr lang="en-AU" dirty="0" smtClean="0"/>
              <a:t>  |</a:t>
            </a:r>
            <a:endParaRPr lang="en-AU" dirty="0"/>
          </a:p>
        </p:txBody>
      </p:sp>
      <p:pic>
        <p:nvPicPr>
          <p:cNvPr id="63491" name="Picture 3"/>
          <p:cNvPicPr>
            <a:picLocks noChangeAspect="1" noChangeArrowheads="1"/>
          </p:cNvPicPr>
          <p:nvPr/>
        </p:nvPicPr>
        <p:blipFill>
          <a:blip r:embed="rId2" cstate="print"/>
          <a:srcRect/>
          <a:stretch>
            <a:fillRect/>
          </a:stretch>
        </p:blipFill>
        <p:spPr bwMode="auto">
          <a:xfrm>
            <a:off x="261689" y="1020663"/>
            <a:ext cx="8486775" cy="5000625"/>
          </a:xfrm>
          <a:prstGeom prst="rect">
            <a:avLst/>
          </a:prstGeom>
          <a:noFill/>
          <a:ln w="9525">
            <a:noFill/>
            <a:miter lim="800000"/>
            <a:headEnd/>
            <a:tailEnd/>
          </a:ln>
        </p:spPr>
      </p:pic>
      <p:sp>
        <p:nvSpPr>
          <p:cNvPr id="8" name="TextBox 7"/>
          <p:cNvSpPr txBox="1"/>
          <p:nvPr/>
        </p:nvSpPr>
        <p:spPr>
          <a:xfrm>
            <a:off x="395536" y="188640"/>
            <a:ext cx="7416824" cy="523220"/>
          </a:xfrm>
          <a:prstGeom prst="rect">
            <a:avLst/>
          </a:prstGeom>
          <a:noFill/>
        </p:spPr>
        <p:txBody>
          <a:bodyPr wrap="square" rtlCol="0">
            <a:spAutoFit/>
          </a:bodyPr>
          <a:lstStyle/>
          <a:p>
            <a:r>
              <a:rPr lang="en-AU" sz="2800" dirty="0" smtClean="0"/>
              <a:t>The scope of our work for the next two days</a:t>
            </a:r>
            <a:endParaRPr lang="en-AU" sz="2800" dirty="0"/>
          </a:p>
        </p:txBody>
      </p:sp>
      <p:cxnSp>
        <p:nvCxnSpPr>
          <p:cNvPr id="10" name="Straight Arrow Connector 9"/>
          <p:cNvCxnSpPr/>
          <p:nvPr/>
        </p:nvCxnSpPr>
        <p:spPr>
          <a:xfrm>
            <a:off x="5436096" y="1340768"/>
            <a:ext cx="0" cy="936104"/>
          </a:xfrm>
          <a:prstGeom prst="straightConnector1">
            <a:avLst/>
          </a:prstGeom>
          <a:ln w="1016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572000" y="1340768"/>
            <a:ext cx="0" cy="936104"/>
          </a:xfrm>
          <a:prstGeom prst="straightConnector1">
            <a:avLst/>
          </a:prstGeom>
          <a:ln w="1016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076056" y="836712"/>
            <a:ext cx="792088" cy="369332"/>
          </a:xfrm>
          <a:prstGeom prst="rect">
            <a:avLst/>
          </a:prstGeom>
          <a:noFill/>
        </p:spPr>
        <p:txBody>
          <a:bodyPr wrap="square" rtlCol="0">
            <a:spAutoFit/>
          </a:bodyPr>
          <a:lstStyle/>
          <a:p>
            <a:r>
              <a:rPr lang="en-AU" dirty="0" smtClean="0"/>
              <a:t>Day 1</a:t>
            </a:r>
            <a:endParaRPr lang="en-AU" dirty="0"/>
          </a:p>
        </p:txBody>
      </p:sp>
      <p:sp>
        <p:nvSpPr>
          <p:cNvPr id="14" name="TextBox 13"/>
          <p:cNvSpPr txBox="1"/>
          <p:nvPr/>
        </p:nvSpPr>
        <p:spPr>
          <a:xfrm>
            <a:off x="4211960" y="836712"/>
            <a:ext cx="792088" cy="369332"/>
          </a:xfrm>
          <a:prstGeom prst="rect">
            <a:avLst/>
          </a:prstGeom>
          <a:noFill/>
        </p:spPr>
        <p:txBody>
          <a:bodyPr wrap="square" rtlCol="0">
            <a:spAutoFit/>
          </a:bodyPr>
          <a:lstStyle/>
          <a:p>
            <a:r>
              <a:rPr lang="en-AU" dirty="0" smtClean="0"/>
              <a:t>Day 2</a:t>
            </a:r>
            <a:endParaRPr lang="en-AU" dirty="0"/>
          </a:p>
        </p:txBody>
      </p:sp>
      <p:sp>
        <p:nvSpPr>
          <p:cNvPr id="15" name="TextBox 14"/>
          <p:cNvSpPr txBox="1"/>
          <p:nvPr/>
        </p:nvSpPr>
        <p:spPr>
          <a:xfrm>
            <a:off x="35496" y="6165304"/>
            <a:ext cx="7920880" cy="246221"/>
          </a:xfrm>
          <a:prstGeom prst="rect">
            <a:avLst/>
          </a:prstGeom>
          <a:noFill/>
        </p:spPr>
        <p:txBody>
          <a:bodyPr wrap="square" rtlCol="0">
            <a:spAutoFit/>
          </a:bodyPr>
          <a:lstStyle/>
          <a:p>
            <a:r>
              <a:rPr lang="en-AU" sz="1000" dirty="0" smtClean="0"/>
              <a:t>Source: Garrigues et al. 2013. Development of a soil compaction indicator in life cycle assessment. International J Life Cycle Assessment 18:1316.</a:t>
            </a:r>
            <a:endParaRPr lang="en-AU" sz="1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normAutofit/>
          </a:bodyPr>
          <a:lstStyle/>
          <a:p>
            <a:pPr>
              <a:lnSpc>
                <a:spcPct val="80000"/>
              </a:lnSpc>
              <a:spcAft>
                <a:spcPct val="0"/>
              </a:spcAft>
            </a:pPr>
            <a:r>
              <a:rPr lang="en-US" sz="1500" dirty="0" smtClean="0"/>
              <a:t>Sustainable Agriculture</a:t>
            </a:r>
            <a:endParaRPr lang="en-US" sz="1500" dirty="0"/>
          </a:p>
          <a:p>
            <a:pPr lvl="1">
              <a:lnSpc>
                <a:spcPct val="80000"/>
              </a:lnSpc>
              <a:tabLst>
                <a:tab pos="355600" algn="l"/>
              </a:tabLst>
            </a:pPr>
            <a:r>
              <a:rPr lang="en-US" sz="1500" dirty="0" smtClean="0"/>
              <a:t>Sandra Eady</a:t>
            </a:r>
            <a:r>
              <a:rPr lang="en-US" sz="1500" dirty="0"/>
              <a:t/>
            </a:r>
            <a:br>
              <a:rPr lang="en-US" sz="1500" dirty="0"/>
            </a:br>
            <a:r>
              <a:rPr lang="en-US" sz="1500" dirty="0" smtClean="0"/>
              <a:t>Project leader</a:t>
            </a:r>
            <a:endParaRPr lang="en-US" sz="1500" dirty="0"/>
          </a:p>
          <a:p>
            <a:pPr marL="270000" lvl="2" indent="-270000">
              <a:lnSpc>
                <a:spcPct val="80000"/>
              </a:lnSpc>
              <a:spcAft>
                <a:spcPct val="0"/>
              </a:spcAft>
            </a:pPr>
            <a:r>
              <a:rPr lang="en-US" sz="1500" b="1" dirty="0"/>
              <a:t>t</a:t>
            </a:r>
            <a:r>
              <a:rPr lang="en-US" sz="1500" dirty="0"/>
              <a:t>	+61 2 </a:t>
            </a:r>
            <a:r>
              <a:rPr lang="en-US" sz="1500" dirty="0" smtClean="0"/>
              <a:t>6776 1394</a:t>
            </a:r>
            <a:endParaRPr lang="en-US" sz="1500" dirty="0"/>
          </a:p>
          <a:p>
            <a:pPr marL="270000" lvl="2" indent="-270000">
              <a:lnSpc>
                <a:spcPct val="80000"/>
              </a:lnSpc>
              <a:spcAft>
                <a:spcPct val="0"/>
              </a:spcAft>
            </a:pPr>
            <a:r>
              <a:rPr lang="en-US" sz="1500" b="1" dirty="0"/>
              <a:t>e</a:t>
            </a:r>
            <a:r>
              <a:rPr lang="en-US" sz="1500" dirty="0"/>
              <a:t>	</a:t>
            </a:r>
            <a:r>
              <a:rPr lang="en-US" sz="1500" dirty="0" smtClean="0"/>
              <a:t>sandra.seady@csiro.au</a:t>
            </a:r>
            <a:endParaRPr lang="en-US" sz="1500" dirty="0"/>
          </a:p>
          <a:p>
            <a:pPr marL="270000" lvl="2" indent="-270000">
              <a:lnSpc>
                <a:spcPct val="80000"/>
              </a:lnSpc>
              <a:spcAft>
                <a:spcPct val="0"/>
              </a:spcAft>
            </a:pPr>
            <a:r>
              <a:rPr lang="en-US" sz="1500" b="1" dirty="0"/>
              <a:t>w</a:t>
            </a:r>
            <a:r>
              <a:rPr lang="en-US" sz="1500" dirty="0"/>
              <a:t>	</a:t>
            </a:r>
            <a:r>
              <a:rPr lang="en-US" sz="1500" dirty="0" smtClean="0">
                <a:hlinkClick r:id="rId2"/>
              </a:rPr>
              <a:t>www.csiro.au</a:t>
            </a:r>
            <a:endParaRPr lang="en-US" sz="1500" dirty="0"/>
          </a:p>
          <a:p>
            <a:pPr>
              <a:lnSpc>
                <a:spcPct val="80000"/>
              </a:lnSpc>
              <a:spcAft>
                <a:spcPct val="0"/>
              </a:spcAft>
            </a:pPr>
            <a:r>
              <a:rPr lang="en-US" sz="1500" dirty="0" smtClean="0"/>
              <a:t>Life Cycle Strategies</a:t>
            </a:r>
            <a:endParaRPr lang="en-US" sz="1500" dirty="0"/>
          </a:p>
          <a:p>
            <a:pPr lvl="1">
              <a:lnSpc>
                <a:spcPct val="80000"/>
              </a:lnSpc>
              <a:tabLst>
                <a:tab pos="355600" algn="l"/>
              </a:tabLst>
            </a:pPr>
            <a:r>
              <a:rPr lang="en-US" sz="1500" dirty="0" smtClean="0"/>
              <a:t>Tim Grant</a:t>
            </a:r>
            <a:r>
              <a:rPr lang="en-US" sz="1500" dirty="0"/>
              <a:t/>
            </a:r>
            <a:br>
              <a:rPr lang="en-US" sz="1500" dirty="0"/>
            </a:br>
            <a:r>
              <a:rPr lang="en-US" sz="1500" dirty="0" smtClean="0"/>
              <a:t>Project Partner</a:t>
            </a:r>
            <a:endParaRPr lang="en-US" sz="1500" dirty="0"/>
          </a:p>
          <a:p>
            <a:pPr marL="270000" lvl="2" indent="-270000">
              <a:lnSpc>
                <a:spcPct val="80000"/>
              </a:lnSpc>
              <a:spcAft>
                <a:spcPct val="0"/>
              </a:spcAft>
            </a:pPr>
            <a:r>
              <a:rPr lang="en-US" sz="1500" b="1" dirty="0"/>
              <a:t>t</a:t>
            </a:r>
            <a:r>
              <a:rPr lang="en-US" sz="1500" dirty="0"/>
              <a:t>	+61 </a:t>
            </a:r>
            <a:r>
              <a:rPr lang="en-US" sz="1500" dirty="0" smtClean="0"/>
              <a:t>3 8669 2048</a:t>
            </a:r>
            <a:endParaRPr lang="en-US" sz="1500" dirty="0"/>
          </a:p>
          <a:p>
            <a:pPr marL="270000" lvl="2" indent="-270000">
              <a:lnSpc>
                <a:spcPct val="80000"/>
              </a:lnSpc>
              <a:spcAft>
                <a:spcPct val="0"/>
              </a:spcAft>
            </a:pPr>
            <a:r>
              <a:rPr lang="en-US" sz="1500" b="1" dirty="0"/>
              <a:t>e</a:t>
            </a:r>
            <a:r>
              <a:rPr lang="en-US" sz="1500" dirty="0"/>
              <a:t>	</a:t>
            </a:r>
            <a:r>
              <a:rPr lang="en-US" sz="1500" dirty="0" smtClean="0"/>
              <a:t>tim@lifecycle.com.au</a:t>
            </a:r>
            <a:endParaRPr lang="en-US" sz="1500" dirty="0"/>
          </a:p>
          <a:p>
            <a:pPr marL="270000" lvl="2" indent="-270000">
              <a:lnSpc>
                <a:spcPct val="80000"/>
              </a:lnSpc>
              <a:spcAft>
                <a:spcPct val="0"/>
              </a:spcAft>
            </a:pPr>
            <a:r>
              <a:rPr lang="en-US" sz="1500" b="1" dirty="0"/>
              <a:t>w</a:t>
            </a:r>
            <a:r>
              <a:rPr lang="en-US" sz="1500" dirty="0"/>
              <a:t>	</a:t>
            </a:r>
            <a:r>
              <a:rPr lang="en-US" sz="1500" dirty="0" smtClean="0">
                <a:hlinkClick r:id="rId3"/>
              </a:rPr>
              <a:t>www.lifecycles.com.au</a:t>
            </a:r>
            <a:endParaRPr lang="en-US" sz="1500" dirty="0" smtClean="0"/>
          </a:p>
          <a:p>
            <a:pPr>
              <a:lnSpc>
                <a:spcPct val="80000"/>
              </a:lnSpc>
              <a:spcAft>
                <a:spcPct val="0"/>
              </a:spcAft>
            </a:pPr>
            <a:endParaRPr lang="en-US" sz="1500" dirty="0"/>
          </a:p>
        </p:txBody>
      </p:sp>
      <p:sp>
        <p:nvSpPr>
          <p:cNvPr id="2" name="Text Placeholder 1"/>
          <p:cNvSpPr>
            <a:spLocks noGrp="1"/>
          </p:cNvSpPr>
          <p:nvPr>
            <p:ph type="body" sz="quarter" idx="17"/>
          </p:nvPr>
        </p:nvSpPr>
        <p:spPr/>
        <p:txBody>
          <a:bodyPr/>
          <a:lstStyle/>
          <a:p>
            <a:pPr rtl="0" eaLnBrk="1" latinLnBrk="0" hangingPunct="1"/>
            <a:r>
              <a:rPr lang="en-AU" sz="1200" b="1" kern="1200" cap="all" baseline="0" dirty="0" smtClean="0">
                <a:solidFill>
                  <a:schemeClr val="bg1"/>
                </a:solidFill>
                <a:effectLst/>
                <a:latin typeface="+mn-lt"/>
                <a:ea typeface="+mn-ea"/>
                <a:cs typeface="+mn-cs"/>
              </a:rPr>
              <a:t>CSIRO Sustainable agriculture flagship</a:t>
            </a:r>
            <a:endParaRPr lang="en-AU" dirty="0">
              <a:effectLst/>
            </a:endParaRPr>
          </a:p>
        </p:txBody>
      </p:sp>
    </p:spTree>
    <p:extLst>
      <p:ext uri="{BB962C8B-B14F-4D97-AF65-F5344CB8AC3E}">
        <p14:creationId xmlns:p14="http://schemas.microsoft.com/office/powerpoint/2010/main" val="2088252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4294967295"/>
          </p:nvPr>
        </p:nvSpPr>
        <p:spPr>
          <a:xfrm>
            <a:off x="6637338" y="6521450"/>
            <a:ext cx="2133600" cy="215900"/>
          </a:xfrm>
          <a:prstGeom prst="rect">
            <a:avLst/>
          </a:prstGeom>
        </p:spPr>
        <p:txBody>
          <a:bodyPr/>
          <a:lstStyle/>
          <a:p>
            <a:fld id="{698BF479-6E26-414D-94AF-92CD9FEF75EE}" type="slidenum">
              <a:rPr lang="en-AU"/>
              <a:pPr/>
              <a:t>4</a:t>
            </a:fld>
            <a:endParaRPr lang="en-AU" dirty="0"/>
          </a:p>
        </p:txBody>
      </p:sp>
      <p:sp>
        <p:nvSpPr>
          <p:cNvPr id="9" name="Slide Number Placeholder 6"/>
          <p:cNvSpPr txBox="1">
            <a:spLocks noGrp="1"/>
          </p:cNvSpPr>
          <p:nvPr/>
        </p:nvSpPr>
        <p:spPr bwMode="auto">
          <a:xfrm>
            <a:off x="6646863" y="6372225"/>
            <a:ext cx="1352550" cy="485775"/>
          </a:xfrm>
          <a:prstGeom prst="rect">
            <a:avLst/>
          </a:prstGeom>
          <a:noFill/>
          <a:ln>
            <a:miter lim="800000"/>
            <a:headEnd/>
            <a:tailEnd/>
          </a:ln>
        </p:spPr>
        <p:txBody>
          <a:bodyPr/>
          <a:lstStyle/>
          <a:p>
            <a:pPr algn="r">
              <a:spcBef>
                <a:spcPct val="50000"/>
              </a:spcBef>
              <a:defRPr/>
            </a:pPr>
            <a:fld id="{DB497C23-0F75-45CC-B0FC-8D672F328CB2}" type="slidenum">
              <a:rPr lang="en-AU" sz="1400">
                <a:latin typeface="+mn-lt"/>
              </a:rPr>
              <a:pPr algn="r">
                <a:spcBef>
                  <a:spcPct val="50000"/>
                </a:spcBef>
                <a:defRPr/>
              </a:pPr>
              <a:t>4</a:t>
            </a:fld>
            <a:endParaRPr lang="en-AU" sz="1400" dirty="0">
              <a:latin typeface="+mn-lt"/>
            </a:endParaRPr>
          </a:p>
        </p:txBody>
      </p:sp>
      <p:sp>
        <p:nvSpPr>
          <p:cNvPr id="5126" name="Rectangle 2"/>
          <p:cNvSpPr>
            <a:spLocks noGrp="1" noChangeArrowheads="1"/>
          </p:cNvSpPr>
          <p:nvPr>
            <p:ph type="title"/>
          </p:nvPr>
        </p:nvSpPr>
        <p:spPr>
          <a:xfrm>
            <a:off x="251520" y="116632"/>
            <a:ext cx="3240360" cy="1512168"/>
          </a:xfrm>
        </p:spPr>
        <p:txBody>
          <a:bodyPr anchor="ctr"/>
          <a:lstStyle/>
          <a:p>
            <a:r>
              <a:rPr lang="en-AU" sz="2100" dirty="0"/>
              <a:t>Interaction between the economy and environment</a:t>
            </a:r>
          </a:p>
        </p:txBody>
      </p:sp>
      <p:grpSp>
        <p:nvGrpSpPr>
          <p:cNvPr id="10" name="Group 9"/>
          <p:cNvGrpSpPr/>
          <p:nvPr/>
        </p:nvGrpSpPr>
        <p:grpSpPr>
          <a:xfrm>
            <a:off x="1920627" y="188640"/>
            <a:ext cx="6827837" cy="5761534"/>
            <a:chOff x="1011238" y="739775"/>
            <a:chExt cx="6827837" cy="5761534"/>
          </a:xfrm>
        </p:grpSpPr>
        <p:sp>
          <p:nvSpPr>
            <p:cNvPr id="5132" name="Oval 12"/>
            <p:cNvSpPr>
              <a:spLocks noChangeArrowheads="1"/>
            </p:cNvSpPr>
            <p:nvPr/>
          </p:nvSpPr>
          <p:spPr bwMode="auto">
            <a:xfrm>
              <a:off x="2393950" y="1974850"/>
              <a:ext cx="4152900" cy="3600450"/>
            </a:xfrm>
            <a:prstGeom prst="ellipse">
              <a:avLst/>
            </a:prstGeom>
            <a:solidFill>
              <a:srgbClr val="CCFFFF">
                <a:alpha val="70000"/>
              </a:srgbClr>
            </a:solidFill>
            <a:ln w="9525">
              <a:noFill/>
              <a:round/>
              <a:headEnd/>
              <a:tailEnd/>
            </a:ln>
            <a:effectLst/>
          </p:spPr>
          <p:txBody>
            <a:bodyPr wrap="none" anchor="ctr"/>
            <a:lstStyle/>
            <a:p>
              <a:pPr algn="ctr"/>
              <a:endParaRPr lang="en-AU" sz="1400" b="1" dirty="0">
                <a:solidFill>
                  <a:schemeClr val="accent2"/>
                </a:solidFill>
              </a:endParaRPr>
            </a:p>
            <a:p>
              <a:pPr algn="ctr"/>
              <a:r>
                <a:rPr lang="en-AU" sz="1400" b="1" dirty="0">
                  <a:solidFill>
                    <a:schemeClr val="accent2"/>
                  </a:solidFill>
                </a:rPr>
                <a:t>Economy /</a:t>
              </a:r>
            </a:p>
            <a:p>
              <a:pPr algn="ctr"/>
              <a:r>
                <a:rPr lang="en-AU" sz="1400" b="1" dirty="0">
                  <a:solidFill>
                    <a:schemeClr val="accent2"/>
                  </a:solidFill>
                </a:rPr>
                <a:t>Technosphere</a:t>
              </a:r>
            </a:p>
            <a:p>
              <a:pPr algn="ctr"/>
              <a:r>
                <a:rPr lang="en-AU" sz="1400" b="1" dirty="0">
                  <a:solidFill>
                    <a:schemeClr val="accent2"/>
                  </a:solidFill>
                </a:rPr>
                <a:t>Realm of human </a:t>
              </a:r>
            </a:p>
            <a:p>
              <a:pPr algn="ctr"/>
              <a:r>
                <a:rPr lang="en-AU" sz="1400" b="1" dirty="0">
                  <a:solidFill>
                    <a:schemeClr val="accent2"/>
                  </a:solidFill>
                </a:rPr>
                <a:t>activity </a:t>
              </a:r>
            </a:p>
            <a:p>
              <a:pPr algn="ctr"/>
              <a:endParaRPr lang="en-AU" sz="1400" b="1" dirty="0">
                <a:solidFill>
                  <a:schemeClr val="accent2"/>
                </a:solidFill>
              </a:endParaRPr>
            </a:p>
          </p:txBody>
        </p:sp>
        <p:graphicFrame>
          <p:nvGraphicFramePr>
            <p:cNvPr id="5124" name="Object 6"/>
            <p:cNvGraphicFramePr>
              <a:graphicFrameLocks noChangeAspect="1"/>
            </p:cNvGraphicFramePr>
            <p:nvPr/>
          </p:nvGraphicFramePr>
          <p:xfrm>
            <a:off x="2727325" y="2100263"/>
            <a:ext cx="3582988" cy="3232150"/>
          </p:xfrm>
          <a:graphic>
            <a:graphicData uri="http://schemas.openxmlformats.org/presentationml/2006/ole">
              <mc:AlternateContent xmlns:mc="http://schemas.openxmlformats.org/markup-compatibility/2006">
                <mc:Choice xmlns:v="urn:schemas-microsoft-com:vml" Requires="v">
                  <p:oleObj spid="_x0000_s30767" name="Visio" r:id="rId4" imgW="3793067" imgH="3554178" progId="">
                    <p:embed/>
                  </p:oleObj>
                </mc:Choice>
                <mc:Fallback>
                  <p:oleObj name="Visio" r:id="rId4" imgW="3793067" imgH="3554178" progId="">
                    <p:embed/>
                    <p:pic>
                      <p:nvPicPr>
                        <p:cNvPr id="0"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7325" y="2100263"/>
                          <a:ext cx="3582988" cy="323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07075" name="Object 3"/>
            <p:cNvGraphicFramePr>
              <a:graphicFrameLocks noGrp="1" noChangeAspect="1"/>
            </p:cNvGraphicFramePr>
            <p:nvPr>
              <p:ph sz="half" idx="4294967295"/>
            </p:nvPr>
          </p:nvGraphicFramePr>
          <p:xfrm>
            <a:off x="2763838" y="739775"/>
            <a:ext cx="5075237" cy="3659188"/>
          </p:xfrm>
          <a:graphic>
            <a:graphicData uri="http://schemas.openxmlformats.org/presentationml/2006/ole">
              <mc:AlternateContent xmlns:mc="http://schemas.openxmlformats.org/markup-compatibility/2006">
                <mc:Choice xmlns:v="urn:schemas-microsoft-com:vml" Requires="v">
                  <p:oleObj spid="_x0000_s30768" name="Visio" r:id="rId6" imgW="5463100" imgH="3937235" progId="">
                    <p:embed/>
                  </p:oleObj>
                </mc:Choice>
                <mc:Fallback>
                  <p:oleObj name="Visio" r:id="rId6" imgW="5463100" imgH="3937235" progId="">
                    <p:embed/>
                    <p:pic>
                      <p:nvPicPr>
                        <p:cNvPr id="0" name="Picture 45"/>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63838" y="739775"/>
                          <a:ext cx="5075237" cy="365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07076" name="Object 4"/>
            <p:cNvGraphicFramePr>
              <a:graphicFrameLocks noChangeAspect="1"/>
            </p:cNvGraphicFramePr>
            <p:nvPr/>
          </p:nvGraphicFramePr>
          <p:xfrm>
            <a:off x="1011238" y="4293096"/>
            <a:ext cx="5645150" cy="2208213"/>
          </p:xfrm>
          <a:graphic>
            <a:graphicData uri="http://schemas.openxmlformats.org/presentationml/2006/ole">
              <mc:AlternateContent xmlns:mc="http://schemas.openxmlformats.org/markup-compatibility/2006">
                <mc:Choice xmlns:v="urn:schemas-microsoft-com:vml" Requires="v">
                  <p:oleObj spid="_x0000_s30769" name="Visio" r:id="rId8" imgW="5645889" imgH="2208974" progId="">
                    <p:embed/>
                  </p:oleObj>
                </mc:Choice>
                <mc:Fallback>
                  <p:oleObj name="Visio" r:id="rId8" imgW="5645889" imgH="2208974" progId="">
                    <p:embed/>
                    <p:pic>
                      <p:nvPicPr>
                        <p:cNvPr id="0" name="Picture 4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1238" y="4293096"/>
                          <a:ext cx="5645150" cy="220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2" name="Freeform 11"/>
          <p:cNvSpPr/>
          <p:nvPr/>
        </p:nvSpPr>
        <p:spPr>
          <a:xfrm>
            <a:off x="1924050" y="3162300"/>
            <a:ext cx="1362075" cy="495300"/>
          </a:xfrm>
          <a:custGeom>
            <a:avLst/>
            <a:gdLst>
              <a:gd name="connsiteX0" fmla="*/ 1362075 w 1362075"/>
              <a:gd name="connsiteY0" fmla="*/ 495300 h 495300"/>
              <a:gd name="connsiteX1" fmla="*/ 581025 w 1362075"/>
              <a:gd name="connsiteY1" fmla="*/ 381000 h 495300"/>
              <a:gd name="connsiteX2" fmla="*/ 0 w 1362075"/>
              <a:gd name="connsiteY2" fmla="*/ 0 h 495300"/>
              <a:gd name="connsiteX3" fmla="*/ 0 w 1362075"/>
              <a:gd name="connsiteY3" fmla="*/ 0 h 495300"/>
            </a:gdLst>
            <a:ahLst/>
            <a:cxnLst>
              <a:cxn ang="0">
                <a:pos x="connsiteX0" y="connsiteY0"/>
              </a:cxn>
              <a:cxn ang="0">
                <a:pos x="connsiteX1" y="connsiteY1"/>
              </a:cxn>
              <a:cxn ang="0">
                <a:pos x="connsiteX2" y="connsiteY2"/>
              </a:cxn>
              <a:cxn ang="0">
                <a:pos x="connsiteX3" y="connsiteY3"/>
              </a:cxn>
            </a:cxnLst>
            <a:rect l="l" t="t" r="r" b="b"/>
            <a:pathLst>
              <a:path w="1362075" h="495300">
                <a:moveTo>
                  <a:pt x="1362075" y="495300"/>
                </a:moveTo>
                <a:cubicBezTo>
                  <a:pt x="1085056" y="479425"/>
                  <a:pt x="808038" y="463550"/>
                  <a:pt x="581025" y="381000"/>
                </a:cubicBezTo>
                <a:cubicBezTo>
                  <a:pt x="354012" y="298450"/>
                  <a:pt x="0" y="0"/>
                  <a:pt x="0" y="0"/>
                </a:cubicBezTo>
                <a:lnTo>
                  <a:pt x="0" y="0"/>
                </a:lnTo>
              </a:path>
            </a:pathLst>
          </a:cu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13" name="TextBox 12"/>
          <p:cNvSpPr txBox="1"/>
          <p:nvPr/>
        </p:nvSpPr>
        <p:spPr>
          <a:xfrm>
            <a:off x="611560" y="2420888"/>
            <a:ext cx="1512168" cy="1077218"/>
          </a:xfrm>
          <a:prstGeom prst="rect">
            <a:avLst/>
          </a:prstGeom>
          <a:noFill/>
        </p:spPr>
        <p:txBody>
          <a:bodyPr wrap="square" rtlCol="0">
            <a:spAutoFit/>
          </a:bodyPr>
          <a:lstStyle/>
          <a:p>
            <a:pPr algn="ctr"/>
            <a:r>
              <a:rPr lang="en-AU" sz="1600" b="1" dirty="0" smtClean="0"/>
              <a:t>“Flows” associated with soil degradation</a:t>
            </a:r>
            <a:endParaRPr lang="en-AU" sz="1600" b="1" dirty="0"/>
          </a:p>
        </p:txBody>
      </p:sp>
      <p:sp>
        <p:nvSpPr>
          <p:cNvPr id="14" name="TextBox 13"/>
          <p:cNvSpPr txBox="1"/>
          <p:nvPr/>
        </p:nvSpPr>
        <p:spPr>
          <a:xfrm>
            <a:off x="35496" y="6165304"/>
            <a:ext cx="7920880" cy="246221"/>
          </a:xfrm>
          <a:prstGeom prst="rect">
            <a:avLst/>
          </a:prstGeom>
          <a:noFill/>
        </p:spPr>
        <p:txBody>
          <a:bodyPr wrap="square" rtlCol="0">
            <a:spAutoFit/>
          </a:bodyPr>
          <a:lstStyle/>
          <a:p>
            <a:r>
              <a:rPr lang="en-AU" sz="1000" dirty="0" smtClean="0"/>
              <a:t>Source: RMIT LCA Course Notes</a:t>
            </a:r>
            <a:endParaRPr lang="en-AU" sz="1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lide Number Placeholder 3"/>
          <p:cNvSpPr>
            <a:spLocks noGrp="1"/>
          </p:cNvSpPr>
          <p:nvPr>
            <p:ph type="sldNum" sz="quarter" idx="4294967295"/>
          </p:nvPr>
        </p:nvSpPr>
        <p:spPr>
          <a:xfrm>
            <a:off x="6637338" y="6521450"/>
            <a:ext cx="2133600" cy="215900"/>
          </a:xfrm>
          <a:prstGeom prst="rect">
            <a:avLst/>
          </a:prstGeom>
        </p:spPr>
        <p:txBody>
          <a:bodyPr/>
          <a:lstStyle/>
          <a:p>
            <a:fld id="{0DA1CFCE-5054-4DE7-91EF-7238C37EEBE5}" type="slidenum">
              <a:rPr lang="en-AU"/>
              <a:pPr/>
              <a:t>5</a:t>
            </a:fld>
            <a:endParaRPr lang="en-AU" dirty="0"/>
          </a:p>
        </p:txBody>
      </p:sp>
      <p:grpSp>
        <p:nvGrpSpPr>
          <p:cNvPr id="2" name="Group 51"/>
          <p:cNvGrpSpPr/>
          <p:nvPr/>
        </p:nvGrpSpPr>
        <p:grpSpPr>
          <a:xfrm>
            <a:off x="179512" y="332656"/>
            <a:ext cx="7560840" cy="5400600"/>
            <a:chOff x="925513" y="873125"/>
            <a:chExt cx="7634287" cy="5213350"/>
          </a:xfrm>
        </p:grpSpPr>
        <p:sp>
          <p:nvSpPr>
            <p:cNvPr id="2309135" name="Text Box 15"/>
            <p:cNvSpPr txBox="1">
              <a:spLocks noChangeArrowheads="1"/>
            </p:cNvSpPr>
            <p:nvPr/>
          </p:nvSpPr>
          <p:spPr bwMode="auto">
            <a:xfrm>
              <a:off x="1192213" y="5789613"/>
              <a:ext cx="6913562" cy="296862"/>
            </a:xfrm>
            <a:prstGeom prst="rect">
              <a:avLst/>
            </a:prstGeom>
            <a:solidFill>
              <a:schemeClr val="tx2"/>
            </a:solidFill>
            <a:ln w="9525">
              <a:noFill/>
              <a:miter lim="800000"/>
              <a:headEnd/>
              <a:tailEnd/>
            </a:ln>
            <a:effectLst>
              <a:outerShdw dist="107763" dir="2700000" algn="ctr" rotWithShape="0">
                <a:srgbClr val="B2B2B2"/>
              </a:outerShdw>
            </a:effectLst>
          </p:spPr>
          <p:txBody>
            <a:bodyPr lIns="18000" tIns="10800" rIns="18000" bIns="10800">
              <a:spAutoFit/>
            </a:bodyPr>
            <a:lstStyle/>
            <a:p>
              <a:pPr algn="ctr" eaLnBrk="0" hangingPunct="0">
                <a:defRPr/>
              </a:pPr>
              <a:r>
                <a:rPr lang="en-US" sz="1800" dirty="0">
                  <a:solidFill>
                    <a:srgbClr val="FFFF00"/>
                  </a:solidFill>
                  <a:latin typeface="Times New Roman" pitchFamily="18" charset="0"/>
                </a:rPr>
                <a:t>Life cycle inventory of environmental flows – CO2 NOx Pb, land ect</a:t>
              </a:r>
            </a:p>
          </p:txBody>
        </p:sp>
        <p:grpSp>
          <p:nvGrpSpPr>
            <p:cNvPr id="3" name="Group 51"/>
            <p:cNvGrpSpPr>
              <a:grpSpLocks/>
            </p:cNvGrpSpPr>
            <p:nvPr/>
          </p:nvGrpSpPr>
          <p:grpSpPr bwMode="auto">
            <a:xfrm>
              <a:off x="1189038" y="3730625"/>
              <a:ext cx="6719887" cy="2062163"/>
              <a:chOff x="749" y="2350"/>
              <a:chExt cx="4233" cy="1299"/>
            </a:xfrm>
          </p:grpSpPr>
          <p:sp>
            <p:nvSpPr>
              <p:cNvPr id="2309124" name="Text Box 4"/>
              <p:cNvSpPr txBox="1">
                <a:spLocks noChangeArrowheads="1"/>
              </p:cNvSpPr>
              <p:nvPr/>
            </p:nvSpPr>
            <p:spPr bwMode="auto">
              <a:xfrm rot="-5400000">
                <a:off x="1747" y="2857"/>
                <a:ext cx="528" cy="187"/>
              </a:xfrm>
              <a:prstGeom prst="rect">
                <a:avLst/>
              </a:prstGeom>
              <a:solidFill>
                <a:srgbClr val="FF3300"/>
              </a:solidFill>
              <a:ln w="9525">
                <a:noFill/>
                <a:miter lim="800000"/>
                <a:headEnd/>
                <a:tailEnd/>
              </a:ln>
              <a:effectLst>
                <a:outerShdw dist="107763" dir="2700000" algn="ctr" rotWithShape="0">
                  <a:srgbClr val="B2B2B2"/>
                </a:outerShdw>
              </a:effectLst>
            </p:spPr>
            <p:txBody>
              <a:bodyPr lIns="18000" tIns="10800" rIns="18000" bIns="10800">
                <a:spAutoFit/>
              </a:bodyPr>
              <a:lstStyle/>
              <a:p>
                <a:pPr eaLnBrk="0" hangingPunct="0">
                  <a:defRPr/>
                </a:pPr>
                <a:r>
                  <a:rPr lang="en-US" sz="1800" dirty="0">
                    <a:solidFill>
                      <a:srgbClr val="FFFF00"/>
                    </a:solidFill>
                    <a:latin typeface="Times New Roman" pitchFamily="18" charset="0"/>
                  </a:rPr>
                  <a:t>Climate</a:t>
                </a:r>
                <a:endParaRPr lang="en-US" sz="2400" dirty="0">
                  <a:solidFill>
                    <a:srgbClr val="FFFF00"/>
                  </a:solidFill>
                  <a:latin typeface="Times New Roman" pitchFamily="18" charset="0"/>
                </a:endParaRPr>
              </a:p>
            </p:txBody>
          </p:sp>
          <p:sp>
            <p:nvSpPr>
              <p:cNvPr id="2309125" name="Text Box 5"/>
              <p:cNvSpPr txBox="1">
                <a:spLocks noChangeArrowheads="1"/>
              </p:cNvSpPr>
              <p:nvPr/>
            </p:nvSpPr>
            <p:spPr bwMode="auto">
              <a:xfrm rot="16200000">
                <a:off x="2040" y="2672"/>
                <a:ext cx="720" cy="363"/>
              </a:xfrm>
              <a:prstGeom prst="rect">
                <a:avLst/>
              </a:prstGeom>
              <a:solidFill>
                <a:srgbClr val="FF3300"/>
              </a:solidFill>
              <a:ln w="9525">
                <a:noFill/>
                <a:miter lim="800000"/>
                <a:headEnd/>
                <a:tailEnd/>
              </a:ln>
              <a:effectLst>
                <a:outerShdw dist="107763" dir="2700000" algn="ctr" rotWithShape="0">
                  <a:srgbClr val="B2B2B2"/>
                </a:outerShdw>
              </a:effectLst>
            </p:spPr>
            <p:txBody>
              <a:bodyPr lIns="18000" tIns="10800" rIns="18000" bIns="10800">
                <a:spAutoFit/>
              </a:bodyPr>
              <a:lstStyle/>
              <a:p>
                <a:pPr eaLnBrk="0" hangingPunct="0">
                  <a:defRPr/>
                </a:pPr>
                <a:r>
                  <a:rPr lang="en-US" sz="1800" dirty="0">
                    <a:solidFill>
                      <a:srgbClr val="FFFF00"/>
                    </a:solidFill>
                    <a:latin typeface="Times New Roman" pitchFamily="18" charset="0"/>
                  </a:rPr>
                  <a:t>Ozone layer</a:t>
                </a:r>
              </a:p>
            </p:txBody>
          </p:sp>
          <p:sp>
            <p:nvSpPr>
              <p:cNvPr id="2309126" name="Text Box 6"/>
              <p:cNvSpPr txBox="1">
                <a:spLocks noChangeArrowheads="1"/>
              </p:cNvSpPr>
              <p:nvPr/>
            </p:nvSpPr>
            <p:spPr bwMode="auto">
              <a:xfrm rot="-5400000">
                <a:off x="2457" y="2713"/>
                <a:ext cx="816" cy="187"/>
              </a:xfrm>
              <a:prstGeom prst="rect">
                <a:avLst/>
              </a:prstGeom>
              <a:solidFill>
                <a:srgbClr val="339966"/>
              </a:solidFill>
              <a:ln w="9525">
                <a:noFill/>
                <a:miter lim="800000"/>
                <a:headEnd/>
                <a:tailEnd/>
              </a:ln>
              <a:effectLst>
                <a:outerShdw dist="107763" dir="2700000" algn="ctr" rotWithShape="0">
                  <a:srgbClr val="B2B2B2"/>
                </a:outerShdw>
              </a:effectLst>
            </p:spPr>
            <p:txBody>
              <a:bodyPr lIns="18000" tIns="10800" rIns="18000" bIns="10800">
                <a:spAutoFit/>
              </a:bodyPr>
              <a:lstStyle/>
              <a:p>
                <a:pPr eaLnBrk="0" hangingPunct="0">
                  <a:defRPr/>
                </a:pPr>
                <a:r>
                  <a:rPr lang="en-US" sz="1800" dirty="0">
                    <a:solidFill>
                      <a:srgbClr val="FFFF00"/>
                    </a:solidFill>
                    <a:latin typeface="Times New Roman" pitchFamily="18" charset="0"/>
                  </a:rPr>
                  <a:t>Acidification</a:t>
                </a:r>
              </a:p>
            </p:txBody>
          </p:sp>
          <p:sp>
            <p:nvSpPr>
              <p:cNvPr id="2309127" name="Text Box 7"/>
              <p:cNvSpPr txBox="1">
                <a:spLocks noChangeArrowheads="1"/>
              </p:cNvSpPr>
              <p:nvPr/>
            </p:nvSpPr>
            <p:spPr bwMode="auto">
              <a:xfrm rot="-5400000">
                <a:off x="1038" y="2928"/>
                <a:ext cx="384" cy="188"/>
              </a:xfrm>
              <a:prstGeom prst="rect">
                <a:avLst/>
              </a:prstGeom>
              <a:solidFill>
                <a:srgbClr val="FF3300"/>
              </a:solidFill>
              <a:ln w="9525">
                <a:noFill/>
                <a:miter lim="800000"/>
                <a:headEnd/>
                <a:tailEnd/>
              </a:ln>
              <a:effectLst>
                <a:outerShdw dist="107763" dir="2700000" algn="ctr" rotWithShape="0">
                  <a:srgbClr val="B2B2B2"/>
                </a:outerShdw>
              </a:effectLst>
            </p:spPr>
            <p:txBody>
              <a:bodyPr lIns="18000" tIns="10800" rIns="18000" bIns="10800">
                <a:spAutoFit/>
              </a:bodyPr>
              <a:lstStyle/>
              <a:p>
                <a:pPr eaLnBrk="0" hangingPunct="0">
                  <a:defRPr/>
                </a:pPr>
                <a:r>
                  <a:rPr lang="en-US" sz="1800" dirty="0">
                    <a:solidFill>
                      <a:srgbClr val="FFFF00"/>
                    </a:solidFill>
                    <a:latin typeface="Times New Roman" pitchFamily="18" charset="0"/>
                  </a:rPr>
                  <a:t>Smog</a:t>
                </a:r>
              </a:p>
            </p:txBody>
          </p:sp>
          <p:sp>
            <p:nvSpPr>
              <p:cNvPr id="2309128" name="Text Box 8"/>
              <p:cNvSpPr txBox="1">
                <a:spLocks noChangeArrowheads="1"/>
              </p:cNvSpPr>
              <p:nvPr/>
            </p:nvSpPr>
            <p:spPr bwMode="auto">
              <a:xfrm rot="-5400000">
                <a:off x="1261" y="2760"/>
                <a:ext cx="720" cy="188"/>
              </a:xfrm>
              <a:prstGeom prst="rect">
                <a:avLst/>
              </a:prstGeom>
              <a:solidFill>
                <a:srgbClr val="FF3300"/>
              </a:solidFill>
              <a:ln w="9525">
                <a:noFill/>
                <a:miter lim="800000"/>
                <a:headEnd/>
                <a:tailEnd/>
              </a:ln>
              <a:effectLst>
                <a:outerShdw dist="107763" dir="2700000" algn="ctr" rotWithShape="0">
                  <a:srgbClr val="B2B2B2"/>
                </a:outerShdw>
              </a:effectLst>
            </p:spPr>
            <p:txBody>
              <a:bodyPr lIns="18000" tIns="10800" rIns="18000" bIns="10800">
                <a:spAutoFit/>
              </a:bodyPr>
              <a:lstStyle/>
              <a:p>
                <a:pPr eaLnBrk="0" hangingPunct="0">
                  <a:defRPr/>
                </a:pPr>
                <a:r>
                  <a:rPr lang="en-US" sz="1800" dirty="0">
                    <a:solidFill>
                      <a:srgbClr val="FFFF00"/>
                    </a:solidFill>
                    <a:latin typeface="Times New Roman" pitchFamily="18" charset="0"/>
                  </a:rPr>
                  <a:t>Carcinogen</a:t>
                </a:r>
              </a:p>
            </p:txBody>
          </p:sp>
          <p:sp>
            <p:nvSpPr>
              <p:cNvPr id="2309129" name="Text Box 9"/>
              <p:cNvSpPr txBox="1">
                <a:spLocks noChangeArrowheads="1"/>
              </p:cNvSpPr>
              <p:nvPr/>
            </p:nvSpPr>
            <p:spPr bwMode="auto">
              <a:xfrm rot="-5400000">
                <a:off x="4553" y="2787"/>
                <a:ext cx="672" cy="187"/>
              </a:xfrm>
              <a:prstGeom prst="rect">
                <a:avLst/>
              </a:prstGeom>
              <a:solidFill>
                <a:schemeClr val="hlink"/>
              </a:solidFill>
              <a:ln w="9525">
                <a:noFill/>
                <a:miter lim="800000"/>
                <a:headEnd/>
                <a:tailEnd/>
              </a:ln>
              <a:effectLst>
                <a:outerShdw dist="107763" dir="2700000" algn="ctr" rotWithShape="0">
                  <a:srgbClr val="B2B2B2"/>
                </a:outerShdw>
              </a:effectLst>
            </p:spPr>
            <p:txBody>
              <a:bodyPr lIns="18000" tIns="10800" rIns="18000" bIns="10800">
                <a:spAutoFit/>
              </a:bodyPr>
              <a:lstStyle/>
              <a:p>
                <a:pPr eaLnBrk="0" hangingPunct="0">
                  <a:defRPr/>
                </a:pPr>
                <a:r>
                  <a:rPr lang="en-US" sz="1800" dirty="0">
                    <a:solidFill>
                      <a:srgbClr val="FFFF00"/>
                    </a:solidFill>
                    <a:latin typeface="Times New Roman" pitchFamily="18" charset="0"/>
                  </a:rPr>
                  <a:t>Fossil fuel</a:t>
                </a:r>
              </a:p>
            </p:txBody>
          </p:sp>
          <p:sp>
            <p:nvSpPr>
              <p:cNvPr id="2309130" name="Text Box 10"/>
              <p:cNvSpPr txBox="1">
                <a:spLocks noChangeArrowheads="1"/>
              </p:cNvSpPr>
              <p:nvPr/>
            </p:nvSpPr>
            <p:spPr bwMode="auto">
              <a:xfrm rot="-5400000">
                <a:off x="3671" y="2761"/>
                <a:ext cx="720" cy="186"/>
              </a:xfrm>
              <a:prstGeom prst="rect">
                <a:avLst/>
              </a:prstGeom>
              <a:solidFill>
                <a:srgbClr val="339966"/>
              </a:solidFill>
              <a:ln w="9525">
                <a:noFill/>
                <a:miter lim="800000"/>
                <a:headEnd/>
                <a:tailEnd/>
              </a:ln>
              <a:effectLst>
                <a:outerShdw dist="107763" dir="2700000" algn="ctr" rotWithShape="0">
                  <a:srgbClr val="B2B2B2"/>
                </a:outerShdw>
              </a:effectLst>
            </p:spPr>
            <p:txBody>
              <a:bodyPr lIns="18000" tIns="10800" rIns="18000" bIns="10800">
                <a:spAutoFit/>
              </a:bodyPr>
              <a:lstStyle/>
              <a:p>
                <a:pPr eaLnBrk="0" hangingPunct="0">
                  <a:defRPr/>
                </a:pPr>
                <a:r>
                  <a:rPr lang="en-US" sz="1800" dirty="0">
                    <a:solidFill>
                      <a:srgbClr val="FFFF00"/>
                    </a:solidFill>
                    <a:latin typeface="Times New Roman" pitchFamily="18" charset="0"/>
                  </a:rPr>
                  <a:t>Ecotoxicity</a:t>
                </a:r>
              </a:p>
            </p:txBody>
          </p:sp>
          <p:sp>
            <p:nvSpPr>
              <p:cNvPr id="2309131" name="Text Box 11"/>
              <p:cNvSpPr txBox="1">
                <a:spLocks noChangeArrowheads="1"/>
              </p:cNvSpPr>
              <p:nvPr/>
            </p:nvSpPr>
            <p:spPr bwMode="auto">
              <a:xfrm rot="-5400000">
                <a:off x="3211" y="2689"/>
                <a:ext cx="864" cy="187"/>
              </a:xfrm>
              <a:prstGeom prst="rect">
                <a:avLst/>
              </a:prstGeom>
              <a:solidFill>
                <a:srgbClr val="339966"/>
              </a:solidFill>
              <a:ln w="9525">
                <a:noFill/>
                <a:miter lim="800000"/>
                <a:headEnd/>
                <a:tailEnd/>
              </a:ln>
              <a:effectLst>
                <a:outerShdw dist="107763" dir="2700000" algn="ctr" rotWithShape="0">
                  <a:srgbClr val="B2B2B2"/>
                </a:outerShdw>
              </a:effectLst>
            </p:spPr>
            <p:txBody>
              <a:bodyPr lIns="18000" tIns="10800" rIns="18000" bIns="10800">
                <a:spAutoFit/>
              </a:bodyPr>
              <a:lstStyle/>
              <a:p>
                <a:pPr eaLnBrk="0" hangingPunct="0">
                  <a:defRPr/>
                </a:pPr>
                <a:r>
                  <a:rPr lang="en-US" sz="1800" dirty="0">
                    <a:solidFill>
                      <a:srgbClr val="FFFF00"/>
                    </a:solidFill>
                    <a:latin typeface="Times New Roman" pitchFamily="18" charset="0"/>
                  </a:rPr>
                  <a:t>Nutriphication</a:t>
                </a:r>
              </a:p>
            </p:txBody>
          </p:sp>
          <p:sp>
            <p:nvSpPr>
              <p:cNvPr id="2309132" name="Text Box 12"/>
              <p:cNvSpPr txBox="1">
                <a:spLocks noChangeArrowheads="1"/>
              </p:cNvSpPr>
              <p:nvPr/>
            </p:nvSpPr>
            <p:spPr bwMode="auto">
              <a:xfrm rot="-5400000">
                <a:off x="4211" y="2834"/>
                <a:ext cx="576" cy="188"/>
              </a:xfrm>
              <a:prstGeom prst="rect">
                <a:avLst/>
              </a:prstGeom>
              <a:solidFill>
                <a:schemeClr val="hlink"/>
              </a:solidFill>
              <a:ln w="9525">
                <a:noFill/>
                <a:miter lim="800000"/>
                <a:headEnd/>
                <a:tailEnd/>
              </a:ln>
              <a:effectLst>
                <a:outerShdw dist="107763" dir="2700000" algn="ctr" rotWithShape="0">
                  <a:srgbClr val="B2B2B2"/>
                </a:outerShdw>
              </a:effectLst>
            </p:spPr>
            <p:txBody>
              <a:bodyPr lIns="18000" tIns="10800" rIns="18000" bIns="10800">
                <a:spAutoFit/>
              </a:bodyPr>
              <a:lstStyle/>
              <a:p>
                <a:pPr eaLnBrk="0" hangingPunct="0">
                  <a:defRPr/>
                </a:pPr>
                <a:r>
                  <a:rPr lang="en-US" sz="1800" dirty="0">
                    <a:solidFill>
                      <a:srgbClr val="FFFF00"/>
                    </a:solidFill>
                    <a:latin typeface="Times New Roman" pitchFamily="18" charset="0"/>
                  </a:rPr>
                  <a:t>Minerals</a:t>
                </a:r>
              </a:p>
            </p:txBody>
          </p:sp>
          <p:sp>
            <p:nvSpPr>
              <p:cNvPr id="2309133" name="Text Box 13"/>
              <p:cNvSpPr txBox="1">
                <a:spLocks noChangeArrowheads="1"/>
              </p:cNvSpPr>
              <p:nvPr/>
            </p:nvSpPr>
            <p:spPr bwMode="auto">
              <a:xfrm rot="-5400000">
                <a:off x="2945" y="2810"/>
                <a:ext cx="624" cy="186"/>
              </a:xfrm>
              <a:prstGeom prst="rect">
                <a:avLst/>
              </a:prstGeom>
              <a:solidFill>
                <a:srgbClr val="339966"/>
              </a:solidFill>
              <a:ln w="9525">
                <a:noFill/>
                <a:miter lim="800000"/>
                <a:headEnd/>
                <a:tailEnd/>
              </a:ln>
              <a:effectLst>
                <a:outerShdw dist="107763" dir="2700000" algn="ctr" rotWithShape="0">
                  <a:srgbClr val="B2B2B2"/>
                </a:outerShdw>
              </a:effectLst>
            </p:spPr>
            <p:txBody>
              <a:bodyPr lIns="18000" tIns="10800" rIns="18000" bIns="10800">
                <a:spAutoFit/>
              </a:bodyPr>
              <a:lstStyle/>
              <a:p>
                <a:pPr eaLnBrk="0" hangingPunct="0">
                  <a:defRPr/>
                </a:pPr>
                <a:r>
                  <a:rPr lang="en-US" sz="1800" dirty="0">
                    <a:solidFill>
                      <a:srgbClr val="FFFF00"/>
                    </a:solidFill>
                    <a:latin typeface="Times New Roman" pitchFamily="18" charset="0"/>
                  </a:rPr>
                  <a:t>Land-use</a:t>
                </a:r>
              </a:p>
            </p:txBody>
          </p:sp>
          <p:sp>
            <p:nvSpPr>
              <p:cNvPr id="2309134" name="Text Box 14"/>
              <p:cNvSpPr txBox="1">
                <a:spLocks noChangeArrowheads="1"/>
              </p:cNvSpPr>
              <p:nvPr/>
            </p:nvSpPr>
            <p:spPr bwMode="auto">
              <a:xfrm rot="-5400000">
                <a:off x="532" y="2809"/>
                <a:ext cx="621" cy="188"/>
              </a:xfrm>
              <a:prstGeom prst="rect">
                <a:avLst/>
              </a:prstGeom>
              <a:solidFill>
                <a:srgbClr val="FF3300"/>
              </a:solidFill>
              <a:ln w="9525">
                <a:noFill/>
                <a:miter lim="800000"/>
                <a:headEnd/>
                <a:tailEnd/>
              </a:ln>
              <a:effectLst>
                <a:outerShdw dist="107763" dir="2700000" algn="ctr" rotWithShape="0">
                  <a:srgbClr val="B2B2B2"/>
                </a:outerShdw>
              </a:effectLst>
            </p:spPr>
            <p:txBody>
              <a:bodyPr lIns="18000" tIns="10800" rIns="18000" bIns="10800">
                <a:spAutoFit/>
              </a:bodyPr>
              <a:lstStyle/>
              <a:p>
                <a:pPr eaLnBrk="0" hangingPunct="0">
                  <a:defRPr/>
                </a:pPr>
                <a:r>
                  <a:rPr lang="en-US" sz="1800" dirty="0">
                    <a:solidFill>
                      <a:srgbClr val="FFFF00"/>
                    </a:solidFill>
                    <a:latin typeface="Times New Roman" pitchFamily="18" charset="0"/>
                  </a:rPr>
                  <a:t>Radiation</a:t>
                </a:r>
              </a:p>
            </p:txBody>
          </p:sp>
          <p:sp>
            <p:nvSpPr>
              <p:cNvPr id="2309136" name="Line 16"/>
              <p:cNvSpPr>
                <a:spLocks noChangeShapeType="1"/>
              </p:cNvSpPr>
              <p:nvPr/>
            </p:nvSpPr>
            <p:spPr bwMode="auto">
              <a:xfrm flipV="1">
                <a:off x="906" y="3217"/>
                <a:ext cx="2" cy="432"/>
              </a:xfrm>
              <a:prstGeom prst="line">
                <a:avLst/>
              </a:prstGeom>
              <a:noFill/>
              <a:ln w="9525">
                <a:solidFill>
                  <a:schemeClr val="tx1"/>
                </a:solidFill>
                <a:round/>
                <a:headEnd/>
                <a:tailEnd type="triangle" w="lg" len="med"/>
              </a:ln>
            </p:spPr>
            <p:txBody>
              <a:bodyPr lIns="18000" tIns="10800" rIns="18000" bIns="10800" anchor="ctr">
                <a:spAutoFit/>
              </a:bodyPr>
              <a:lstStyle/>
              <a:p>
                <a:endParaRPr lang="en-AU" dirty="0"/>
              </a:p>
            </p:txBody>
          </p:sp>
          <p:sp>
            <p:nvSpPr>
              <p:cNvPr id="2309137" name="Line 17"/>
              <p:cNvSpPr>
                <a:spLocks noChangeShapeType="1"/>
              </p:cNvSpPr>
              <p:nvPr/>
            </p:nvSpPr>
            <p:spPr bwMode="auto">
              <a:xfrm flipV="1">
                <a:off x="1295" y="3217"/>
                <a:ext cx="2" cy="432"/>
              </a:xfrm>
              <a:prstGeom prst="line">
                <a:avLst/>
              </a:prstGeom>
              <a:noFill/>
              <a:ln w="9525">
                <a:solidFill>
                  <a:schemeClr val="tx1"/>
                </a:solidFill>
                <a:round/>
                <a:headEnd/>
                <a:tailEnd type="triangle" w="lg" len="med"/>
              </a:ln>
            </p:spPr>
            <p:txBody>
              <a:bodyPr lIns="18000" tIns="10800" rIns="18000" bIns="10800" anchor="ctr">
                <a:spAutoFit/>
              </a:bodyPr>
              <a:lstStyle/>
              <a:p>
                <a:endParaRPr lang="en-AU" dirty="0"/>
              </a:p>
            </p:txBody>
          </p:sp>
          <p:sp>
            <p:nvSpPr>
              <p:cNvPr id="2309138" name="Line 18"/>
              <p:cNvSpPr>
                <a:spLocks noChangeShapeType="1"/>
              </p:cNvSpPr>
              <p:nvPr/>
            </p:nvSpPr>
            <p:spPr bwMode="auto">
              <a:xfrm flipV="1">
                <a:off x="1684" y="3217"/>
                <a:ext cx="2" cy="432"/>
              </a:xfrm>
              <a:prstGeom prst="line">
                <a:avLst/>
              </a:prstGeom>
              <a:noFill/>
              <a:ln w="9525">
                <a:solidFill>
                  <a:schemeClr val="tx1"/>
                </a:solidFill>
                <a:round/>
                <a:headEnd/>
                <a:tailEnd type="triangle" w="lg" len="med"/>
              </a:ln>
            </p:spPr>
            <p:txBody>
              <a:bodyPr lIns="18000" tIns="10800" rIns="18000" bIns="10800" anchor="ctr">
                <a:spAutoFit/>
              </a:bodyPr>
              <a:lstStyle/>
              <a:p>
                <a:endParaRPr lang="en-AU" dirty="0"/>
              </a:p>
            </p:txBody>
          </p:sp>
          <p:sp>
            <p:nvSpPr>
              <p:cNvPr id="2309139" name="Line 19"/>
              <p:cNvSpPr>
                <a:spLocks noChangeShapeType="1"/>
              </p:cNvSpPr>
              <p:nvPr/>
            </p:nvSpPr>
            <p:spPr bwMode="auto">
              <a:xfrm flipV="1">
                <a:off x="2073" y="3217"/>
                <a:ext cx="2" cy="432"/>
              </a:xfrm>
              <a:prstGeom prst="line">
                <a:avLst/>
              </a:prstGeom>
              <a:noFill/>
              <a:ln w="9525">
                <a:solidFill>
                  <a:schemeClr val="tx1"/>
                </a:solidFill>
                <a:round/>
                <a:headEnd/>
                <a:tailEnd type="triangle" w="lg" len="med"/>
              </a:ln>
            </p:spPr>
            <p:txBody>
              <a:bodyPr lIns="18000" tIns="10800" rIns="18000" bIns="10800" anchor="ctr">
                <a:spAutoFit/>
              </a:bodyPr>
              <a:lstStyle/>
              <a:p>
                <a:endParaRPr lang="en-AU" dirty="0"/>
              </a:p>
            </p:txBody>
          </p:sp>
          <p:sp>
            <p:nvSpPr>
              <p:cNvPr id="2309140" name="Line 20"/>
              <p:cNvSpPr>
                <a:spLocks noChangeShapeType="1"/>
              </p:cNvSpPr>
              <p:nvPr/>
            </p:nvSpPr>
            <p:spPr bwMode="auto">
              <a:xfrm flipV="1">
                <a:off x="2462" y="3217"/>
                <a:ext cx="1" cy="432"/>
              </a:xfrm>
              <a:prstGeom prst="line">
                <a:avLst/>
              </a:prstGeom>
              <a:noFill/>
              <a:ln w="9525">
                <a:solidFill>
                  <a:schemeClr val="tx1"/>
                </a:solidFill>
                <a:round/>
                <a:headEnd/>
                <a:tailEnd type="triangle" w="lg" len="med"/>
              </a:ln>
            </p:spPr>
            <p:txBody>
              <a:bodyPr lIns="18000" tIns="10800" rIns="18000" bIns="10800" anchor="ctr">
                <a:spAutoFit/>
              </a:bodyPr>
              <a:lstStyle/>
              <a:p>
                <a:endParaRPr lang="en-AU" dirty="0"/>
              </a:p>
            </p:txBody>
          </p:sp>
          <p:sp>
            <p:nvSpPr>
              <p:cNvPr id="2309141" name="Line 21"/>
              <p:cNvSpPr>
                <a:spLocks noChangeShapeType="1"/>
              </p:cNvSpPr>
              <p:nvPr/>
            </p:nvSpPr>
            <p:spPr bwMode="auto">
              <a:xfrm flipV="1">
                <a:off x="2929" y="3217"/>
                <a:ext cx="1" cy="432"/>
              </a:xfrm>
              <a:prstGeom prst="line">
                <a:avLst/>
              </a:prstGeom>
              <a:noFill/>
              <a:ln w="9525">
                <a:solidFill>
                  <a:schemeClr val="tx1"/>
                </a:solidFill>
                <a:round/>
                <a:headEnd/>
                <a:tailEnd type="triangle" w="lg" len="med"/>
              </a:ln>
            </p:spPr>
            <p:txBody>
              <a:bodyPr lIns="18000" tIns="10800" rIns="18000" bIns="10800" anchor="ctr">
                <a:spAutoFit/>
              </a:bodyPr>
              <a:lstStyle/>
              <a:p>
                <a:endParaRPr lang="en-AU" dirty="0"/>
              </a:p>
            </p:txBody>
          </p:sp>
          <p:sp>
            <p:nvSpPr>
              <p:cNvPr id="2309142" name="Line 22"/>
              <p:cNvSpPr>
                <a:spLocks noChangeShapeType="1"/>
              </p:cNvSpPr>
              <p:nvPr/>
            </p:nvSpPr>
            <p:spPr bwMode="auto">
              <a:xfrm flipV="1">
                <a:off x="3317" y="3217"/>
                <a:ext cx="2" cy="432"/>
              </a:xfrm>
              <a:prstGeom prst="line">
                <a:avLst/>
              </a:prstGeom>
              <a:noFill/>
              <a:ln w="9525">
                <a:solidFill>
                  <a:schemeClr val="tx1"/>
                </a:solidFill>
                <a:round/>
                <a:headEnd/>
                <a:tailEnd type="triangle" w="lg" len="med"/>
              </a:ln>
            </p:spPr>
            <p:txBody>
              <a:bodyPr lIns="18000" tIns="10800" rIns="18000" bIns="10800" anchor="ctr">
                <a:spAutoFit/>
              </a:bodyPr>
              <a:lstStyle/>
              <a:p>
                <a:endParaRPr lang="en-AU" dirty="0"/>
              </a:p>
            </p:txBody>
          </p:sp>
          <p:sp>
            <p:nvSpPr>
              <p:cNvPr id="2309143" name="Line 23"/>
              <p:cNvSpPr>
                <a:spLocks noChangeShapeType="1"/>
              </p:cNvSpPr>
              <p:nvPr/>
            </p:nvSpPr>
            <p:spPr bwMode="auto">
              <a:xfrm flipV="1">
                <a:off x="3706" y="3217"/>
                <a:ext cx="2" cy="432"/>
              </a:xfrm>
              <a:prstGeom prst="line">
                <a:avLst/>
              </a:prstGeom>
              <a:noFill/>
              <a:ln w="9525">
                <a:solidFill>
                  <a:schemeClr val="tx1"/>
                </a:solidFill>
                <a:round/>
                <a:headEnd/>
                <a:tailEnd type="triangle" w="lg" len="med"/>
              </a:ln>
            </p:spPr>
            <p:txBody>
              <a:bodyPr wrap="none" lIns="18000" tIns="10800" rIns="18000" bIns="10800" anchor="ctr">
                <a:spAutoFit/>
              </a:bodyPr>
              <a:lstStyle/>
              <a:p>
                <a:endParaRPr lang="en-AU" dirty="0"/>
              </a:p>
            </p:txBody>
          </p:sp>
          <p:sp>
            <p:nvSpPr>
              <p:cNvPr id="2309144" name="Line 24"/>
              <p:cNvSpPr>
                <a:spLocks noChangeShapeType="1"/>
              </p:cNvSpPr>
              <p:nvPr/>
            </p:nvSpPr>
            <p:spPr bwMode="auto">
              <a:xfrm flipV="1">
                <a:off x="4095" y="3217"/>
                <a:ext cx="2" cy="432"/>
              </a:xfrm>
              <a:prstGeom prst="line">
                <a:avLst/>
              </a:prstGeom>
              <a:noFill/>
              <a:ln w="9525">
                <a:solidFill>
                  <a:schemeClr val="tx1"/>
                </a:solidFill>
                <a:round/>
                <a:headEnd/>
                <a:tailEnd type="triangle" w="lg" len="med"/>
              </a:ln>
            </p:spPr>
            <p:txBody>
              <a:bodyPr lIns="18000" tIns="10800" rIns="18000" bIns="10800" anchor="ctr">
                <a:spAutoFit/>
              </a:bodyPr>
              <a:lstStyle/>
              <a:p>
                <a:endParaRPr lang="en-AU" dirty="0"/>
              </a:p>
            </p:txBody>
          </p:sp>
          <p:sp>
            <p:nvSpPr>
              <p:cNvPr id="2309145" name="Line 25"/>
              <p:cNvSpPr>
                <a:spLocks noChangeShapeType="1"/>
              </p:cNvSpPr>
              <p:nvPr/>
            </p:nvSpPr>
            <p:spPr bwMode="auto">
              <a:xfrm flipV="1">
                <a:off x="4562" y="3217"/>
                <a:ext cx="2" cy="432"/>
              </a:xfrm>
              <a:prstGeom prst="line">
                <a:avLst/>
              </a:prstGeom>
              <a:noFill/>
              <a:ln w="9525">
                <a:solidFill>
                  <a:schemeClr val="tx1"/>
                </a:solidFill>
                <a:round/>
                <a:headEnd/>
                <a:tailEnd type="triangle" w="lg" len="med"/>
              </a:ln>
            </p:spPr>
            <p:txBody>
              <a:bodyPr wrap="none" lIns="18000" tIns="10800" rIns="18000" bIns="10800" anchor="ctr">
                <a:spAutoFit/>
              </a:bodyPr>
              <a:lstStyle/>
              <a:p>
                <a:endParaRPr lang="en-AU" dirty="0"/>
              </a:p>
            </p:txBody>
          </p:sp>
          <p:sp>
            <p:nvSpPr>
              <p:cNvPr id="2309146" name="Line 26"/>
              <p:cNvSpPr>
                <a:spLocks noChangeShapeType="1"/>
              </p:cNvSpPr>
              <p:nvPr/>
            </p:nvSpPr>
            <p:spPr bwMode="auto">
              <a:xfrm flipV="1">
                <a:off x="4951" y="3217"/>
                <a:ext cx="2" cy="432"/>
              </a:xfrm>
              <a:prstGeom prst="line">
                <a:avLst/>
              </a:prstGeom>
              <a:noFill/>
              <a:ln w="9525">
                <a:solidFill>
                  <a:schemeClr val="tx1"/>
                </a:solidFill>
                <a:round/>
                <a:headEnd/>
                <a:tailEnd type="triangle" w="lg" len="med"/>
              </a:ln>
            </p:spPr>
            <p:txBody>
              <a:bodyPr lIns="18000" tIns="10800" rIns="18000" bIns="10800" anchor="ctr">
                <a:spAutoFit/>
              </a:bodyPr>
              <a:lstStyle/>
              <a:p>
                <a:endParaRPr lang="en-AU" dirty="0"/>
              </a:p>
            </p:txBody>
          </p:sp>
        </p:grpSp>
        <p:grpSp>
          <p:nvGrpSpPr>
            <p:cNvPr id="4" name="Group 52"/>
            <p:cNvGrpSpPr>
              <a:grpSpLocks/>
            </p:cNvGrpSpPr>
            <p:nvPr/>
          </p:nvGrpSpPr>
          <p:grpSpPr bwMode="auto">
            <a:xfrm>
              <a:off x="1204913" y="1906588"/>
              <a:ext cx="7169150" cy="2590800"/>
              <a:chOff x="759" y="1201"/>
              <a:chExt cx="4516" cy="1632"/>
            </a:xfrm>
          </p:grpSpPr>
          <p:sp>
            <p:nvSpPr>
              <p:cNvPr id="2309147" name="Oval 27"/>
              <p:cNvSpPr>
                <a:spLocks noChangeArrowheads="1"/>
              </p:cNvSpPr>
              <p:nvPr/>
            </p:nvSpPr>
            <p:spPr bwMode="auto">
              <a:xfrm>
                <a:off x="759" y="1537"/>
                <a:ext cx="774" cy="509"/>
              </a:xfrm>
              <a:prstGeom prst="ellipse">
                <a:avLst/>
              </a:prstGeom>
              <a:solidFill>
                <a:srgbClr val="FF3300"/>
              </a:solidFill>
              <a:ln w="9525">
                <a:solidFill>
                  <a:schemeClr val="tx1"/>
                </a:solidFill>
                <a:round/>
                <a:headEnd/>
                <a:tailEnd/>
              </a:ln>
              <a:effectLst>
                <a:outerShdw dist="107763" dir="2700000" algn="ctr" rotWithShape="0">
                  <a:schemeClr val="bg2"/>
                </a:outerShdw>
              </a:effectLst>
            </p:spPr>
            <p:txBody>
              <a:bodyPr wrap="none" lIns="18000" tIns="10800" rIns="18000" bIns="10800" anchor="ctr">
                <a:spAutoFit/>
              </a:bodyPr>
              <a:lstStyle/>
              <a:p>
                <a:pPr algn="ctr" eaLnBrk="0" hangingPunct="0">
                  <a:defRPr/>
                </a:pPr>
                <a:r>
                  <a:rPr lang="en-US" sz="1800" dirty="0">
                    <a:solidFill>
                      <a:srgbClr val="FFFF00"/>
                    </a:solidFill>
                    <a:latin typeface="Times New Roman" pitchFamily="18" charset="0"/>
                  </a:rPr>
                  <a:t>Seawater</a:t>
                </a:r>
              </a:p>
              <a:p>
                <a:pPr algn="ctr" eaLnBrk="0" hangingPunct="0">
                  <a:defRPr/>
                </a:pPr>
                <a:r>
                  <a:rPr lang="en-US" sz="1800" dirty="0">
                    <a:solidFill>
                      <a:srgbClr val="FFFF00"/>
                    </a:solidFill>
                    <a:latin typeface="Times New Roman" pitchFamily="18" charset="0"/>
                  </a:rPr>
                  <a:t>level</a:t>
                </a:r>
              </a:p>
            </p:txBody>
          </p:sp>
          <p:sp>
            <p:nvSpPr>
              <p:cNvPr id="2309148" name="Oval 28"/>
              <p:cNvSpPr>
                <a:spLocks noChangeArrowheads="1"/>
              </p:cNvSpPr>
              <p:nvPr/>
            </p:nvSpPr>
            <p:spPr bwMode="auto">
              <a:xfrm>
                <a:off x="2956" y="1537"/>
                <a:ext cx="588" cy="509"/>
              </a:xfrm>
              <a:prstGeom prst="ellipse">
                <a:avLst/>
              </a:prstGeom>
              <a:solidFill>
                <a:srgbClr val="339966"/>
              </a:solidFill>
              <a:ln w="9525">
                <a:solidFill>
                  <a:schemeClr val="tx1"/>
                </a:solidFill>
                <a:round/>
                <a:headEnd/>
                <a:tailEnd/>
              </a:ln>
              <a:effectLst>
                <a:outerShdw dist="107763" dir="2700000" algn="ctr" rotWithShape="0">
                  <a:schemeClr val="bg2"/>
                </a:outerShdw>
              </a:effectLst>
            </p:spPr>
            <p:txBody>
              <a:bodyPr wrap="none" lIns="18000" tIns="10800" rIns="18000" bIns="10800" anchor="ctr">
                <a:spAutoFit/>
              </a:bodyPr>
              <a:lstStyle/>
              <a:p>
                <a:pPr algn="ctr" eaLnBrk="0" hangingPunct="0">
                  <a:defRPr/>
                </a:pPr>
                <a:r>
                  <a:rPr lang="en-US" sz="1800" dirty="0">
                    <a:solidFill>
                      <a:srgbClr val="FFFF00"/>
                    </a:solidFill>
                    <a:latin typeface="Times New Roman" pitchFamily="18" charset="0"/>
                  </a:rPr>
                  <a:t>Dying </a:t>
                </a:r>
              </a:p>
              <a:p>
                <a:pPr algn="ctr" eaLnBrk="0" hangingPunct="0">
                  <a:defRPr/>
                </a:pPr>
                <a:r>
                  <a:rPr lang="en-US" sz="1800" dirty="0">
                    <a:solidFill>
                      <a:srgbClr val="FFFF00"/>
                    </a:solidFill>
                    <a:latin typeface="Times New Roman" pitchFamily="18" charset="0"/>
                  </a:rPr>
                  <a:t>forests</a:t>
                </a:r>
              </a:p>
            </p:txBody>
          </p:sp>
          <p:sp>
            <p:nvSpPr>
              <p:cNvPr id="2309149" name="Oval 29"/>
              <p:cNvSpPr>
                <a:spLocks noChangeArrowheads="1"/>
              </p:cNvSpPr>
              <p:nvPr/>
            </p:nvSpPr>
            <p:spPr bwMode="auto">
              <a:xfrm>
                <a:off x="2045" y="1659"/>
                <a:ext cx="561" cy="265"/>
              </a:xfrm>
              <a:prstGeom prst="ellipse">
                <a:avLst/>
              </a:prstGeom>
              <a:solidFill>
                <a:srgbClr val="FF3300"/>
              </a:solidFill>
              <a:ln w="9525">
                <a:solidFill>
                  <a:schemeClr val="tx1"/>
                </a:solidFill>
                <a:round/>
                <a:headEnd/>
                <a:tailEnd/>
              </a:ln>
              <a:effectLst>
                <a:outerShdw dist="107763" dir="2700000" algn="ctr" rotWithShape="0">
                  <a:schemeClr val="bg2"/>
                </a:outerShdw>
              </a:effectLst>
            </p:spPr>
            <p:txBody>
              <a:bodyPr wrap="none" lIns="18000" tIns="10800" rIns="18000" bIns="10800" anchor="ctr">
                <a:spAutoFit/>
              </a:bodyPr>
              <a:lstStyle/>
              <a:p>
                <a:pPr algn="ctr" eaLnBrk="0" hangingPunct="0">
                  <a:defRPr/>
                </a:pPr>
                <a:r>
                  <a:rPr lang="en-US" sz="1800" dirty="0">
                    <a:solidFill>
                      <a:srgbClr val="FFFF00"/>
                    </a:solidFill>
                    <a:latin typeface="Times New Roman" pitchFamily="18" charset="0"/>
                  </a:rPr>
                  <a:t>cancer</a:t>
                </a:r>
              </a:p>
            </p:txBody>
          </p:sp>
          <p:sp>
            <p:nvSpPr>
              <p:cNvPr id="2309150" name="Oval 30"/>
              <p:cNvSpPr>
                <a:spLocks noChangeArrowheads="1"/>
              </p:cNvSpPr>
              <p:nvPr/>
            </p:nvSpPr>
            <p:spPr bwMode="auto">
              <a:xfrm>
                <a:off x="3433" y="1201"/>
                <a:ext cx="878" cy="509"/>
              </a:xfrm>
              <a:prstGeom prst="ellipse">
                <a:avLst/>
              </a:prstGeom>
              <a:solidFill>
                <a:schemeClr val="accent1"/>
              </a:solidFill>
              <a:ln w="9525">
                <a:solidFill>
                  <a:schemeClr val="tx1"/>
                </a:solidFill>
                <a:round/>
                <a:headEnd/>
                <a:tailEnd/>
              </a:ln>
              <a:effectLst>
                <a:outerShdw dist="107763" dir="2700000" algn="ctr" rotWithShape="0">
                  <a:schemeClr val="bg2"/>
                </a:outerShdw>
              </a:effectLst>
            </p:spPr>
            <p:txBody>
              <a:bodyPr wrap="none" lIns="18000" tIns="10800" rIns="18000" bIns="10800" anchor="ctr">
                <a:spAutoFit/>
              </a:bodyPr>
              <a:lstStyle/>
              <a:p>
                <a:pPr algn="ctr" eaLnBrk="0" hangingPunct="0">
                  <a:defRPr/>
                </a:pPr>
                <a:r>
                  <a:rPr lang="en-US" sz="1800" dirty="0">
                    <a:solidFill>
                      <a:srgbClr val="FFFF00"/>
                    </a:solidFill>
                    <a:latin typeface="Times New Roman" pitchFamily="18" charset="0"/>
                  </a:rPr>
                  <a:t>Extinction</a:t>
                </a:r>
              </a:p>
              <a:p>
                <a:pPr algn="ctr" eaLnBrk="0" hangingPunct="0">
                  <a:defRPr/>
                </a:pPr>
                <a:r>
                  <a:rPr lang="en-US" sz="1800" dirty="0">
                    <a:solidFill>
                      <a:srgbClr val="FFFF00"/>
                    </a:solidFill>
                    <a:latin typeface="Times New Roman" pitchFamily="18" charset="0"/>
                  </a:rPr>
                  <a:t>of species</a:t>
                </a:r>
              </a:p>
            </p:txBody>
          </p:sp>
          <p:sp>
            <p:nvSpPr>
              <p:cNvPr id="2309151" name="Oval 31"/>
              <p:cNvSpPr>
                <a:spLocks noChangeArrowheads="1"/>
              </p:cNvSpPr>
              <p:nvPr/>
            </p:nvSpPr>
            <p:spPr bwMode="auto">
              <a:xfrm>
                <a:off x="1212" y="1201"/>
                <a:ext cx="978" cy="509"/>
              </a:xfrm>
              <a:prstGeom prst="ellipse">
                <a:avLst/>
              </a:prstGeom>
              <a:solidFill>
                <a:srgbClr val="FF3300"/>
              </a:solidFill>
              <a:ln w="9525">
                <a:solidFill>
                  <a:schemeClr val="tx1"/>
                </a:solidFill>
                <a:round/>
                <a:headEnd/>
                <a:tailEnd/>
              </a:ln>
              <a:effectLst>
                <a:outerShdw dist="107763" dir="2700000" algn="ctr" rotWithShape="0">
                  <a:schemeClr val="bg2"/>
                </a:outerShdw>
              </a:effectLst>
            </p:spPr>
            <p:txBody>
              <a:bodyPr wrap="none" lIns="18000" tIns="10800" rIns="18000" bIns="10800" anchor="ctr">
                <a:spAutoFit/>
              </a:bodyPr>
              <a:lstStyle/>
              <a:p>
                <a:pPr algn="ctr" eaLnBrk="0" hangingPunct="0">
                  <a:defRPr/>
                </a:pPr>
                <a:r>
                  <a:rPr lang="en-US" sz="1800" dirty="0">
                    <a:solidFill>
                      <a:srgbClr val="FFFF00"/>
                    </a:solidFill>
                    <a:latin typeface="Times New Roman" pitchFamily="18" charset="0"/>
                  </a:rPr>
                  <a:t>Respiratory</a:t>
                </a:r>
              </a:p>
              <a:p>
                <a:pPr algn="ctr" eaLnBrk="0" hangingPunct="0">
                  <a:defRPr/>
                </a:pPr>
                <a:r>
                  <a:rPr lang="en-US" sz="1800" dirty="0">
                    <a:solidFill>
                      <a:srgbClr val="FFFF00"/>
                    </a:solidFill>
                    <a:latin typeface="Times New Roman" pitchFamily="18" charset="0"/>
                  </a:rPr>
                  <a:t>diseases</a:t>
                </a:r>
              </a:p>
            </p:txBody>
          </p:sp>
          <p:sp>
            <p:nvSpPr>
              <p:cNvPr id="2309152" name="Oval 32"/>
              <p:cNvSpPr>
                <a:spLocks noChangeArrowheads="1"/>
              </p:cNvSpPr>
              <p:nvPr/>
            </p:nvSpPr>
            <p:spPr bwMode="auto">
              <a:xfrm>
                <a:off x="4483" y="1271"/>
                <a:ext cx="792" cy="754"/>
              </a:xfrm>
              <a:prstGeom prst="ellipse">
                <a:avLst/>
              </a:prstGeom>
              <a:solidFill>
                <a:schemeClr val="hlink"/>
              </a:solidFill>
              <a:ln w="9525">
                <a:solidFill>
                  <a:schemeClr val="tx1"/>
                </a:solidFill>
                <a:round/>
                <a:headEnd/>
                <a:tailEnd/>
              </a:ln>
              <a:effectLst>
                <a:outerShdw dist="107763" dir="2700000" algn="ctr" rotWithShape="0">
                  <a:schemeClr val="bg2"/>
                </a:outerShdw>
              </a:effectLst>
            </p:spPr>
            <p:txBody>
              <a:bodyPr wrap="none" lIns="18000" tIns="10800" rIns="18000" bIns="10800" anchor="ctr">
                <a:spAutoFit/>
              </a:bodyPr>
              <a:lstStyle/>
              <a:p>
                <a:pPr algn="ctr" eaLnBrk="0" hangingPunct="0">
                  <a:defRPr/>
                </a:pPr>
                <a:r>
                  <a:rPr lang="en-US" sz="1800" dirty="0">
                    <a:solidFill>
                      <a:srgbClr val="FFFF00"/>
                    </a:solidFill>
                    <a:latin typeface="Times New Roman" pitchFamily="18" charset="0"/>
                  </a:rPr>
                  <a:t>Reduced </a:t>
                </a:r>
              </a:p>
              <a:p>
                <a:pPr algn="ctr" eaLnBrk="0" hangingPunct="0">
                  <a:defRPr/>
                </a:pPr>
                <a:r>
                  <a:rPr lang="en-US" sz="1800" dirty="0">
                    <a:solidFill>
                      <a:srgbClr val="FFFF00"/>
                    </a:solidFill>
                    <a:latin typeface="Times New Roman" pitchFamily="18" charset="0"/>
                  </a:rPr>
                  <a:t>resource </a:t>
                </a:r>
              </a:p>
              <a:p>
                <a:pPr algn="ctr" eaLnBrk="0" hangingPunct="0">
                  <a:defRPr/>
                </a:pPr>
                <a:r>
                  <a:rPr lang="en-US" sz="1800" dirty="0">
                    <a:solidFill>
                      <a:srgbClr val="FFFF00"/>
                    </a:solidFill>
                    <a:latin typeface="Times New Roman" pitchFamily="18" charset="0"/>
                  </a:rPr>
                  <a:t>base</a:t>
                </a:r>
              </a:p>
            </p:txBody>
          </p:sp>
          <p:sp>
            <p:nvSpPr>
              <p:cNvPr id="2309153" name="Line 33"/>
              <p:cNvSpPr>
                <a:spLocks noChangeShapeType="1"/>
              </p:cNvSpPr>
              <p:nvPr/>
            </p:nvSpPr>
            <p:spPr bwMode="auto">
              <a:xfrm flipV="1">
                <a:off x="4562" y="2017"/>
                <a:ext cx="156" cy="624"/>
              </a:xfrm>
              <a:prstGeom prst="line">
                <a:avLst/>
              </a:prstGeom>
              <a:noFill/>
              <a:ln w="9525">
                <a:solidFill>
                  <a:schemeClr val="tx1"/>
                </a:solidFill>
                <a:round/>
                <a:headEnd/>
                <a:tailEnd type="triangle" w="med" len="med"/>
              </a:ln>
            </p:spPr>
            <p:txBody>
              <a:bodyPr wrap="none" lIns="18000" tIns="10800" rIns="18000" bIns="10800" anchor="ctr">
                <a:spAutoFit/>
              </a:bodyPr>
              <a:lstStyle/>
              <a:p>
                <a:endParaRPr lang="en-AU" dirty="0"/>
              </a:p>
            </p:txBody>
          </p:sp>
          <p:sp>
            <p:nvSpPr>
              <p:cNvPr id="2309154" name="Line 34"/>
              <p:cNvSpPr>
                <a:spLocks noChangeShapeType="1"/>
              </p:cNvSpPr>
              <p:nvPr/>
            </p:nvSpPr>
            <p:spPr bwMode="auto">
              <a:xfrm flipH="1" flipV="1">
                <a:off x="4873" y="2017"/>
                <a:ext cx="78" cy="528"/>
              </a:xfrm>
              <a:prstGeom prst="line">
                <a:avLst/>
              </a:prstGeom>
              <a:noFill/>
              <a:ln w="9525">
                <a:solidFill>
                  <a:schemeClr val="tx1"/>
                </a:solidFill>
                <a:round/>
                <a:headEnd/>
                <a:tailEnd type="triangle" w="med" len="med"/>
              </a:ln>
            </p:spPr>
            <p:txBody>
              <a:bodyPr wrap="none" lIns="18000" tIns="10800" rIns="18000" bIns="10800" anchor="ctr">
                <a:spAutoFit/>
              </a:bodyPr>
              <a:lstStyle/>
              <a:p>
                <a:endParaRPr lang="en-AU" dirty="0"/>
              </a:p>
            </p:txBody>
          </p:sp>
          <p:sp>
            <p:nvSpPr>
              <p:cNvPr id="2309155" name="Line 35"/>
              <p:cNvSpPr>
                <a:spLocks noChangeShapeType="1"/>
              </p:cNvSpPr>
              <p:nvPr/>
            </p:nvSpPr>
            <p:spPr bwMode="auto">
              <a:xfrm flipH="1" flipV="1">
                <a:off x="4018" y="1681"/>
                <a:ext cx="155" cy="816"/>
              </a:xfrm>
              <a:prstGeom prst="line">
                <a:avLst/>
              </a:prstGeom>
              <a:noFill/>
              <a:ln w="9525">
                <a:solidFill>
                  <a:schemeClr val="tx1"/>
                </a:solidFill>
                <a:round/>
                <a:headEnd/>
                <a:tailEnd type="triangle" w="med" len="med"/>
              </a:ln>
            </p:spPr>
            <p:txBody>
              <a:bodyPr wrap="none" lIns="18000" tIns="10800" rIns="18000" bIns="10800" anchor="ctr">
                <a:spAutoFit/>
              </a:bodyPr>
              <a:lstStyle/>
              <a:p>
                <a:endParaRPr lang="en-AU" dirty="0"/>
              </a:p>
            </p:txBody>
          </p:sp>
          <p:sp>
            <p:nvSpPr>
              <p:cNvPr id="2309156" name="Line 36"/>
              <p:cNvSpPr>
                <a:spLocks noChangeShapeType="1"/>
              </p:cNvSpPr>
              <p:nvPr/>
            </p:nvSpPr>
            <p:spPr bwMode="auto">
              <a:xfrm flipV="1">
                <a:off x="3706" y="1729"/>
                <a:ext cx="234" cy="624"/>
              </a:xfrm>
              <a:prstGeom prst="line">
                <a:avLst/>
              </a:prstGeom>
              <a:noFill/>
              <a:ln w="9525">
                <a:solidFill>
                  <a:schemeClr val="tx1"/>
                </a:solidFill>
                <a:round/>
                <a:headEnd/>
                <a:tailEnd type="triangle" w="med" len="med"/>
              </a:ln>
            </p:spPr>
            <p:txBody>
              <a:bodyPr lIns="18000" tIns="10800" rIns="18000" bIns="10800" anchor="ctr">
                <a:spAutoFit/>
              </a:bodyPr>
              <a:lstStyle/>
              <a:p>
                <a:endParaRPr lang="en-AU" dirty="0"/>
              </a:p>
            </p:txBody>
          </p:sp>
          <p:sp>
            <p:nvSpPr>
              <p:cNvPr id="2309157" name="Line 37"/>
              <p:cNvSpPr>
                <a:spLocks noChangeShapeType="1"/>
              </p:cNvSpPr>
              <p:nvPr/>
            </p:nvSpPr>
            <p:spPr bwMode="auto">
              <a:xfrm flipV="1">
                <a:off x="2929" y="2010"/>
                <a:ext cx="192" cy="391"/>
              </a:xfrm>
              <a:prstGeom prst="line">
                <a:avLst/>
              </a:prstGeom>
              <a:noFill/>
              <a:ln w="9525">
                <a:solidFill>
                  <a:schemeClr val="tx1"/>
                </a:solidFill>
                <a:round/>
                <a:headEnd/>
                <a:tailEnd type="triangle" w="med" len="med"/>
              </a:ln>
            </p:spPr>
            <p:txBody>
              <a:bodyPr lIns="18000" tIns="10800" rIns="18000" bIns="10800" anchor="ctr">
                <a:spAutoFit/>
              </a:bodyPr>
              <a:lstStyle/>
              <a:p>
                <a:endParaRPr lang="en-AU" dirty="0"/>
              </a:p>
            </p:txBody>
          </p:sp>
          <p:sp>
            <p:nvSpPr>
              <p:cNvPr id="2309158" name="Line 38"/>
              <p:cNvSpPr>
                <a:spLocks noChangeShapeType="1"/>
              </p:cNvSpPr>
              <p:nvPr/>
            </p:nvSpPr>
            <p:spPr bwMode="auto">
              <a:xfrm flipV="1">
                <a:off x="3317" y="1729"/>
                <a:ext cx="467" cy="864"/>
              </a:xfrm>
              <a:prstGeom prst="line">
                <a:avLst/>
              </a:prstGeom>
              <a:noFill/>
              <a:ln w="9525">
                <a:solidFill>
                  <a:schemeClr val="tx1"/>
                </a:solidFill>
                <a:round/>
                <a:headEnd/>
                <a:tailEnd type="triangle" w="med" len="med"/>
              </a:ln>
            </p:spPr>
            <p:txBody>
              <a:bodyPr wrap="none" lIns="18000" tIns="10800" rIns="18000" bIns="10800" anchor="ctr">
                <a:spAutoFit/>
              </a:bodyPr>
              <a:lstStyle/>
              <a:p>
                <a:endParaRPr lang="en-AU" dirty="0"/>
              </a:p>
            </p:txBody>
          </p:sp>
          <p:sp>
            <p:nvSpPr>
              <p:cNvPr id="2309159" name="Line 39"/>
              <p:cNvSpPr>
                <a:spLocks noChangeShapeType="1"/>
              </p:cNvSpPr>
              <p:nvPr/>
            </p:nvSpPr>
            <p:spPr bwMode="auto">
              <a:xfrm flipH="1" flipV="1">
                <a:off x="1487" y="1896"/>
                <a:ext cx="586" cy="793"/>
              </a:xfrm>
              <a:prstGeom prst="line">
                <a:avLst/>
              </a:prstGeom>
              <a:noFill/>
              <a:ln w="9525">
                <a:solidFill>
                  <a:schemeClr val="tx1"/>
                </a:solidFill>
                <a:round/>
                <a:headEnd/>
                <a:tailEnd type="triangle" w="med" len="med"/>
              </a:ln>
            </p:spPr>
            <p:txBody>
              <a:bodyPr lIns="18000" tIns="10800" rIns="18000" bIns="10800" anchor="ctr">
                <a:spAutoFit/>
              </a:bodyPr>
              <a:lstStyle/>
              <a:p>
                <a:endParaRPr lang="en-AU" dirty="0"/>
              </a:p>
            </p:txBody>
          </p:sp>
          <p:sp>
            <p:nvSpPr>
              <p:cNvPr id="2309160" name="Line 40"/>
              <p:cNvSpPr>
                <a:spLocks noChangeShapeType="1"/>
              </p:cNvSpPr>
              <p:nvPr/>
            </p:nvSpPr>
            <p:spPr bwMode="auto">
              <a:xfrm flipV="1">
                <a:off x="1684" y="1921"/>
                <a:ext cx="467" cy="576"/>
              </a:xfrm>
              <a:prstGeom prst="line">
                <a:avLst/>
              </a:prstGeom>
              <a:noFill/>
              <a:ln w="9525">
                <a:solidFill>
                  <a:schemeClr val="tx1"/>
                </a:solidFill>
                <a:round/>
                <a:headEnd/>
                <a:tailEnd type="triangle" w="med" len="med"/>
              </a:ln>
            </p:spPr>
            <p:txBody>
              <a:bodyPr wrap="none" lIns="18000" tIns="10800" rIns="18000" bIns="10800" anchor="ctr">
                <a:spAutoFit/>
              </a:bodyPr>
              <a:lstStyle/>
              <a:p>
                <a:endParaRPr lang="en-AU" dirty="0"/>
              </a:p>
            </p:txBody>
          </p:sp>
          <p:sp>
            <p:nvSpPr>
              <p:cNvPr id="2309161" name="Line 41"/>
              <p:cNvSpPr>
                <a:spLocks noChangeShapeType="1"/>
              </p:cNvSpPr>
              <p:nvPr/>
            </p:nvSpPr>
            <p:spPr bwMode="auto">
              <a:xfrm flipV="1">
                <a:off x="906" y="1855"/>
                <a:ext cx="1157" cy="738"/>
              </a:xfrm>
              <a:prstGeom prst="line">
                <a:avLst/>
              </a:prstGeom>
              <a:noFill/>
              <a:ln w="9525">
                <a:solidFill>
                  <a:schemeClr val="tx1"/>
                </a:solidFill>
                <a:round/>
                <a:headEnd/>
                <a:tailEnd type="triangle" w="med" len="med"/>
              </a:ln>
            </p:spPr>
            <p:txBody>
              <a:bodyPr lIns="18000" tIns="10800" rIns="18000" bIns="10800" anchor="ctr">
                <a:spAutoFit/>
              </a:bodyPr>
              <a:lstStyle/>
              <a:p>
                <a:endParaRPr lang="en-AU" dirty="0"/>
              </a:p>
            </p:txBody>
          </p:sp>
          <p:sp>
            <p:nvSpPr>
              <p:cNvPr id="2309162" name="Line 42"/>
              <p:cNvSpPr>
                <a:spLocks noChangeShapeType="1"/>
              </p:cNvSpPr>
              <p:nvPr/>
            </p:nvSpPr>
            <p:spPr bwMode="auto">
              <a:xfrm flipH="1" flipV="1">
                <a:off x="2384" y="1921"/>
                <a:ext cx="78" cy="576"/>
              </a:xfrm>
              <a:prstGeom prst="line">
                <a:avLst/>
              </a:prstGeom>
              <a:noFill/>
              <a:ln w="9525">
                <a:solidFill>
                  <a:schemeClr val="tx1"/>
                </a:solidFill>
                <a:round/>
                <a:headEnd/>
                <a:tailEnd type="triangle" w="med" len="med"/>
              </a:ln>
            </p:spPr>
            <p:txBody>
              <a:bodyPr wrap="none" lIns="18000" tIns="10800" rIns="18000" bIns="10800" anchor="ctr">
                <a:spAutoFit/>
              </a:bodyPr>
              <a:lstStyle/>
              <a:p>
                <a:endParaRPr lang="en-AU" dirty="0"/>
              </a:p>
            </p:txBody>
          </p:sp>
          <p:sp>
            <p:nvSpPr>
              <p:cNvPr id="2309163" name="Line 43"/>
              <p:cNvSpPr>
                <a:spLocks noChangeShapeType="1"/>
              </p:cNvSpPr>
              <p:nvPr/>
            </p:nvSpPr>
            <p:spPr bwMode="auto">
              <a:xfrm flipV="1">
                <a:off x="1295" y="1681"/>
                <a:ext cx="545" cy="1152"/>
              </a:xfrm>
              <a:prstGeom prst="line">
                <a:avLst/>
              </a:prstGeom>
              <a:noFill/>
              <a:ln w="9525">
                <a:solidFill>
                  <a:schemeClr val="tx1"/>
                </a:solidFill>
                <a:round/>
                <a:headEnd/>
                <a:tailEnd type="triangle" w="med" len="med"/>
              </a:ln>
            </p:spPr>
            <p:txBody>
              <a:bodyPr wrap="none" lIns="18000" tIns="10800" rIns="18000" bIns="10800" anchor="ctr">
                <a:spAutoFit/>
              </a:bodyPr>
              <a:lstStyle/>
              <a:p>
                <a:endParaRPr lang="en-AU" dirty="0"/>
              </a:p>
            </p:txBody>
          </p:sp>
        </p:grpSp>
        <p:grpSp>
          <p:nvGrpSpPr>
            <p:cNvPr id="5" name="Group 44"/>
            <p:cNvGrpSpPr>
              <a:grpSpLocks/>
            </p:cNvGrpSpPr>
            <p:nvPr/>
          </p:nvGrpSpPr>
          <p:grpSpPr bwMode="auto">
            <a:xfrm>
              <a:off x="925513" y="873125"/>
              <a:ext cx="7634287" cy="901700"/>
              <a:chOff x="583" y="550"/>
              <a:chExt cx="4809" cy="568"/>
            </a:xfrm>
          </p:grpSpPr>
          <p:sp>
            <p:nvSpPr>
              <p:cNvPr id="88110" name="AutoShape 45"/>
              <p:cNvSpPr>
                <a:spLocks noChangeArrowheads="1"/>
              </p:cNvSpPr>
              <p:nvPr/>
            </p:nvSpPr>
            <p:spPr bwMode="auto">
              <a:xfrm>
                <a:off x="583" y="550"/>
                <a:ext cx="1901" cy="568"/>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AU" sz="1800" dirty="0"/>
                  <a:t>Human Health</a:t>
                </a:r>
                <a:endParaRPr lang="en-US" sz="1800" dirty="0"/>
              </a:p>
            </p:txBody>
          </p:sp>
          <p:sp>
            <p:nvSpPr>
              <p:cNvPr id="88111" name="AutoShape 46"/>
              <p:cNvSpPr>
                <a:spLocks noChangeArrowheads="1"/>
              </p:cNvSpPr>
              <p:nvPr/>
            </p:nvSpPr>
            <p:spPr bwMode="auto">
              <a:xfrm>
                <a:off x="2759" y="568"/>
                <a:ext cx="1408" cy="503"/>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AU" sz="1800" dirty="0"/>
                  <a:t>Ecosystem Health</a:t>
                </a:r>
                <a:endParaRPr lang="en-US" sz="1800" dirty="0"/>
              </a:p>
            </p:txBody>
          </p:sp>
          <p:sp>
            <p:nvSpPr>
              <p:cNvPr id="88112" name="AutoShape 47"/>
              <p:cNvSpPr>
                <a:spLocks noChangeArrowheads="1"/>
              </p:cNvSpPr>
              <p:nvPr/>
            </p:nvSpPr>
            <p:spPr bwMode="auto">
              <a:xfrm>
                <a:off x="4495" y="576"/>
                <a:ext cx="897" cy="462"/>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AU" sz="1800" dirty="0"/>
                  <a:t>Social </a:t>
                </a:r>
              </a:p>
              <a:p>
                <a:pPr algn="ctr"/>
                <a:r>
                  <a:rPr lang="en-AU" sz="1800" dirty="0"/>
                  <a:t>Equity</a:t>
                </a:r>
                <a:endParaRPr lang="en-US" sz="1800" dirty="0"/>
              </a:p>
            </p:txBody>
          </p:sp>
        </p:grpSp>
      </p:grpSp>
      <p:sp>
        <p:nvSpPr>
          <p:cNvPr id="53" name="TextBox 52"/>
          <p:cNvSpPr txBox="1"/>
          <p:nvPr/>
        </p:nvSpPr>
        <p:spPr>
          <a:xfrm>
            <a:off x="6948264" y="5157192"/>
            <a:ext cx="2051720" cy="830997"/>
          </a:xfrm>
          <a:prstGeom prst="rect">
            <a:avLst/>
          </a:prstGeom>
          <a:solidFill>
            <a:srgbClr val="92D050"/>
          </a:solidFill>
          <a:ln w="25400">
            <a:solidFill>
              <a:schemeClr val="tx1"/>
            </a:solidFill>
          </a:ln>
        </p:spPr>
        <p:txBody>
          <a:bodyPr wrap="square" rtlCol="0">
            <a:spAutoFit/>
          </a:bodyPr>
          <a:lstStyle/>
          <a:p>
            <a:pPr algn="ctr"/>
            <a:r>
              <a:rPr lang="en-AU" sz="2400" dirty="0" smtClean="0"/>
              <a:t>Environmental flows</a:t>
            </a:r>
            <a:endParaRPr lang="en-AU" sz="2400" dirty="0"/>
          </a:p>
        </p:txBody>
      </p:sp>
      <p:sp>
        <p:nvSpPr>
          <p:cNvPr id="54" name="TextBox 53"/>
          <p:cNvSpPr txBox="1"/>
          <p:nvPr/>
        </p:nvSpPr>
        <p:spPr>
          <a:xfrm>
            <a:off x="7092280" y="2426112"/>
            <a:ext cx="1800200" cy="1938992"/>
          </a:xfrm>
          <a:prstGeom prst="rect">
            <a:avLst/>
          </a:prstGeom>
          <a:solidFill>
            <a:srgbClr val="92D050"/>
          </a:solidFill>
          <a:ln w="25400">
            <a:solidFill>
              <a:schemeClr val="tx1"/>
            </a:solidFill>
          </a:ln>
        </p:spPr>
        <p:txBody>
          <a:bodyPr wrap="square" rtlCol="0">
            <a:spAutoFit/>
          </a:bodyPr>
          <a:lstStyle/>
          <a:p>
            <a:pPr algn="ctr"/>
            <a:r>
              <a:rPr lang="en-AU" sz="2400" dirty="0" smtClean="0"/>
              <a:t>Mid-point indicators (links in the cause-effect chain)</a:t>
            </a:r>
            <a:endParaRPr lang="en-AU" sz="2400" dirty="0"/>
          </a:p>
        </p:txBody>
      </p:sp>
      <p:sp>
        <p:nvSpPr>
          <p:cNvPr id="55" name="TextBox 54"/>
          <p:cNvSpPr txBox="1"/>
          <p:nvPr/>
        </p:nvSpPr>
        <p:spPr>
          <a:xfrm>
            <a:off x="7308304" y="548680"/>
            <a:ext cx="1368152" cy="830997"/>
          </a:xfrm>
          <a:prstGeom prst="rect">
            <a:avLst/>
          </a:prstGeom>
          <a:solidFill>
            <a:srgbClr val="92D050"/>
          </a:solidFill>
          <a:ln w="25400">
            <a:solidFill>
              <a:schemeClr val="tx1"/>
            </a:solidFill>
          </a:ln>
        </p:spPr>
        <p:txBody>
          <a:bodyPr wrap="square" rtlCol="0">
            <a:spAutoFit/>
          </a:bodyPr>
          <a:lstStyle/>
          <a:p>
            <a:pPr algn="ctr"/>
            <a:r>
              <a:rPr lang="en-AU" sz="2400" dirty="0" smtClean="0"/>
              <a:t>End points</a:t>
            </a:r>
            <a:endParaRPr lang="en-AU" sz="2400" dirty="0"/>
          </a:p>
        </p:txBody>
      </p:sp>
      <p:sp>
        <p:nvSpPr>
          <p:cNvPr id="56" name="TextBox 55"/>
          <p:cNvSpPr txBox="1"/>
          <p:nvPr/>
        </p:nvSpPr>
        <p:spPr>
          <a:xfrm>
            <a:off x="35496" y="6165304"/>
            <a:ext cx="7920880" cy="246221"/>
          </a:xfrm>
          <a:prstGeom prst="rect">
            <a:avLst/>
          </a:prstGeom>
          <a:noFill/>
        </p:spPr>
        <p:txBody>
          <a:bodyPr wrap="square" rtlCol="0">
            <a:spAutoFit/>
          </a:bodyPr>
          <a:lstStyle/>
          <a:p>
            <a:r>
              <a:rPr lang="en-AU" sz="1000" dirty="0" smtClean="0"/>
              <a:t>Source: RMIT LCA Course Notes</a:t>
            </a:r>
            <a:endParaRPr lang="en-AU" sz="1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3"/>
          <p:cNvSpPr>
            <a:spLocks noGrp="1"/>
          </p:cNvSpPr>
          <p:nvPr>
            <p:ph type="ftr" sz="quarter" idx="4294967295"/>
          </p:nvPr>
        </p:nvSpPr>
        <p:spPr>
          <a:xfrm>
            <a:off x="1104900" y="6588125"/>
            <a:ext cx="4368800" cy="269875"/>
          </a:xfrm>
          <a:prstGeom prst="rect">
            <a:avLst/>
          </a:prstGeom>
          <a:noFill/>
        </p:spPr>
        <p:txBody>
          <a:bodyPr/>
          <a:lstStyle/>
          <a:p>
            <a:r>
              <a:rPr lang="en-AU" dirty="0" smtClean="0"/>
              <a:t>Insert presentation title</a:t>
            </a:r>
          </a:p>
        </p:txBody>
      </p:sp>
      <p:pic>
        <p:nvPicPr>
          <p:cNvPr id="6147" name="Picture 2"/>
          <p:cNvPicPr>
            <a:picLocks noChangeAspect="1" noChangeArrowheads="1"/>
          </p:cNvPicPr>
          <p:nvPr/>
        </p:nvPicPr>
        <p:blipFill>
          <a:blip r:embed="rId2" cstate="print"/>
          <a:srcRect/>
          <a:stretch>
            <a:fillRect/>
          </a:stretch>
        </p:blipFill>
        <p:spPr bwMode="auto">
          <a:xfrm>
            <a:off x="831850" y="101600"/>
            <a:ext cx="6381750" cy="6778625"/>
          </a:xfrm>
          <a:prstGeom prst="rect">
            <a:avLst/>
          </a:prstGeom>
          <a:noFill/>
          <a:ln w="9525">
            <a:noFill/>
            <a:miter lim="800000"/>
            <a:headEnd/>
            <a:tailEnd/>
          </a:ln>
        </p:spPr>
      </p:pic>
      <p:sp>
        <p:nvSpPr>
          <p:cNvPr id="4" name="Oval 3"/>
          <p:cNvSpPr/>
          <p:nvPr/>
        </p:nvSpPr>
        <p:spPr>
          <a:xfrm>
            <a:off x="683568" y="2564904"/>
            <a:ext cx="1512168" cy="2952328"/>
          </a:xfrm>
          <a:prstGeom prst="ellipse">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Reasons for environmental assessment</a:t>
            </a:r>
            <a:br>
              <a:rPr lang="en-AU" dirty="0" smtClean="0"/>
            </a:br>
            <a:r>
              <a:rPr lang="en-AU" dirty="0" smtClean="0"/>
              <a:t> (Life Cycle Assessment)</a:t>
            </a:r>
            <a:endParaRPr lang="en-AU" dirty="0"/>
          </a:p>
        </p:txBody>
      </p:sp>
      <p:sp>
        <p:nvSpPr>
          <p:cNvPr id="3" name="Content Placeholder 2"/>
          <p:cNvSpPr>
            <a:spLocks noGrp="1"/>
          </p:cNvSpPr>
          <p:nvPr>
            <p:ph idx="1"/>
          </p:nvPr>
        </p:nvSpPr>
        <p:spPr>
          <a:xfrm>
            <a:off x="358776" y="1663726"/>
            <a:ext cx="8461375" cy="4573587"/>
          </a:xfrm>
        </p:spPr>
        <p:txBody>
          <a:bodyPr>
            <a:normAutofit/>
          </a:bodyPr>
          <a:lstStyle/>
          <a:p>
            <a:r>
              <a:rPr lang="en-AU" dirty="0" smtClean="0"/>
              <a:t>Environmental product declarations to inform consumer choice</a:t>
            </a:r>
          </a:p>
          <a:p>
            <a:pPr lvl="1">
              <a:buFont typeface="Wingdings" pitchFamily="2" charset="2"/>
              <a:buChar char="v"/>
            </a:pPr>
            <a:r>
              <a:rPr lang="en-AU" dirty="0" smtClean="0">
                <a:solidFill>
                  <a:srgbClr val="0070C0"/>
                </a:solidFill>
              </a:rPr>
              <a:t>European Commission to adopt LCA as the approach to be used for environmental assessment of products for the ‘Single Market for Green Products’ (see http://ec.europa.eu/environment/eussd/smgp/product_footprint.htm).</a:t>
            </a:r>
            <a:endParaRPr lang="en-AU" dirty="0" smtClean="0"/>
          </a:p>
          <a:p>
            <a:r>
              <a:rPr lang="en-AU" dirty="0" smtClean="0"/>
              <a:t>Delivery agreements where the supplier is required to demonstrate an on-going improvement program of environmental sustainability</a:t>
            </a:r>
          </a:p>
          <a:p>
            <a:pPr marL="431800" lvl="2">
              <a:buFont typeface="Wingdings" pitchFamily="2" charset="2"/>
              <a:buChar char="v"/>
            </a:pPr>
            <a:r>
              <a:rPr lang="en-AU" dirty="0" smtClean="0">
                <a:solidFill>
                  <a:srgbClr val="0070C0"/>
                </a:solidFill>
              </a:rPr>
              <a:t>EU, Japanese, Australian markets – especially supermarkets</a:t>
            </a:r>
          </a:p>
          <a:p>
            <a:r>
              <a:rPr lang="en-AU" dirty="0" smtClean="0"/>
              <a:t>The likely advent of trade agreements premised on climate change mitigation efforts</a:t>
            </a:r>
          </a:p>
          <a:p>
            <a:pPr marL="431800" lvl="3">
              <a:buFont typeface="Wingdings" pitchFamily="2" charset="2"/>
              <a:buChar char="v"/>
            </a:pPr>
            <a:r>
              <a:rPr lang="en-AU" dirty="0" smtClean="0">
                <a:solidFill>
                  <a:srgbClr val="0070C0"/>
                </a:solidFill>
              </a:rPr>
              <a:t>Covered economies versus uncovered economies for carbon pricing</a:t>
            </a:r>
            <a:endParaRPr lang="en-AU" dirty="0" smtClean="0"/>
          </a:p>
          <a:p>
            <a:endParaRPr lang="en-AU" dirty="0"/>
          </a:p>
        </p:txBody>
      </p:sp>
      <p:sp>
        <p:nvSpPr>
          <p:cNvPr id="4" name="Footer Placeholder 3"/>
          <p:cNvSpPr>
            <a:spLocks noGrp="1"/>
          </p:cNvSpPr>
          <p:nvPr>
            <p:ph type="ftr" sz="quarter" idx="11"/>
          </p:nvPr>
        </p:nvSpPr>
        <p:spPr/>
        <p:txBody>
          <a:bodyPr/>
          <a:lstStyle/>
          <a:p>
            <a:r>
              <a:rPr lang="en-AU" dirty="0" smtClean="0"/>
              <a:t>Presentation title  |  Presenter name</a:t>
            </a:r>
            <a:endParaRPr lang="en-AU" dirty="0"/>
          </a:p>
        </p:txBody>
      </p:sp>
      <p:sp>
        <p:nvSpPr>
          <p:cNvPr id="5" name="Slide Number Placeholder 4"/>
          <p:cNvSpPr>
            <a:spLocks noGrp="1"/>
          </p:cNvSpPr>
          <p:nvPr>
            <p:ph type="sldNum" sz="quarter" idx="4294967295"/>
          </p:nvPr>
        </p:nvSpPr>
        <p:spPr>
          <a:xfrm>
            <a:off x="330200" y="6504333"/>
            <a:ext cx="288789" cy="127346"/>
          </a:xfrm>
          <a:prstGeom prst="rect">
            <a:avLst/>
          </a:prstGeom>
        </p:spPr>
        <p:txBody>
          <a:bodyPr/>
          <a:lstStyle/>
          <a:p>
            <a:fld id="{2ABE124A-B5C5-46E0-B944-45307B126769}" type="slidenum">
              <a:rPr lang="en-AU" smtClean="0"/>
              <a:pPr/>
              <a:t>7</a:t>
            </a:fld>
            <a:r>
              <a:rPr lang="en-AU" dirty="0" smtClean="0"/>
              <a:t>  |</a:t>
            </a:r>
            <a:endParaRPr lang="en-A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Reasons for environmental assessment</a:t>
            </a:r>
            <a:br>
              <a:rPr lang="en-AU" dirty="0" smtClean="0"/>
            </a:br>
            <a:r>
              <a:rPr lang="en-AU" dirty="0" smtClean="0"/>
              <a:t> (Life Cycle Assessment)</a:t>
            </a:r>
            <a:endParaRPr lang="en-AU" dirty="0"/>
          </a:p>
        </p:txBody>
      </p:sp>
      <p:sp>
        <p:nvSpPr>
          <p:cNvPr id="3" name="Content Placeholder 2"/>
          <p:cNvSpPr>
            <a:spLocks noGrp="1"/>
          </p:cNvSpPr>
          <p:nvPr>
            <p:ph idx="1"/>
          </p:nvPr>
        </p:nvSpPr>
        <p:spPr>
          <a:xfrm>
            <a:off x="358776" y="1412776"/>
            <a:ext cx="8461375" cy="4573587"/>
          </a:xfrm>
        </p:spPr>
        <p:txBody>
          <a:bodyPr>
            <a:normAutofit fontScale="92500" lnSpcReduction="10000"/>
          </a:bodyPr>
          <a:lstStyle/>
          <a:p>
            <a:r>
              <a:rPr lang="en-AU" dirty="0" smtClean="0"/>
              <a:t>Unilateral need to respond to global warming – triggered by realignment of insurance risk and costs to the economy</a:t>
            </a:r>
          </a:p>
          <a:p>
            <a:pPr marL="431800" lvl="4">
              <a:buFont typeface="Wingdings" pitchFamily="2" charset="2"/>
              <a:buChar char="v"/>
            </a:pPr>
            <a:r>
              <a:rPr lang="en-AU" sz="2000" dirty="0" smtClean="0">
                <a:solidFill>
                  <a:srgbClr val="0070C0"/>
                </a:solidFill>
              </a:rPr>
              <a:t>Covered economies versus uncovered economies for carbon pricing</a:t>
            </a:r>
            <a:endParaRPr lang="en-AU" sz="2000" dirty="0" smtClean="0"/>
          </a:p>
          <a:p>
            <a:r>
              <a:rPr lang="en-AU" dirty="0" smtClean="0"/>
              <a:t>Negotiations for international agreements on greenhouse gas emissions reduction targets</a:t>
            </a:r>
          </a:p>
          <a:p>
            <a:pPr marL="431800" lvl="3">
              <a:buFont typeface="Wingdings" pitchFamily="2" charset="2"/>
              <a:buChar char="v"/>
            </a:pPr>
            <a:r>
              <a:rPr lang="en-AU" dirty="0" smtClean="0">
                <a:solidFill>
                  <a:srgbClr val="0070C0"/>
                </a:solidFill>
              </a:rPr>
              <a:t>Especially China and India for export production (carbon footprint of exports)</a:t>
            </a:r>
            <a:endParaRPr lang="en-AU" dirty="0" smtClean="0"/>
          </a:p>
          <a:p>
            <a:r>
              <a:rPr lang="en-AU" dirty="0" smtClean="0"/>
              <a:t>Need to produce more food globally with a lower environmental impact</a:t>
            </a:r>
          </a:p>
          <a:p>
            <a:pPr marL="431800" lvl="4">
              <a:buFont typeface="Wingdings" pitchFamily="2" charset="2"/>
              <a:buChar char="v"/>
            </a:pPr>
            <a:r>
              <a:rPr lang="en-AU" sz="2000" dirty="0" smtClean="0">
                <a:solidFill>
                  <a:srgbClr val="0070C0"/>
                </a:solidFill>
              </a:rPr>
              <a:t> Global significance but more so for countries that produce large amounts of staple foods – e.g. Australia, China, India, Africa, south America, north America, Russia……</a:t>
            </a:r>
          </a:p>
          <a:p>
            <a:r>
              <a:rPr lang="en-AU" dirty="0" smtClean="0"/>
              <a:t>Need to have a consistent framework for assessing the environmental impact of different industry sectors and combined impact in different regions</a:t>
            </a:r>
          </a:p>
          <a:p>
            <a:pPr marL="431800" lvl="4">
              <a:buFont typeface="Wingdings" pitchFamily="2" charset="2"/>
              <a:buChar char="v"/>
            </a:pPr>
            <a:r>
              <a:rPr lang="en-AU" sz="2000" dirty="0" smtClean="0">
                <a:solidFill>
                  <a:srgbClr val="0070C0"/>
                </a:solidFill>
              </a:rPr>
              <a:t> Regional and national significance for evaluation of NRM investments, industry investment in sustainable production, ......</a:t>
            </a:r>
          </a:p>
          <a:p>
            <a:pPr marL="215800" lvl="3">
              <a:buFont typeface="Wingdings" pitchFamily="2" charset="2"/>
              <a:buChar char="v"/>
            </a:pPr>
            <a:endParaRPr lang="en-AU" dirty="0"/>
          </a:p>
        </p:txBody>
      </p:sp>
      <p:sp>
        <p:nvSpPr>
          <p:cNvPr id="4" name="Footer Placeholder 3"/>
          <p:cNvSpPr>
            <a:spLocks noGrp="1"/>
          </p:cNvSpPr>
          <p:nvPr>
            <p:ph type="ftr" sz="quarter" idx="11"/>
          </p:nvPr>
        </p:nvSpPr>
        <p:spPr/>
        <p:txBody>
          <a:bodyPr/>
          <a:lstStyle/>
          <a:p>
            <a:r>
              <a:rPr lang="en-AU" dirty="0" smtClean="0"/>
              <a:t>Presentation title  |  Presenter name</a:t>
            </a:r>
            <a:endParaRPr lang="en-AU" dirty="0"/>
          </a:p>
        </p:txBody>
      </p:sp>
      <p:sp>
        <p:nvSpPr>
          <p:cNvPr id="5" name="Slide Number Placeholder 4"/>
          <p:cNvSpPr>
            <a:spLocks noGrp="1"/>
          </p:cNvSpPr>
          <p:nvPr>
            <p:ph type="sldNum" sz="quarter" idx="4294967295"/>
          </p:nvPr>
        </p:nvSpPr>
        <p:spPr>
          <a:xfrm>
            <a:off x="330200" y="6504333"/>
            <a:ext cx="288789" cy="127346"/>
          </a:xfrm>
          <a:prstGeom prst="rect">
            <a:avLst/>
          </a:prstGeom>
        </p:spPr>
        <p:txBody>
          <a:bodyPr/>
          <a:lstStyle/>
          <a:p>
            <a:fld id="{2ABE124A-B5C5-46E0-B944-45307B126769}" type="slidenum">
              <a:rPr lang="en-AU" smtClean="0"/>
              <a:pPr/>
              <a:t>8</a:t>
            </a:fld>
            <a:r>
              <a:rPr lang="en-AU" dirty="0" smtClean="0"/>
              <a:t>  |</a:t>
            </a:r>
            <a:endParaRPr lang="en-A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Role of Life Cycle Inventory</a:t>
            </a:r>
            <a:endParaRPr lang="en-AU" dirty="0"/>
          </a:p>
        </p:txBody>
      </p:sp>
      <p:sp>
        <p:nvSpPr>
          <p:cNvPr id="3" name="Content Placeholder 2"/>
          <p:cNvSpPr>
            <a:spLocks noGrp="1"/>
          </p:cNvSpPr>
          <p:nvPr>
            <p:ph idx="1"/>
          </p:nvPr>
        </p:nvSpPr>
        <p:spPr/>
        <p:txBody>
          <a:bodyPr>
            <a:normAutofit/>
          </a:bodyPr>
          <a:lstStyle/>
          <a:p>
            <a:r>
              <a:rPr lang="en-AU" sz="2800" dirty="0" smtClean="0"/>
              <a:t>Life Cycle Assessment is only as good as the underlying data or Life Cycle Inventory (LCI) that is used for the analysis.</a:t>
            </a:r>
          </a:p>
          <a:p>
            <a:r>
              <a:rPr lang="en-AU" sz="2800" dirty="0" smtClean="0"/>
              <a:t>Country specific LCI for agricultural products is essential for Australian agriculture to undertake environmental impact studies.</a:t>
            </a:r>
          </a:p>
          <a:p>
            <a:r>
              <a:rPr lang="en-AU" sz="2800" dirty="0" smtClean="0"/>
              <a:t>In the absence of country specific data, LCA practioners will use the next best data available and this is often from Europe and the USA (with ecoinvent® being the most used LCI). </a:t>
            </a:r>
            <a:endParaRPr lang="en-AU" sz="2800" dirty="0"/>
          </a:p>
        </p:txBody>
      </p:sp>
      <p:sp>
        <p:nvSpPr>
          <p:cNvPr id="4" name="Footer Placeholder 3"/>
          <p:cNvSpPr>
            <a:spLocks noGrp="1"/>
          </p:cNvSpPr>
          <p:nvPr>
            <p:ph type="ftr" sz="quarter" idx="11"/>
          </p:nvPr>
        </p:nvSpPr>
        <p:spPr/>
        <p:txBody>
          <a:bodyPr/>
          <a:lstStyle/>
          <a:p>
            <a:r>
              <a:rPr lang="en-AU" dirty="0" smtClean="0"/>
              <a:t>Presentation title  |  Presenter name</a:t>
            </a:r>
            <a:endParaRPr lang="en-AU" dirty="0"/>
          </a:p>
        </p:txBody>
      </p:sp>
      <p:sp>
        <p:nvSpPr>
          <p:cNvPr id="5" name="Slide Number Placeholder 4"/>
          <p:cNvSpPr>
            <a:spLocks noGrp="1"/>
          </p:cNvSpPr>
          <p:nvPr>
            <p:ph type="sldNum" sz="quarter" idx="4"/>
          </p:nvPr>
        </p:nvSpPr>
        <p:spPr/>
        <p:txBody>
          <a:bodyPr/>
          <a:lstStyle/>
          <a:p>
            <a:fld id="{2ABE124A-B5C5-46E0-B944-45307B126769}" type="slidenum">
              <a:rPr lang="en-AU" smtClean="0"/>
              <a:pPr/>
              <a:t>9</a:t>
            </a:fld>
            <a:r>
              <a:rPr lang="en-AU" dirty="0" smtClean="0"/>
              <a:t>  |</a:t>
            </a:r>
            <a:endParaRPr lang="en-A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ady_Soil Function WS Canberra Apr14">
  <a:themeElements>
    <a:clrScheme name="CSIRO Midday">
      <a:dk1>
        <a:sysClr val="windowText" lastClr="000000"/>
      </a:dk1>
      <a:lt1>
        <a:srgbClr val="FFFFFF"/>
      </a:lt1>
      <a:dk2>
        <a:srgbClr val="000000"/>
      </a:dk2>
      <a:lt2>
        <a:srgbClr val="FFFFFF"/>
      </a:lt2>
      <a:accent1>
        <a:srgbClr val="00A9CE"/>
      </a:accent1>
      <a:accent2>
        <a:srgbClr val="00313C"/>
      </a:accent2>
      <a:accent3>
        <a:srgbClr val="78BE20"/>
      </a:accent3>
      <a:accent4>
        <a:srgbClr val="4A7729"/>
      </a:accent4>
      <a:accent5>
        <a:srgbClr val="9FAEE5"/>
      </a:accent5>
      <a:accent6>
        <a:srgbClr val="1E22AA"/>
      </a:accent6>
      <a:hlink>
        <a:srgbClr val="41B6E6"/>
      </a:hlink>
      <a:folHlink>
        <a:srgbClr val="004B87"/>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Eady_Soil Function WS Canberra Apr14</Template>
  <TotalTime>4915</TotalTime>
  <Words>2089</Words>
  <Application>Microsoft Office PowerPoint</Application>
  <PresentationFormat>On-screen Show (4:3)</PresentationFormat>
  <Paragraphs>372</Paragraphs>
  <Slides>36</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Eady_Soil Function WS Canberra Apr14</vt:lpstr>
      <vt:lpstr>Visio</vt:lpstr>
      <vt:lpstr>Soil quality indictors in Life Cycle Assessment</vt:lpstr>
      <vt:lpstr>Setting the scene</vt:lpstr>
      <vt:lpstr>What is a Life Cycle Assessment?</vt:lpstr>
      <vt:lpstr>Interaction between the economy and environment</vt:lpstr>
      <vt:lpstr>PowerPoint Presentation</vt:lpstr>
      <vt:lpstr>PowerPoint Presentation</vt:lpstr>
      <vt:lpstr>Reasons for environmental assessment  (Life Cycle Assessment)</vt:lpstr>
      <vt:lpstr>Reasons for environmental assessment  (Life Cycle Assessment)</vt:lpstr>
      <vt:lpstr>Role of Life Cycle Inventory</vt:lpstr>
      <vt:lpstr>Advantages of a Public Inventory</vt:lpstr>
      <vt:lpstr>LCI Activities in Australia</vt:lpstr>
      <vt:lpstr>Over to Tim........</vt:lpstr>
      <vt:lpstr>PowerPoint Presentation</vt:lpstr>
      <vt:lpstr>Elementary flow </vt:lpstr>
      <vt:lpstr>Examples of elementary flows</vt:lpstr>
      <vt:lpstr>Examples of elementary flows</vt:lpstr>
      <vt:lpstr>Examples of elementary flows</vt:lpstr>
      <vt:lpstr>Examples of elementary flows</vt:lpstr>
      <vt:lpstr>How many elementary flows are there</vt:lpstr>
      <vt:lpstr>How to position the elementary flow.</vt:lpstr>
      <vt:lpstr>Adding up the trees</vt:lpstr>
      <vt:lpstr>Area of land use change</vt:lpstr>
      <vt:lpstr>New types of elementary flows</vt:lpstr>
      <vt:lpstr>New types of elementary flows</vt:lpstr>
      <vt:lpstr>PowerPoint Presentation</vt:lpstr>
      <vt:lpstr>Current approaches to land use</vt:lpstr>
      <vt:lpstr>PowerPoint Presentation</vt:lpstr>
      <vt:lpstr>Back to Sandra</vt:lpstr>
      <vt:lpstr>Impact categories</vt:lpstr>
      <vt:lpstr>Impact categories - continued</vt:lpstr>
      <vt:lpstr>What has been produced to date</vt:lpstr>
      <vt:lpstr>PowerPoint Presentation</vt:lpstr>
      <vt:lpstr>PowerPoint Presentation</vt:lpstr>
      <vt:lpstr>Preliminary Wheat GHG Results</vt:lpstr>
      <vt:lpstr>PowerPoint Presentation</vt:lpstr>
      <vt:lpstr>PowerPoint Presentation</vt:lpstr>
    </vt:vector>
  </TitlesOfParts>
  <Company>CSIRO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Eady, Sandra (CAFHS, Armidale - Chis)</dc:creator>
  <cp:lastModifiedBy>Marguerite</cp:lastModifiedBy>
  <cp:revision>64</cp:revision>
  <dcterms:created xsi:type="dcterms:W3CDTF">2014-03-26T06:40:26Z</dcterms:created>
  <dcterms:modified xsi:type="dcterms:W3CDTF">2014-04-11T07:11:35Z</dcterms:modified>
</cp:coreProperties>
</file>