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7"/>
  </p:notesMasterIdLst>
  <p:sldIdLst>
    <p:sldId id="256" r:id="rId2"/>
    <p:sldId id="328" r:id="rId3"/>
    <p:sldId id="347" r:id="rId4"/>
    <p:sldId id="350" r:id="rId5"/>
    <p:sldId id="370" r:id="rId6"/>
    <p:sldId id="371" r:id="rId7"/>
    <p:sldId id="348" r:id="rId8"/>
    <p:sldId id="349" r:id="rId9"/>
    <p:sldId id="351" r:id="rId10"/>
    <p:sldId id="353" r:id="rId11"/>
    <p:sldId id="357" r:id="rId12"/>
    <p:sldId id="354" r:id="rId13"/>
    <p:sldId id="358" r:id="rId14"/>
    <p:sldId id="356" r:id="rId15"/>
    <p:sldId id="257" r:id="rId16"/>
    <p:sldId id="372" r:id="rId17"/>
    <p:sldId id="373" r:id="rId18"/>
    <p:sldId id="374" r:id="rId19"/>
    <p:sldId id="375" r:id="rId20"/>
    <p:sldId id="258" r:id="rId21"/>
    <p:sldId id="259" r:id="rId22"/>
    <p:sldId id="260" r:id="rId23"/>
    <p:sldId id="261" r:id="rId24"/>
    <p:sldId id="262" r:id="rId25"/>
    <p:sldId id="263" r:id="rId26"/>
    <p:sldId id="264" r:id="rId27"/>
    <p:sldId id="269" r:id="rId28"/>
    <p:sldId id="270" r:id="rId29"/>
    <p:sldId id="271" r:id="rId30"/>
    <p:sldId id="376" r:id="rId31"/>
    <p:sldId id="272" r:id="rId32"/>
    <p:sldId id="273" r:id="rId33"/>
    <p:sldId id="274" r:id="rId34"/>
    <p:sldId id="275" r:id="rId35"/>
    <p:sldId id="276" r:id="rId36"/>
    <p:sldId id="277" r:id="rId37"/>
    <p:sldId id="278" r:id="rId38"/>
    <p:sldId id="279" r:id="rId39"/>
    <p:sldId id="280" r:id="rId40"/>
    <p:sldId id="281" r:id="rId41"/>
    <p:sldId id="282"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69" r:id="rId55"/>
    <p:sldId id="322" r:id="rId56"/>
    <p:sldId id="323" r:id="rId57"/>
    <p:sldId id="324" r:id="rId58"/>
    <p:sldId id="325" r:id="rId59"/>
    <p:sldId id="326" r:id="rId60"/>
    <p:sldId id="37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45" r:id="rId75"/>
    <p:sldId id="346" r:id="rId76"/>
    <p:sldId id="359" r:id="rId77"/>
    <p:sldId id="360" r:id="rId78"/>
    <p:sldId id="361" r:id="rId79"/>
    <p:sldId id="362" r:id="rId80"/>
    <p:sldId id="363" r:id="rId81"/>
    <p:sldId id="364" r:id="rId82"/>
    <p:sldId id="365" r:id="rId83"/>
    <p:sldId id="366" r:id="rId84"/>
    <p:sldId id="367" r:id="rId85"/>
    <p:sldId id="368"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40" autoAdjust="0"/>
  </p:normalViewPr>
  <p:slideViewPr>
    <p:cSldViewPr snapToGrid="0" snapToObjects="1">
      <p:cViewPr varScale="1">
        <p:scale>
          <a:sx n="88" d="100"/>
          <a:sy n="88" d="100"/>
        </p:scale>
        <p:origin x="-21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5CACB-7BC5-47CE-986F-9A1FDA6D92DB}" type="doc">
      <dgm:prSet loTypeId="urn:microsoft.com/office/officeart/2005/8/layout/arrow2" loCatId="process" qsTypeId="urn:microsoft.com/office/officeart/2005/8/quickstyle/simple1" qsCatId="simple" csTypeId="urn:microsoft.com/office/officeart/2005/8/colors/accent1_2" csCatId="accent1" phldr="1"/>
      <dgm:spPr/>
    </dgm:pt>
    <dgm:pt modelId="{F3AE1E1B-9AD8-434D-B71E-66D5A7AA994E}">
      <dgm:prSet phldrT="[Texte]"/>
      <dgm:spPr/>
      <dgm:t>
        <a:bodyPr/>
        <a:lstStyle/>
        <a:p>
          <a:pPr algn="r">
            <a:lnSpc>
              <a:spcPct val="100000"/>
            </a:lnSpc>
            <a:spcAft>
              <a:spcPts val="0"/>
            </a:spcAft>
          </a:pPr>
          <a:r>
            <a:rPr lang="en-CA" b="0" dirty="0" smtClean="0">
              <a:solidFill>
                <a:srgbClr val="2A6AB3"/>
              </a:solidFill>
              <a:latin typeface="Lucida Sans Unicode" pitchFamily="34" charset="0"/>
              <a:cs typeface="Lucida Sans Unicode" pitchFamily="34" charset="0"/>
            </a:rPr>
            <a:t>Generic assessment</a:t>
          </a:r>
          <a:endParaRPr lang="fr-CA" b="0" dirty="0">
            <a:solidFill>
              <a:srgbClr val="2A6AB3"/>
            </a:solidFill>
            <a:latin typeface="Lucida Sans Unicode" pitchFamily="34" charset="0"/>
            <a:cs typeface="Lucida Sans Unicode" pitchFamily="34" charset="0"/>
          </a:endParaRPr>
        </a:p>
      </dgm:t>
    </dgm:pt>
    <dgm:pt modelId="{CCA4FA1D-FF98-4D07-98BA-A6CD766B8BE0}" type="parTrans" cxnId="{F367BDB4-2033-418C-900F-B1D2A9419013}">
      <dgm:prSet/>
      <dgm:spPr/>
      <dgm:t>
        <a:bodyPr/>
        <a:lstStyle/>
        <a:p>
          <a:endParaRPr lang="fr-CA">
            <a:latin typeface="Lucida Sans Unicode" pitchFamily="34" charset="0"/>
            <a:cs typeface="Lucida Sans Unicode" pitchFamily="34" charset="0"/>
          </a:endParaRPr>
        </a:p>
      </dgm:t>
    </dgm:pt>
    <dgm:pt modelId="{0E7A4387-B392-4469-A415-A841F718D0A8}" type="sibTrans" cxnId="{F367BDB4-2033-418C-900F-B1D2A9419013}">
      <dgm:prSet/>
      <dgm:spPr/>
      <dgm:t>
        <a:bodyPr/>
        <a:lstStyle/>
        <a:p>
          <a:endParaRPr lang="fr-CA">
            <a:latin typeface="Lucida Sans Unicode" pitchFamily="34" charset="0"/>
            <a:cs typeface="Lucida Sans Unicode" pitchFamily="34" charset="0"/>
          </a:endParaRPr>
        </a:p>
      </dgm:t>
    </dgm:pt>
    <dgm:pt modelId="{CE2DEFEE-BF90-4F7F-82D0-58CB9102BA6E}">
      <dgm:prSet phldrT="[Texte]"/>
      <dgm:spPr/>
      <dgm:t>
        <a:bodyPr/>
        <a:lstStyle/>
        <a:p>
          <a:pPr algn="r">
            <a:lnSpc>
              <a:spcPct val="100000"/>
            </a:lnSpc>
            <a:spcAft>
              <a:spcPts val="0"/>
            </a:spcAft>
          </a:pPr>
          <a:r>
            <a:rPr lang="en-CA" b="0" dirty="0" smtClean="0">
              <a:solidFill>
                <a:srgbClr val="2A6AB3"/>
              </a:solidFill>
              <a:effectLst/>
              <a:latin typeface="Lucida Sans Unicode" pitchFamily="34" charset="0"/>
              <a:cs typeface="Lucida Sans Unicode" pitchFamily="34" charset="0"/>
            </a:rPr>
            <a:t>Geographical detailed assessment</a:t>
          </a:r>
          <a:endParaRPr lang="fr-CA" b="0" dirty="0">
            <a:solidFill>
              <a:srgbClr val="2A6AB3"/>
            </a:solidFill>
            <a:effectLst/>
            <a:latin typeface="Lucida Sans Unicode" pitchFamily="34" charset="0"/>
            <a:cs typeface="Lucida Sans Unicode" pitchFamily="34" charset="0"/>
          </a:endParaRPr>
        </a:p>
      </dgm:t>
    </dgm:pt>
    <dgm:pt modelId="{CD721E28-ACDE-4B26-BBD7-334BBF32C028}" type="parTrans" cxnId="{FB339E35-1798-4855-8251-AB90133EB11C}">
      <dgm:prSet/>
      <dgm:spPr/>
      <dgm:t>
        <a:bodyPr/>
        <a:lstStyle/>
        <a:p>
          <a:endParaRPr lang="fr-CA">
            <a:latin typeface="Lucida Sans Unicode" pitchFamily="34" charset="0"/>
            <a:cs typeface="Lucida Sans Unicode" pitchFamily="34" charset="0"/>
          </a:endParaRPr>
        </a:p>
      </dgm:t>
    </dgm:pt>
    <dgm:pt modelId="{B8982F70-BE4B-4AD2-BC74-757B9C4F4A8F}" type="sibTrans" cxnId="{FB339E35-1798-4855-8251-AB90133EB11C}">
      <dgm:prSet/>
      <dgm:spPr/>
      <dgm:t>
        <a:bodyPr/>
        <a:lstStyle/>
        <a:p>
          <a:endParaRPr lang="fr-CA">
            <a:latin typeface="Lucida Sans Unicode" pitchFamily="34" charset="0"/>
            <a:cs typeface="Lucida Sans Unicode" pitchFamily="34" charset="0"/>
          </a:endParaRPr>
        </a:p>
      </dgm:t>
    </dgm:pt>
    <dgm:pt modelId="{2665F918-4C3D-4520-863F-C2B0A9DA1089}" type="pres">
      <dgm:prSet presAssocID="{5245CACB-7BC5-47CE-986F-9A1FDA6D92DB}" presName="arrowDiagram" presStyleCnt="0">
        <dgm:presLayoutVars>
          <dgm:chMax val="5"/>
          <dgm:dir/>
          <dgm:resizeHandles val="exact"/>
        </dgm:presLayoutVars>
      </dgm:prSet>
      <dgm:spPr/>
    </dgm:pt>
    <dgm:pt modelId="{A434E0C9-6050-4F77-B040-E0EE88EC42ED}" type="pres">
      <dgm:prSet presAssocID="{5245CACB-7BC5-47CE-986F-9A1FDA6D92DB}" presName="arrow" presStyleLbl="bgShp" presStyleIdx="0" presStyleCnt="1" custScaleX="94138" custScaleY="95867"/>
      <dgm:spPr>
        <a:solidFill>
          <a:srgbClr val="B8D2EE"/>
        </a:solidFill>
      </dgm:spPr>
    </dgm:pt>
    <dgm:pt modelId="{7CA08227-EC84-4E9D-8704-53166B6C2231}" type="pres">
      <dgm:prSet presAssocID="{5245CACB-7BC5-47CE-986F-9A1FDA6D92DB}" presName="arrowDiagram2" presStyleCnt="0"/>
      <dgm:spPr/>
    </dgm:pt>
    <dgm:pt modelId="{60DF58AC-AAA4-447F-8327-E4668EF18DCD}" type="pres">
      <dgm:prSet presAssocID="{F3AE1E1B-9AD8-434D-B71E-66D5A7AA994E}" presName="bullet2a" presStyleLbl="node1" presStyleIdx="0" presStyleCnt="2" custLinFactNeighborX="-95949" custLinFactNeighborY="85288"/>
      <dgm:spPr>
        <a:solidFill>
          <a:srgbClr val="99CC00"/>
        </a:solidFill>
      </dgm:spPr>
    </dgm:pt>
    <dgm:pt modelId="{A8F30D42-5E79-4B97-87B8-20D1834B2F1A}" type="pres">
      <dgm:prSet presAssocID="{F3AE1E1B-9AD8-434D-B71E-66D5A7AA994E}" presName="textBox2a" presStyleLbl="revTx" presStyleIdx="0" presStyleCnt="2" custScaleX="115384" custScaleY="81939" custLinFactNeighborX="-53957" custLinFactNeighborY="9380">
        <dgm:presLayoutVars>
          <dgm:bulletEnabled val="1"/>
        </dgm:presLayoutVars>
      </dgm:prSet>
      <dgm:spPr/>
      <dgm:t>
        <a:bodyPr/>
        <a:lstStyle/>
        <a:p>
          <a:endParaRPr lang="fr-CA"/>
        </a:p>
      </dgm:t>
    </dgm:pt>
    <dgm:pt modelId="{EFDAA8C3-484A-4F23-AB2D-0568007A9AA6}" type="pres">
      <dgm:prSet presAssocID="{CE2DEFEE-BF90-4F7F-82D0-58CB9102BA6E}" presName="bullet2b" presStyleLbl="node1" presStyleIdx="1" presStyleCnt="2"/>
      <dgm:spPr>
        <a:solidFill>
          <a:srgbClr val="99CC00"/>
        </a:solidFill>
      </dgm:spPr>
    </dgm:pt>
    <dgm:pt modelId="{5BA65AA4-A2DF-4912-8F97-4A0F2FAC12F9}" type="pres">
      <dgm:prSet presAssocID="{CE2DEFEE-BF90-4F7F-82D0-58CB9102BA6E}" presName="textBox2b" presStyleLbl="revTx" presStyleIdx="1" presStyleCnt="2" custScaleX="165546" custScaleY="55591" custLinFactNeighborX="-24870" custLinFactNeighborY="-12877">
        <dgm:presLayoutVars>
          <dgm:bulletEnabled val="1"/>
        </dgm:presLayoutVars>
      </dgm:prSet>
      <dgm:spPr/>
      <dgm:t>
        <a:bodyPr/>
        <a:lstStyle/>
        <a:p>
          <a:endParaRPr lang="fr-CA"/>
        </a:p>
      </dgm:t>
    </dgm:pt>
  </dgm:ptLst>
  <dgm:cxnLst>
    <dgm:cxn modelId="{F367BDB4-2033-418C-900F-B1D2A9419013}" srcId="{5245CACB-7BC5-47CE-986F-9A1FDA6D92DB}" destId="{F3AE1E1B-9AD8-434D-B71E-66D5A7AA994E}" srcOrd="0" destOrd="0" parTransId="{CCA4FA1D-FF98-4D07-98BA-A6CD766B8BE0}" sibTransId="{0E7A4387-B392-4469-A415-A841F718D0A8}"/>
    <dgm:cxn modelId="{2D513CFF-1FC2-5249-A9EA-FE373DCBB49D}" type="presOf" srcId="{CE2DEFEE-BF90-4F7F-82D0-58CB9102BA6E}" destId="{5BA65AA4-A2DF-4912-8F97-4A0F2FAC12F9}" srcOrd="0" destOrd="0" presId="urn:microsoft.com/office/officeart/2005/8/layout/arrow2"/>
    <dgm:cxn modelId="{FB339E35-1798-4855-8251-AB90133EB11C}" srcId="{5245CACB-7BC5-47CE-986F-9A1FDA6D92DB}" destId="{CE2DEFEE-BF90-4F7F-82D0-58CB9102BA6E}" srcOrd="1" destOrd="0" parTransId="{CD721E28-ACDE-4B26-BBD7-334BBF32C028}" sibTransId="{B8982F70-BE4B-4AD2-BC74-757B9C4F4A8F}"/>
    <dgm:cxn modelId="{30C866E0-B3C7-0F42-972F-B96E5B86ECF8}" type="presOf" srcId="{5245CACB-7BC5-47CE-986F-9A1FDA6D92DB}" destId="{2665F918-4C3D-4520-863F-C2B0A9DA1089}" srcOrd="0" destOrd="0" presId="urn:microsoft.com/office/officeart/2005/8/layout/arrow2"/>
    <dgm:cxn modelId="{61F1F1A2-82C5-9544-A2DB-4E38A464BA06}" type="presOf" srcId="{F3AE1E1B-9AD8-434D-B71E-66D5A7AA994E}" destId="{A8F30D42-5E79-4B97-87B8-20D1834B2F1A}" srcOrd="0" destOrd="0" presId="urn:microsoft.com/office/officeart/2005/8/layout/arrow2"/>
    <dgm:cxn modelId="{B3098427-4454-F145-8AB5-849652CCBEA4}" type="presParOf" srcId="{2665F918-4C3D-4520-863F-C2B0A9DA1089}" destId="{A434E0C9-6050-4F77-B040-E0EE88EC42ED}" srcOrd="0" destOrd="0" presId="urn:microsoft.com/office/officeart/2005/8/layout/arrow2"/>
    <dgm:cxn modelId="{7632E0A2-A994-1C44-857D-45A3E51E120B}" type="presParOf" srcId="{2665F918-4C3D-4520-863F-C2B0A9DA1089}" destId="{7CA08227-EC84-4E9D-8704-53166B6C2231}" srcOrd="1" destOrd="0" presId="urn:microsoft.com/office/officeart/2005/8/layout/arrow2"/>
    <dgm:cxn modelId="{48D85D82-E2F2-DE47-9CB3-7F1842F4E654}" type="presParOf" srcId="{7CA08227-EC84-4E9D-8704-53166B6C2231}" destId="{60DF58AC-AAA4-447F-8327-E4668EF18DCD}" srcOrd="0" destOrd="0" presId="urn:microsoft.com/office/officeart/2005/8/layout/arrow2"/>
    <dgm:cxn modelId="{D963F83A-0210-A14B-9EC4-27EE0484F3B5}" type="presParOf" srcId="{7CA08227-EC84-4E9D-8704-53166B6C2231}" destId="{A8F30D42-5E79-4B97-87B8-20D1834B2F1A}" srcOrd="1" destOrd="0" presId="urn:microsoft.com/office/officeart/2005/8/layout/arrow2"/>
    <dgm:cxn modelId="{00E1B5B0-F413-2544-ADC4-F35D5D69FAFC}" type="presParOf" srcId="{7CA08227-EC84-4E9D-8704-53166B6C2231}" destId="{EFDAA8C3-484A-4F23-AB2D-0568007A9AA6}" srcOrd="2" destOrd="0" presId="urn:microsoft.com/office/officeart/2005/8/layout/arrow2"/>
    <dgm:cxn modelId="{10B907DA-9E17-B142-B726-261A99136ABB}" type="presParOf" srcId="{7CA08227-EC84-4E9D-8704-53166B6C2231}" destId="{5BA65AA4-A2DF-4912-8F97-4A0F2FAC12F9}"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4E0C9-6050-4F77-B040-E0EE88EC42ED}">
      <dsp:nvSpPr>
        <dsp:cNvPr id="0" name=""/>
        <dsp:cNvSpPr/>
      </dsp:nvSpPr>
      <dsp:spPr>
        <a:xfrm>
          <a:off x="27036" y="184636"/>
          <a:ext cx="3977480" cy="2531583"/>
        </a:xfrm>
        <a:prstGeom prst="swooshArrow">
          <a:avLst>
            <a:gd name="adj1" fmla="val 25000"/>
            <a:gd name="adj2" fmla="val 25000"/>
          </a:avLst>
        </a:prstGeom>
        <a:solidFill>
          <a:srgbClr val="B8D2EE"/>
        </a:solidFill>
        <a:ln>
          <a:noFill/>
        </a:ln>
        <a:effectLst/>
      </dsp:spPr>
      <dsp:style>
        <a:lnRef idx="0">
          <a:scrgbClr r="0" g="0" b="0"/>
        </a:lnRef>
        <a:fillRef idx="1">
          <a:scrgbClr r="0" g="0" b="0"/>
        </a:fillRef>
        <a:effectRef idx="0">
          <a:scrgbClr r="0" g="0" b="0"/>
        </a:effectRef>
        <a:fontRef idx="minor"/>
      </dsp:style>
    </dsp:sp>
    <dsp:sp modelId="{60DF58AC-AAA4-447F-8327-E4668EF18DCD}">
      <dsp:nvSpPr>
        <dsp:cNvPr id="0" name=""/>
        <dsp:cNvSpPr/>
      </dsp:nvSpPr>
      <dsp:spPr>
        <a:xfrm>
          <a:off x="743656" y="1695385"/>
          <a:ext cx="147880" cy="147880"/>
        </a:xfrm>
        <a:prstGeom prst="ellipse">
          <a:avLst/>
        </a:prstGeom>
        <a:solidFill>
          <a:srgbClr val="99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F30D42-5E79-4B97-87B8-20D1834B2F1A}">
      <dsp:nvSpPr>
        <dsp:cNvPr id="0" name=""/>
        <dsp:cNvSpPr/>
      </dsp:nvSpPr>
      <dsp:spPr>
        <a:xfrm>
          <a:off x="112936" y="1850796"/>
          <a:ext cx="1584426" cy="92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359" tIns="0" rIns="0" bIns="0" numCol="1" spcCol="1270" anchor="t" anchorCtr="0">
          <a:noAutofit/>
        </a:bodyPr>
        <a:lstStyle/>
        <a:p>
          <a:pPr lvl="0" algn="r" defTabSz="844550">
            <a:lnSpc>
              <a:spcPct val="100000"/>
            </a:lnSpc>
            <a:spcBef>
              <a:spcPct val="0"/>
            </a:spcBef>
            <a:spcAft>
              <a:spcPts val="0"/>
            </a:spcAft>
          </a:pPr>
          <a:r>
            <a:rPr lang="en-CA" sz="1900" b="0" kern="1200" dirty="0" smtClean="0">
              <a:solidFill>
                <a:srgbClr val="2A6AB3"/>
              </a:solidFill>
              <a:latin typeface="Lucida Sans Unicode" pitchFamily="34" charset="0"/>
              <a:cs typeface="Lucida Sans Unicode" pitchFamily="34" charset="0"/>
            </a:rPr>
            <a:t>Generic assessment</a:t>
          </a:r>
          <a:endParaRPr lang="fr-CA" sz="1900" b="0" kern="1200" dirty="0">
            <a:solidFill>
              <a:srgbClr val="2A6AB3"/>
            </a:solidFill>
            <a:latin typeface="Lucida Sans Unicode" pitchFamily="34" charset="0"/>
            <a:cs typeface="Lucida Sans Unicode" pitchFamily="34" charset="0"/>
          </a:endParaRPr>
        </a:p>
      </dsp:txBody>
      <dsp:txXfrm>
        <a:off x="112936" y="1850796"/>
        <a:ext cx="1584426" cy="923935"/>
      </dsp:txXfrm>
    </dsp:sp>
    <dsp:sp modelId="{EFDAA8C3-484A-4F23-AB2D-0568007A9AA6}">
      <dsp:nvSpPr>
        <dsp:cNvPr id="0" name=""/>
        <dsp:cNvSpPr/>
      </dsp:nvSpPr>
      <dsp:spPr>
        <a:xfrm>
          <a:off x="2248160" y="895876"/>
          <a:ext cx="253509" cy="253509"/>
        </a:xfrm>
        <a:prstGeom prst="ellipse">
          <a:avLst/>
        </a:prstGeom>
        <a:solidFill>
          <a:srgbClr val="99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A65AA4-A2DF-4912-8F97-4A0F2FAC12F9}">
      <dsp:nvSpPr>
        <dsp:cNvPr id="0" name=""/>
        <dsp:cNvSpPr/>
      </dsp:nvSpPr>
      <dsp:spPr>
        <a:xfrm>
          <a:off x="1583374" y="1185690"/>
          <a:ext cx="2273239" cy="971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29" tIns="0" rIns="0" bIns="0" numCol="1" spcCol="1270" anchor="t" anchorCtr="0">
          <a:noAutofit/>
        </a:bodyPr>
        <a:lstStyle/>
        <a:p>
          <a:pPr lvl="0" algn="r" defTabSz="800100">
            <a:lnSpc>
              <a:spcPct val="100000"/>
            </a:lnSpc>
            <a:spcBef>
              <a:spcPct val="0"/>
            </a:spcBef>
            <a:spcAft>
              <a:spcPts val="0"/>
            </a:spcAft>
          </a:pPr>
          <a:r>
            <a:rPr lang="en-CA" sz="1800" b="0" kern="1200" dirty="0" smtClean="0">
              <a:solidFill>
                <a:srgbClr val="2A6AB3"/>
              </a:solidFill>
              <a:effectLst/>
              <a:latin typeface="Lucida Sans Unicode" pitchFamily="34" charset="0"/>
              <a:cs typeface="Lucida Sans Unicode" pitchFamily="34" charset="0"/>
            </a:rPr>
            <a:t>Geographical detailed assessment</a:t>
          </a:r>
          <a:endParaRPr lang="fr-CA" sz="1800" b="0" kern="1200" dirty="0">
            <a:solidFill>
              <a:srgbClr val="2A6AB3"/>
            </a:solidFill>
            <a:effectLst/>
            <a:latin typeface="Lucida Sans Unicode" pitchFamily="34" charset="0"/>
            <a:cs typeface="Lucida Sans Unicode" pitchFamily="34" charset="0"/>
          </a:endParaRPr>
        </a:p>
      </dsp:txBody>
      <dsp:txXfrm>
        <a:off x="1583374" y="1185690"/>
        <a:ext cx="2273239" cy="97181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5" Type="http://schemas.openxmlformats.org/officeDocument/2006/relationships/image" Target="../media/image50.wmf"/><Relationship Id="rId1" Type="http://schemas.openxmlformats.org/officeDocument/2006/relationships/image" Target="../media/image46.wmf"/><Relationship Id="rId2"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5.wmf"/><Relationship Id="rId4" Type="http://schemas.openxmlformats.org/officeDocument/2006/relationships/image" Target="../media/image56.wmf"/><Relationship Id="rId5" Type="http://schemas.openxmlformats.org/officeDocument/2006/relationships/image" Target="../media/image57.wmf"/><Relationship Id="rId6" Type="http://schemas.openxmlformats.org/officeDocument/2006/relationships/image" Target="../media/image58.wmf"/><Relationship Id="rId7" Type="http://schemas.openxmlformats.org/officeDocument/2006/relationships/image" Target="../media/image59.wmf"/><Relationship Id="rId8" Type="http://schemas.openxmlformats.org/officeDocument/2006/relationships/image" Target="../media/image60.wmf"/><Relationship Id="rId9" Type="http://schemas.openxmlformats.org/officeDocument/2006/relationships/image" Target="../media/image61.wmf"/><Relationship Id="rId1" Type="http://schemas.openxmlformats.org/officeDocument/2006/relationships/image" Target="../media/image53.wmf"/><Relationship Id="rId2"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7B4BB-185D-114D-9DCA-50130B2E0933}" type="datetimeFigureOut">
              <a:rPr lang="en-US" smtClean="0"/>
              <a:t>07/04/14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0DED9-6751-FB47-BC0C-EE0894B93A5A}" type="slidenum">
              <a:rPr lang="en-US" smtClean="0"/>
              <a:t>‹#›</a:t>
            </a:fld>
            <a:endParaRPr lang="en-US"/>
          </a:p>
        </p:txBody>
      </p:sp>
    </p:spTree>
    <p:extLst>
      <p:ext uri="{BB962C8B-B14F-4D97-AF65-F5344CB8AC3E}">
        <p14:creationId xmlns:p14="http://schemas.microsoft.com/office/powerpoint/2010/main" val="590367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4F41C05-E716-4A74-8793-6FB9FB9B1D89}" type="slidenum">
              <a:rPr lang="en-NZ" smtClean="0"/>
              <a:t>4</a:t>
            </a:fld>
            <a:endParaRPr lang="en-NZ"/>
          </a:p>
        </p:txBody>
      </p:sp>
    </p:spTree>
    <p:extLst>
      <p:ext uri="{BB962C8B-B14F-4D97-AF65-F5344CB8AC3E}">
        <p14:creationId xmlns:p14="http://schemas.microsoft.com/office/powerpoint/2010/main" val="405703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ln/>
        </p:spPr>
        <p:txBody>
          <a:bodyPr/>
          <a:lstStyle/>
          <a:p>
            <a:pPr>
              <a:spcBef>
                <a:spcPct val="0"/>
              </a:spcBef>
            </a:pPr>
            <a:endParaRPr lang="fr-FR" sz="1100" dirty="0">
              <a:latin typeface="Calibri" pitchFamily="-106" charset="0"/>
              <a:ea typeface="ＭＳ Ｐゴシック" pitchFamily="-106" charset="-128"/>
            </a:endParaRPr>
          </a:p>
        </p:txBody>
      </p:sp>
      <p:sp>
        <p:nvSpPr>
          <p:cNvPr id="56324" name="Slide Number Placeholder 3"/>
          <p:cNvSpPr>
            <a:spLocks noGrp="1"/>
          </p:cNvSpPr>
          <p:nvPr>
            <p:ph type="sldNum" sz="quarter" idx="5"/>
          </p:nvPr>
        </p:nvSpPr>
        <p:spPr>
          <a:noFill/>
        </p:spPr>
        <p:txBody>
          <a:bodyPr/>
          <a:lstStyle/>
          <a:p>
            <a:fld id="{7A4689CF-237A-4741-B240-E298B02D2C8F}" type="slidenum">
              <a:rPr lang="en-US"/>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ln/>
        </p:spPr>
        <p:txBody>
          <a:bodyPr/>
          <a:lstStyle/>
          <a:p>
            <a:pPr>
              <a:spcBef>
                <a:spcPct val="0"/>
              </a:spcBef>
            </a:pPr>
            <a:endParaRPr lang="fr-FR" sz="1100" dirty="0">
              <a:latin typeface="Calibri" pitchFamily="-106" charset="0"/>
              <a:ea typeface="ＭＳ Ｐゴシック" pitchFamily="-106" charset="-128"/>
            </a:endParaRPr>
          </a:p>
        </p:txBody>
      </p:sp>
      <p:sp>
        <p:nvSpPr>
          <p:cNvPr id="56324" name="Slide Number Placeholder 3"/>
          <p:cNvSpPr>
            <a:spLocks noGrp="1"/>
          </p:cNvSpPr>
          <p:nvPr>
            <p:ph type="sldNum" sz="quarter" idx="5"/>
          </p:nvPr>
        </p:nvSpPr>
        <p:spPr>
          <a:noFill/>
        </p:spPr>
        <p:txBody>
          <a:bodyPr/>
          <a:lstStyle/>
          <a:p>
            <a:fld id="{7A4689CF-237A-4741-B240-E298B02D2C8F}" type="slidenum">
              <a:rPr lang="en-US"/>
              <a:pPr/>
              <a:t>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9F363-9509-E545-9EB3-E1CCAF8AB056}" type="slidenum">
              <a:rPr lang="de-CH"/>
              <a:pPr/>
              <a:t>37</a:t>
            </a:fld>
            <a:endParaRPr lang="de-CH"/>
          </a:p>
        </p:txBody>
      </p:sp>
      <p:sp>
        <p:nvSpPr>
          <p:cNvPr id="670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0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28BA1-E57F-1940-BDCE-2C7C9914775A}" type="slidenum">
              <a:rPr lang="de-CH"/>
              <a:pPr/>
              <a:t>39</a:t>
            </a:fld>
            <a:endParaRPr lang="de-CH"/>
          </a:p>
        </p:txBody>
      </p:sp>
      <p:sp>
        <p:nvSpPr>
          <p:cNvPr id="1466370" name="Rectangle 2"/>
          <p:cNvSpPr>
            <a:spLocks noGrp="1" noRot="1" noChangeAspect="1" noChangeArrowheads="1" noTextEdit="1"/>
          </p:cNvSpPr>
          <p:nvPr>
            <p:ph type="sldImg"/>
          </p:nvPr>
        </p:nvSpPr>
        <p:spPr>
          <a:ln/>
        </p:spPr>
      </p:sp>
      <p:sp>
        <p:nvSpPr>
          <p:cNvPr id="14663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583903-C9EF-4EA2-A198-08C51A8876DC}" type="slidenum">
              <a:rPr lang="fr-FR"/>
              <a:pPr/>
              <a:t>40</a:t>
            </a:fld>
            <a:endParaRPr lang="fr-FR"/>
          </a:p>
        </p:txBody>
      </p:sp>
      <p:sp>
        <p:nvSpPr>
          <p:cNvPr id="64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3698B07-D4E5-4441-8444-D274CF34D70F}" type="slidenum">
              <a:rPr lang="en-US" sz="1200">
                <a:ea typeface="ＭＳ Ｐゴシック" pitchFamily="80" charset="-128"/>
              </a:rPr>
              <a:pPr algn="r" eaLnBrk="0" hangingPunct="0"/>
              <a:t>40</a:t>
            </a:fld>
            <a:endParaRPr lang="en-US" sz="1200">
              <a:ea typeface="ＭＳ Ｐゴシック" pitchFamily="8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p:spPr>
        <p:txBody>
          <a:bodyPr/>
          <a:lstStyle/>
          <a:p>
            <a:r>
              <a:rPr lang="en-GB" sz="1200" kern="1200" dirty="0" smtClean="0">
                <a:solidFill>
                  <a:schemeClr val="tx1"/>
                </a:solidFill>
                <a:effectLst/>
                <a:latin typeface="Times" pitchFamily="-110" charset="0"/>
                <a:ea typeface="Arial" pitchFamily="-110" charset="0"/>
                <a:cs typeface="Arial" pitchFamily="-110" charset="0"/>
              </a:rPr>
              <a:t>we need tens of case studies in order to get more confidence of which impact pathways tend to overlap, which are more challenging to collect information</a:t>
            </a:r>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a:t>Biofuels in Argentina by Barbara Civit, Laura de Baan, Miguel Brandao et al.</a:t>
            </a:r>
          </a:p>
          <a:p>
            <a:r>
              <a:rPr lang="de-DE"/>
              <a:t>http://dx.doi.org/10.1007/s11367-012-0381-3</a:t>
            </a:r>
          </a:p>
          <a:p>
            <a:pPr marL="0" marR="0" indent="0" algn="l" defTabSz="914400" rtl="0" eaLnBrk="1" fontAlgn="base" latinLnBrk="0" hangingPunct="1">
              <a:lnSpc>
                <a:spcPct val="100000"/>
              </a:lnSpc>
              <a:spcBef>
                <a:spcPct val="30000"/>
              </a:spcBef>
              <a:spcAft>
                <a:spcPct val="0"/>
              </a:spcAft>
              <a:buClrTx/>
              <a:buSzTx/>
              <a:buFontTx/>
              <a:buNone/>
              <a:tabLst/>
              <a:defRPr/>
            </a:pPr>
            <a:r>
              <a:rPr lang="de-DE"/>
              <a:t>http://dx.doi.org/10.1007/s11367-012-0380-4</a:t>
            </a:r>
            <a:endParaRPr lang="en-US"/>
          </a:p>
          <a:p>
            <a:endParaRPr lang="en-US"/>
          </a:p>
        </p:txBody>
      </p:sp>
      <p:sp>
        <p:nvSpPr>
          <p:cNvPr id="4" name="Foliennummernplatzhalter 3"/>
          <p:cNvSpPr>
            <a:spLocks noGrp="1"/>
          </p:cNvSpPr>
          <p:nvPr>
            <p:ph type="sldNum" sz="quarter" idx="10"/>
          </p:nvPr>
        </p:nvSpPr>
        <p:spPr/>
        <p:txBody>
          <a:bodyPr/>
          <a:lstStyle/>
          <a:p>
            <a:fld id="{EC56F7D4-D044-604F-A80B-EBEFB81656B8}" type="slidenum">
              <a:rPr lang="de-CH"/>
              <a:pPr/>
              <a:t>41</a:t>
            </a:fld>
            <a:endParaRPr lang="de-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B65B7-8747-4B75-9970-99525F3DE694}" type="slidenum">
              <a:rPr lang="en-GB"/>
              <a:pPr/>
              <a:t>42</a:t>
            </a:fld>
            <a:endParaRPr lang="en-GB"/>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43</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44</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smtClean="0">
                <a:solidFill>
                  <a:schemeClr val="tx1"/>
                </a:solidFill>
                <a:latin typeface="+mn-lt"/>
                <a:ea typeface="+mn-ea"/>
                <a:cs typeface="+mn-cs"/>
              </a:rPr>
              <a:t>2.2 Recommendation levels</a:t>
            </a:r>
          </a:p>
          <a:p>
            <a:r>
              <a:rPr lang="en-NZ" sz="1200" b="0" i="0" u="none" strike="noStrike" kern="1200" baseline="0" dirty="0" smtClean="0">
                <a:solidFill>
                  <a:schemeClr val="tx1"/>
                </a:solidFill>
                <a:latin typeface="+mn-lt"/>
                <a:ea typeface="+mn-ea"/>
                <a:cs typeface="+mn-cs"/>
              </a:rPr>
              <a:t>The recommended characterisation methods (models and associated characterisation</a:t>
            </a:r>
          </a:p>
          <a:p>
            <a:r>
              <a:rPr lang="en-NZ" sz="1200" b="0" i="0" u="none" strike="noStrike" kern="1200" baseline="0" dirty="0" smtClean="0">
                <a:solidFill>
                  <a:schemeClr val="tx1"/>
                </a:solidFill>
                <a:latin typeface="+mn-lt"/>
                <a:ea typeface="+mn-ea"/>
                <a:cs typeface="+mn-cs"/>
              </a:rPr>
              <a:t>factors) are classified according to their quality into three levels: “I” (recommended and</a:t>
            </a:r>
          </a:p>
          <a:p>
            <a:r>
              <a:rPr lang="en-NZ" sz="1200" b="0" i="0" u="none" strike="noStrike" kern="1200" baseline="0" dirty="0" smtClean="0">
                <a:solidFill>
                  <a:schemeClr val="tx1"/>
                </a:solidFill>
                <a:latin typeface="+mn-lt"/>
                <a:ea typeface="+mn-ea"/>
                <a:cs typeface="+mn-cs"/>
              </a:rPr>
              <a:t>satisfactory), “II” (recommended but in need of some improvements) or “III” (recommended,</a:t>
            </a:r>
          </a:p>
          <a:p>
            <a:r>
              <a:rPr lang="en-NZ" sz="1200" b="0" i="0" u="none" strike="noStrike" kern="1200" baseline="0" dirty="0" smtClean="0">
                <a:solidFill>
                  <a:schemeClr val="tx1"/>
                </a:solidFill>
                <a:latin typeface="+mn-lt"/>
                <a:ea typeface="+mn-ea"/>
                <a:cs typeface="+mn-cs"/>
              </a:rPr>
              <a:t>but to be applied with caution). A detailed description of the levels is provided below:</a:t>
            </a:r>
          </a:p>
          <a:p>
            <a:r>
              <a:rPr lang="en-NZ" sz="1200" b="1" i="0" u="none" strike="noStrike" kern="1200" baseline="0" dirty="0" smtClean="0">
                <a:solidFill>
                  <a:schemeClr val="tx1"/>
                </a:solidFill>
                <a:latin typeface="+mn-lt"/>
                <a:ea typeface="+mn-ea"/>
                <a:cs typeface="+mn-cs"/>
              </a:rPr>
              <a:t>8 </a:t>
            </a:r>
            <a:r>
              <a:rPr lang="en-NZ" sz="1200" b="0" i="0" u="none" strike="noStrike" kern="1200" baseline="0" dirty="0" smtClean="0">
                <a:solidFill>
                  <a:schemeClr val="tx1"/>
                </a:solidFill>
                <a:latin typeface="+mn-lt"/>
                <a:ea typeface="+mn-ea"/>
                <a:cs typeface="+mn-cs"/>
              </a:rPr>
              <a:t>Available at http://lct.jrc.ec.europa.eu</a:t>
            </a:r>
          </a:p>
          <a:p>
            <a:r>
              <a:rPr lang="en-NZ" sz="1200" b="0" i="0" u="none" strike="noStrike" kern="1200" baseline="0" dirty="0" smtClean="0">
                <a:solidFill>
                  <a:schemeClr val="tx1"/>
                </a:solidFill>
                <a:latin typeface="+mn-lt"/>
                <a:ea typeface="+mn-ea"/>
                <a:cs typeface="+mn-cs"/>
              </a:rPr>
              <a:t>ILCD Handbook: Recommendations for Life Cycle Impact Assessment in the European context First edition</a:t>
            </a:r>
          </a:p>
          <a:p>
            <a:r>
              <a:rPr lang="en-NZ" sz="1200" b="0" i="0" u="none" strike="noStrike" kern="1200" baseline="0" dirty="0" smtClean="0">
                <a:solidFill>
                  <a:schemeClr val="tx1"/>
                </a:solidFill>
                <a:latin typeface="+mn-lt"/>
                <a:ea typeface="+mn-ea"/>
                <a:cs typeface="+mn-cs"/>
              </a:rPr>
              <a:t>10</a:t>
            </a:r>
          </a:p>
          <a:p>
            <a:r>
              <a:rPr lang="en-NZ" sz="1200" b="0" i="0" u="none" strike="noStrike" kern="1200" baseline="0" dirty="0" smtClean="0">
                <a:solidFill>
                  <a:schemeClr val="tx1"/>
                </a:solidFill>
                <a:latin typeface="+mn-lt"/>
                <a:ea typeface="+mn-ea"/>
                <a:cs typeface="+mn-cs"/>
              </a:rPr>
              <a:t>2 Recommended methods for impact categories</a:t>
            </a:r>
          </a:p>
          <a:p>
            <a:r>
              <a:rPr lang="en-NZ" sz="1200" b="0" i="0" u="none" strike="noStrike" kern="1200" baseline="0" dirty="0" smtClean="0">
                <a:solidFill>
                  <a:schemeClr val="tx1"/>
                </a:solidFill>
                <a:latin typeface="+mn-lt"/>
                <a:ea typeface="+mn-ea"/>
                <a:cs typeface="+mn-cs"/>
              </a:rPr>
              <a:t>Level I: Recommended and satisfactory</a:t>
            </a:r>
          </a:p>
          <a:p>
            <a:r>
              <a:rPr lang="en-NZ" sz="1200" b="0" i="0" u="none" strike="noStrike" kern="1200" baseline="0" dirty="0" smtClean="0">
                <a:solidFill>
                  <a:schemeClr val="tx1"/>
                </a:solidFill>
                <a:latin typeface="+mn-lt"/>
                <a:ea typeface="+mn-ea"/>
                <a:cs typeface="+mn-cs"/>
              </a:rPr>
              <a:t>Definition: These models and characterisation factors are recommended for all types of</a:t>
            </a:r>
          </a:p>
          <a:p>
            <a:r>
              <a:rPr lang="en-NZ" sz="1200" b="0" i="0" u="none" strike="noStrike" kern="1200" baseline="0" dirty="0" smtClean="0">
                <a:solidFill>
                  <a:schemeClr val="tx1"/>
                </a:solidFill>
                <a:latin typeface="+mn-lt"/>
                <a:ea typeface="+mn-ea"/>
                <a:cs typeface="+mn-cs"/>
              </a:rPr>
              <a:t>life cycle based decision support. Although further research needs may have been identified,</a:t>
            </a:r>
          </a:p>
          <a:p>
            <a:r>
              <a:rPr lang="en-NZ" sz="1200" b="0" i="0" u="none" strike="noStrike" kern="1200" baseline="0" dirty="0" smtClean="0">
                <a:solidFill>
                  <a:schemeClr val="tx1"/>
                </a:solidFill>
                <a:latin typeface="+mn-lt"/>
                <a:ea typeface="+mn-ea"/>
                <a:cs typeface="+mn-cs"/>
              </a:rPr>
              <a:t>these are not preventing the models/factors being seen as satisfactory given the current</a:t>
            </a:r>
          </a:p>
          <a:p>
            <a:r>
              <a:rPr lang="en-NZ" sz="1200" b="0" i="0" u="none" strike="noStrike" kern="1200" baseline="0" dirty="0" smtClean="0">
                <a:solidFill>
                  <a:schemeClr val="tx1"/>
                </a:solidFill>
                <a:latin typeface="+mn-lt"/>
                <a:ea typeface="+mn-ea"/>
                <a:cs typeface="+mn-cs"/>
              </a:rPr>
              <a:t>state-of-the art. However, updating and improvement via established mechanisms, such as</a:t>
            </a:r>
          </a:p>
          <a:p>
            <a:r>
              <a:rPr lang="en-NZ" sz="1200" b="0" i="0" u="none" strike="noStrike" kern="1200" baseline="0" dirty="0" smtClean="0">
                <a:solidFill>
                  <a:schemeClr val="tx1"/>
                </a:solidFill>
                <a:latin typeface="+mn-lt"/>
                <a:ea typeface="+mn-ea"/>
                <a:cs typeface="+mn-cs"/>
              </a:rPr>
              <a:t>e.g. the IPCC, should be followed also for these methods and factors.</a:t>
            </a:r>
          </a:p>
          <a:p>
            <a:r>
              <a:rPr lang="en-NZ" sz="1200" b="0" i="0" u="none" strike="noStrike" kern="1200" baseline="0" dirty="0" smtClean="0">
                <a:solidFill>
                  <a:schemeClr val="tx1"/>
                </a:solidFill>
                <a:latin typeface="+mn-lt"/>
                <a:ea typeface="+mn-ea"/>
                <a:cs typeface="+mn-cs"/>
              </a:rPr>
              <a:t>Level II: Recommended, some improvements needed</a:t>
            </a:r>
          </a:p>
          <a:p>
            <a:r>
              <a:rPr lang="en-NZ" sz="1200" b="0" i="0" u="none" strike="noStrike" kern="1200" baseline="0" dirty="0" smtClean="0">
                <a:solidFill>
                  <a:schemeClr val="tx1"/>
                </a:solidFill>
                <a:latin typeface="+mn-lt"/>
                <a:ea typeface="+mn-ea"/>
                <a:cs typeface="+mn-cs"/>
              </a:rPr>
              <a:t>Definition: The models and characterisation factors are recommended for all types of life</a:t>
            </a:r>
          </a:p>
          <a:p>
            <a:r>
              <a:rPr lang="en-NZ" sz="1200" b="0" i="0" u="none" strike="noStrike" kern="1200" baseline="0" dirty="0" smtClean="0">
                <a:solidFill>
                  <a:schemeClr val="tx1"/>
                </a:solidFill>
                <a:latin typeface="+mn-lt"/>
                <a:ea typeface="+mn-ea"/>
                <a:cs typeface="+mn-cs"/>
              </a:rPr>
              <a:t>cycle based decision support. The uncertainty of models and the resulting characterisation</a:t>
            </a:r>
          </a:p>
          <a:p>
            <a:r>
              <a:rPr lang="en-NZ" sz="1200" b="0" i="0" u="none" strike="noStrike" kern="1200" baseline="0" dirty="0" smtClean="0">
                <a:solidFill>
                  <a:schemeClr val="tx1"/>
                </a:solidFill>
                <a:latin typeface="+mn-lt"/>
                <a:ea typeface="+mn-ea"/>
                <a:cs typeface="+mn-cs"/>
              </a:rPr>
              <a:t>factors is to be more strongly highlighted. The impact on results and interpretation has to be</a:t>
            </a:r>
          </a:p>
          <a:p>
            <a:r>
              <a:rPr lang="en-NZ" sz="1200" b="0" i="0" u="none" strike="noStrike" kern="1200" baseline="0" dirty="0" smtClean="0">
                <a:solidFill>
                  <a:schemeClr val="tx1"/>
                </a:solidFill>
                <a:latin typeface="+mn-lt"/>
                <a:ea typeface="+mn-ea"/>
                <a:cs typeface="+mn-cs"/>
              </a:rPr>
              <a:t>more carefully evaluated, especially in published comparisons. The need for dedicated</a:t>
            </a:r>
          </a:p>
          <a:p>
            <a:r>
              <a:rPr lang="en-NZ" sz="1200" b="0" i="0" u="none" strike="noStrike" kern="1200" baseline="0" dirty="0" smtClean="0">
                <a:solidFill>
                  <a:schemeClr val="tx1"/>
                </a:solidFill>
                <a:latin typeface="+mn-lt"/>
                <a:ea typeface="+mn-ea"/>
                <a:cs typeface="+mn-cs"/>
              </a:rPr>
              <a:t>further research is identified for these methods/factors to further improve them in terms of</a:t>
            </a:r>
          </a:p>
          <a:p>
            <a:r>
              <a:rPr lang="en-NZ" sz="1200" b="0" i="0" u="none" strike="noStrike" kern="1200" baseline="0" dirty="0" smtClean="0">
                <a:solidFill>
                  <a:schemeClr val="tx1"/>
                </a:solidFill>
                <a:latin typeface="+mn-lt"/>
                <a:ea typeface="+mn-ea"/>
                <a:cs typeface="+mn-cs"/>
              </a:rPr>
              <a:t>precision, differentiation, coverage of elementary flows etc.</a:t>
            </a:r>
          </a:p>
          <a:p>
            <a:r>
              <a:rPr lang="en-NZ" sz="1200" b="0" i="0" u="none" strike="noStrike" kern="1200" baseline="0" dirty="0" smtClean="0">
                <a:solidFill>
                  <a:schemeClr val="tx1"/>
                </a:solidFill>
                <a:latin typeface="+mn-lt"/>
                <a:ea typeface="+mn-ea"/>
                <a:cs typeface="+mn-cs"/>
              </a:rPr>
              <a:t>Level III: Recommended, but to be applied with caution</a:t>
            </a:r>
          </a:p>
          <a:p>
            <a:r>
              <a:rPr lang="en-NZ" sz="1200" b="0" i="0" u="none" strike="noStrike" kern="1200" baseline="0" dirty="0" smtClean="0">
                <a:solidFill>
                  <a:schemeClr val="tx1"/>
                </a:solidFill>
                <a:latin typeface="+mn-lt"/>
                <a:ea typeface="+mn-ea"/>
                <a:cs typeface="+mn-cs"/>
              </a:rPr>
              <a:t>Definition: These models and characterisation factors are recommended to be used but</a:t>
            </a:r>
          </a:p>
          <a:p>
            <a:r>
              <a:rPr lang="en-NZ" sz="1200" b="0" i="0" u="none" strike="noStrike" kern="1200" baseline="0" dirty="0" smtClean="0">
                <a:solidFill>
                  <a:schemeClr val="tx1"/>
                </a:solidFill>
                <a:latin typeface="+mn-lt"/>
                <a:ea typeface="+mn-ea"/>
                <a:cs typeface="+mn-cs"/>
              </a:rPr>
              <a:t>only with caution given the considerable uncertainty, incompleteness and/or other</a:t>
            </a:r>
          </a:p>
          <a:p>
            <a:r>
              <a:rPr lang="en-NZ" sz="1200" b="0" i="0" u="none" strike="noStrike" kern="1200" baseline="0" dirty="0" smtClean="0">
                <a:solidFill>
                  <a:schemeClr val="tx1"/>
                </a:solidFill>
                <a:latin typeface="+mn-lt"/>
                <a:ea typeface="+mn-ea"/>
                <a:cs typeface="+mn-cs"/>
              </a:rPr>
              <a:t>shortcomings of the models and factors. These models/factors are in need of further</a:t>
            </a:r>
          </a:p>
          <a:p>
            <a:r>
              <a:rPr lang="en-NZ" sz="1200" b="0" i="0" u="none" strike="noStrike" kern="1200" baseline="0" dirty="0" smtClean="0">
                <a:solidFill>
                  <a:schemeClr val="tx1"/>
                </a:solidFill>
                <a:latin typeface="+mn-lt"/>
                <a:ea typeface="+mn-ea"/>
                <a:cs typeface="+mn-cs"/>
              </a:rPr>
              <a:t>research and development before they can be used without reservation for decision support</a:t>
            </a:r>
          </a:p>
          <a:p>
            <a:r>
              <a:rPr lang="en-NZ" sz="1200" b="0" i="0" u="none" strike="noStrike" kern="1200" baseline="0" dirty="0" smtClean="0">
                <a:solidFill>
                  <a:schemeClr val="tx1"/>
                </a:solidFill>
                <a:latin typeface="+mn-lt"/>
                <a:ea typeface="+mn-ea"/>
                <a:cs typeface="+mn-cs"/>
              </a:rPr>
              <a:t>especially in comparative assertions. The recommendation is to calculate and present the</a:t>
            </a:r>
          </a:p>
          <a:p>
            <a:r>
              <a:rPr lang="en-NZ" sz="1200" b="0" i="0" u="none" strike="noStrike" kern="1200" baseline="0" dirty="0" smtClean="0">
                <a:solidFill>
                  <a:schemeClr val="tx1"/>
                </a:solidFill>
                <a:latin typeface="+mn-lt"/>
                <a:ea typeface="+mn-ea"/>
                <a:cs typeface="+mn-cs"/>
              </a:rPr>
              <a:t>results of the LCIA with and without methods that are level III and to discuss the differences,</a:t>
            </a:r>
          </a:p>
          <a:p>
            <a:r>
              <a:rPr lang="en-NZ" sz="1200" b="0" i="0" u="none" strike="noStrike" kern="1200" baseline="0" dirty="0" smtClean="0">
                <a:solidFill>
                  <a:schemeClr val="tx1"/>
                </a:solidFill>
                <a:latin typeface="+mn-lt"/>
                <a:ea typeface="+mn-ea"/>
                <a:cs typeface="+mn-cs"/>
              </a:rPr>
              <a:t>e.g. in the interpretation of the LCA. It is also recommended to conduct sensitivity analyses</a:t>
            </a:r>
          </a:p>
          <a:p>
            <a:r>
              <a:rPr lang="en-NZ" sz="1200" b="0" i="0" u="none" strike="noStrike" kern="1200" baseline="0" dirty="0" smtClean="0">
                <a:solidFill>
                  <a:schemeClr val="tx1"/>
                </a:solidFill>
                <a:latin typeface="+mn-lt"/>
                <a:ea typeface="+mn-ea"/>
                <a:cs typeface="+mn-cs"/>
              </a:rPr>
              <a:t>applying – if available - other methods than the level III recommended ones and to discuss</a:t>
            </a:r>
          </a:p>
          <a:p>
            <a:r>
              <a:rPr lang="en-NZ" sz="1200" b="0" i="0" u="none" strike="noStrike" kern="1200" baseline="0" dirty="0" smtClean="0">
                <a:solidFill>
                  <a:schemeClr val="tx1"/>
                </a:solidFill>
                <a:latin typeface="+mn-lt"/>
                <a:ea typeface="+mn-ea"/>
                <a:cs typeface="+mn-cs"/>
              </a:rPr>
              <a:t>differences in the results, e.g. in the interpretation of the LCA. However, the level III</a:t>
            </a:r>
          </a:p>
          <a:p>
            <a:r>
              <a:rPr lang="en-NZ" sz="1200" b="0" i="0" u="none" strike="noStrike" kern="1200" baseline="0" dirty="0" smtClean="0">
                <a:solidFill>
                  <a:schemeClr val="tx1"/>
                </a:solidFill>
                <a:latin typeface="+mn-lt"/>
                <a:ea typeface="+mn-ea"/>
                <a:cs typeface="+mn-cs"/>
              </a:rPr>
              <a:t>recommended method should remain the baseline.</a:t>
            </a:r>
          </a:p>
          <a:p>
            <a:r>
              <a:rPr lang="en-NZ" sz="1200" b="0" i="0" u="none" strike="noStrike" kern="1200" baseline="0" dirty="0" smtClean="0">
                <a:solidFill>
                  <a:schemeClr val="tx1"/>
                </a:solidFill>
                <a:latin typeface="+mn-lt"/>
                <a:ea typeface="+mn-ea"/>
                <a:cs typeface="+mn-cs"/>
              </a:rPr>
              <a:t>Interim: immature for recommendation but the most appropriate among the existing</a:t>
            </a:r>
          </a:p>
          <a:p>
            <a:r>
              <a:rPr lang="en-NZ" sz="1200" b="0" i="0" u="none" strike="noStrike" kern="1200" baseline="0" dirty="0" smtClean="0">
                <a:solidFill>
                  <a:schemeClr val="tx1"/>
                </a:solidFill>
                <a:latin typeface="+mn-lt"/>
                <a:ea typeface="+mn-ea"/>
                <a:cs typeface="+mn-cs"/>
              </a:rPr>
              <a:t>approaches</a:t>
            </a:r>
          </a:p>
          <a:p>
            <a:r>
              <a:rPr lang="en-NZ" sz="1200" b="0" i="0" u="none" strike="noStrike" kern="1200" baseline="0" dirty="0" smtClean="0">
                <a:solidFill>
                  <a:schemeClr val="tx1"/>
                </a:solidFill>
                <a:latin typeface="+mn-lt"/>
                <a:ea typeface="+mn-ea"/>
                <a:cs typeface="+mn-cs"/>
              </a:rPr>
              <a:t>Definition: The methods and characterisation factors defined as interim are to be used</a:t>
            </a:r>
          </a:p>
          <a:p>
            <a:r>
              <a:rPr lang="en-NZ" sz="1200" b="0" i="0" u="none" strike="noStrike" kern="1200" baseline="0" dirty="0" smtClean="0">
                <a:solidFill>
                  <a:schemeClr val="tx1"/>
                </a:solidFill>
                <a:latin typeface="+mn-lt"/>
                <a:ea typeface="+mn-ea"/>
                <a:cs typeface="+mn-cs"/>
              </a:rPr>
              <a:t>only with extreme caution, and limited to in-house applications, given the considerable</a:t>
            </a:r>
          </a:p>
          <a:p>
            <a:r>
              <a:rPr lang="en-NZ" sz="1200" b="0" i="0" u="none" strike="noStrike" kern="1200" baseline="0" dirty="0" smtClean="0">
                <a:solidFill>
                  <a:schemeClr val="tx1"/>
                </a:solidFill>
                <a:latin typeface="+mn-lt"/>
                <a:ea typeface="+mn-ea"/>
                <a:cs typeface="+mn-cs"/>
              </a:rPr>
              <a:t>uncertainty, incompleteness and/or other shortcomings of the methods and factors.</a:t>
            </a:r>
          </a:p>
          <a:p>
            <a:r>
              <a:rPr lang="en-NZ" sz="1200" b="0" i="0" u="none" strike="noStrike" kern="1200" baseline="0" dirty="0" smtClean="0">
                <a:solidFill>
                  <a:schemeClr val="tx1"/>
                </a:solidFill>
                <a:latin typeface="+mn-lt"/>
                <a:ea typeface="+mn-ea"/>
                <a:cs typeface="+mn-cs"/>
              </a:rPr>
              <a:t>Note that for some impact categories there were no existing models and factors that met</a:t>
            </a:r>
          </a:p>
          <a:p>
            <a:r>
              <a:rPr lang="en-NZ" sz="1200" b="0" i="0" u="none" strike="noStrike" kern="1200" baseline="0" dirty="0" smtClean="0">
                <a:solidFill>
                  <a:schemeClr val="tx1"/>
                </a:solidFill>
                <a:latin typeface="+mn-lt"/>
                <a:ea typeface="+mn-ea"/>
                <a:cs typeface="+mn-cs"/>
              </a:rPr>
              <a:t>the criteria for level III. For these impact categories no method is recommended in the ILCD</a:t>
            </a:r>
          </a:p>
          <a:p>
            <a:r>
              <a:rPr lang="en-NZ" sz="1200" b="0" i="0" u="none" strike="noStrike" kern="1200" baseline="0" dirty="0" smtClean="0">
                <a:solidFill>
                  <a:schemeClr val="tx1"/>
                </a:solidFill>
                <a:latin typeface="+mn-lt"/>
                <a:ea typeface="+mn-ea"/>
                <a:cs typeface="+mn-cs"/>
              </a:rPr>
              <a:t>System, as the level of maturity and/or available documentation is considered too limited to</a:t>
            </a:r>
          </a:p>
          <a:p>
            <a:r>
              <a:rPr lang="en-NZ" sz="1200" b="0" i="0" u="none" strike="noStrike" kern="1200" baseline="0" dirty="0" smtClean="0">
                <a:solidFill>
                  <a:schemeClr val="tx1"/>
                </a:solidFill>
                <a:latin typeface="+mn-lt"/>
                <a:ea typeface="+mn-ea"/>
                <a:cs typeface="+mn-cs"/>
              </a:rPr>
              <a:t>facilitate general use.</a:t>
            </a:r>
          </a:p>
          <a:p>
            <a:r>
              <a:rPr lang="en-NZ" sz="1200" b="0" i="0" u="none" strike="noStrike" kern="1200" baseline="0" dirty="0" smtClean="0">
                <a:solidFill>
                  <a:schemeClr val="tx1"/>
                </a:solidFill>
                <a:latin typeface="+mn-lt"/>
                <a:ea typeface="+mn-ea"/>
                <a:cs typeface="+mn-cs"/>
              </a:rPr>
              <a:t>The fact that an impact category at midpoint or endpoint has no recommended methods</a:t>
            </a:r>
          </a:p>
          <a:p>
            <a:r>
              <a:rPr lang="en-NZ" sz="1200" b="0" i="0" u="none" strike="noStrike" kern="1200" baseline="0" dirty="0" smtClean="0">
                <a:solidFill>
                  <a:schemeClr val="tx1"/>
                </a:solidFill>
                <a:latin typeface="+mn-lt"/>
                <a:ea typeface="+mn-ea"/>
                <a:cs typeface="+mn-cs"/>
              </a:rPr>
              <a:t>hence does not mean that it is not relevant to include in a study, but merely that at the</a:t>
            </a:r>
          </a:p>
          <a:p>
            <a:r>
              <a:rPr lang="en-NZ" sz="1200" b="0" i="0" u="none" strike="noStrike" kern="1200" baseline="0" dirty="0" smtClean="0">
                <a:solidFill>
                  <a:schemeClr val="tx1"/>
                </a:solidFill>
                <a:latin typeface="+mn-lt"/>
                <a:ea typeface="+mn-ea"/>
                <a:cs typeface="+mn-cs"/>
              </a:rPr>
              <a:t>moment no existing method was found sufficiently mature for recommendation.</a:t>
            </a:r>
          </a:p>
          <a:p>
            <a:r>
              <a:rPr lang="en-NZ" sz="1200" b="0" i="0" u="none" strike="noStrike" kern="1200" baseline="0" dirty="0" smtClean="0">
                <a:solidFill>
                  <a:schemeClr val="tx1"/>
                </a:solidFill>
                <a:latin typeface="+mn-lt"/>
                <a:ea typeface="+mn-ea"/>
                <a:cs typeface="+mn-cs"/>
              </a:rPr>
              <a:t>This should not be taken as a recommendation to exclude this specific impact category,</a:t>
            </a:r>
          </a:p>
          <a:p>
            <a:r>
              <a:rPr lang="en-NZ" sz="1200" b="0" i="0" u="none" strike="noStrike" kern="1200" baseline="0" dirty="0" smtClean="0">
                <a:solidFill>
                  <a:schemeClr val="tx1"/>
                </a:solidFill>
                <a:latin typeface="+mn-lt"/>
                <a:ea typeface="+mn-ea"/>
                <a:cs typeface="+mn-cs"/>
              </a:rPr>
              <a:t>but to apply a method which has been identified by the practitioner as the current best</a:t>
            </a:r>
          </a:p>
          <a:p>
            <a:r>
              <a:rPr lang="en-NZ" sz="1200" b="0" i="0" u="none" strike="noStrike" kern="1200" baseline="0" dirty="0" smtClean="0">
                <a:solidFill>
                  <a:schemeClr val="tx1"/>
                </a:solidFill>
                <a:latin typeface="+mn-lt"/>
                <a:ea typeface="+mn-ea"/>
                <a:cs typeface="+mn-cs"/>
              </a:rPr>
              <a:t>practise for the specific application. However, in the study the uncertainties and the</a:t>
            </a:r>
          </a:p>
          <a:p>
            <a:r>
              <a:rPr lang="en-NZ" sz="1200" b="0" i="0" u="none" strike="noStrike" kern="1200" baseline="0" dirty="0" smtClean="0">
                <a:solidFill>
                  <a:schemeClr val="tx1"/>
                </a:solidFill>
                <a:latin typeface="+mn-lt"/>
                <a:ea typeface="+mn-ea"/>
                <a:cs typeface="+mn-cs"/>
              </a:rPr>
              <a:t>limitations have to be clearly stated, in particular for this impact category.</a:t>
            </a:r>
          </a:p>
          <a:p>
            <a:r>
              <a:rPr lang="en-NZ" sz="1200" b="0" i="0" u="none" strike="noStrike" kern="1200" baseline="0" dirty="0" smtClean="0">
                <a:solidFill>
                  <a:schemeClr val="tx1"/>
                </a:solidFill>
                <a:latin typeface="+mn-lt"/>
                <a:ea typeface="+mn-ea"/>
                <a:cs typeface="+mn-cs"/>
              </a:rPr>
              <a:t>ILCD Handbook: Recommendations for Life Cycle Impact Assessment in the European context First edition</a:t>
            </a:r>
          </a:p>
          <a:p>
            <a:r>
              <a:rPr lang="en-NZ" sz="1200" b="0" i="0" u="none" strike="noStrike" kern="1200" baseline="0" dirty="0" smtClean="0">
                <a:solidFill>
                  <a:schemeClr val="tx1"/>
                </a:solidFill>
                <a:latin typeface="+mn-lt"/>
                <a:ea typeface="+mn-ea"/>
                <a:cs typeface="+mn-cs"/>
              </a:rPr>
              <a:t>11</a:t>
            </a:r>
          </a:p>
          <a:p>
            <a:r>
              <a:rPr lang="en-NZ" sz="1200" b="0" i="0" u="none" strike="noStrike" kern="1200" baseline="0" dirty="0" smtClean="0">
                <a:solidFill>
                  <a:schemeClr val="tx1"/>
                </a:solidFill>
                <a:latin typeface="+mn-lt"/>
                <a:ea typeface="+mn-ea"/>
                <a:cs typeface="+mn-cs"/>
              </a:rPr>
              <a:t>2 Recommended methods for impact categories</a:t>
            </a:r>
          </a:p>
          <a:p>
            <a:r>
              <a:rPr lang="en-NZ" sz="1200" b="0" i="0" u="none" strike="noStrike" kern="1200" baseline="0" dirty="0" smtClean="0">
                <a:solidFill>
                  <a:schemeClr val="tx1"/>
                </a:solidFill>
                <a:latin typeface="+mn-lt"/>
                <a:ea typeface="+mn-ea"/>
                <a:cs typeface="+mn-cs"/>
              </a:rPr>
              <a:t>In specific situations, even if there is a recommendation to use a LCIA method, the use of</a:t>
            </a:r>
          </a:p>
          <a:p>
            <a:r>
              <a:rPr lang="en-NZ" sz="1200" b="0" i="0" u="none" strike="noStrike" kern="1200" baseline="0" dirty="0" smtClean="0">
                <a:solidFill>
                  <a:schemeClr val="tx1"/>
                </a:solidFill>
                <a:latin typeface="+mn-lt"/>
                <a:ea typeface="+mn-ea"/>
                <a:cs typeface="+mn-cs"/>
              </a:rPr>
              <a:t>a different LCIA method could be accepted, provided that two conditions are met:</a:t>
            </a:r>
          </a:p>
          <a:p>
            <a:r>
              <a:rPr lang="en-NZ" sz="1200" b="0" i="0" u="none" strike="noStrike" kern="1200" baseline="0" dirty="0" smtClean="0">
                <a:solidFill>
                  <a:schemeClr val="tx1"/>
                </a:solidFill>
                <a:latin typeface="+mn-lt"/>
                <a:ea typeface="+mn-ea"/>
                <a:cs typeface="+mn-cs"/>
              </a:rPr>
              <a:t>1. The LCIA method different from the recommended method is more suitable for the</a:t>
            </a:r>
          </a:p>
          <a:p>
            <a:r>
              <a:rPr lang="en-NZ" sz="1200" b="0" i="0" u="none" strike="noStrike" kern="1200" baseline="0" dirty="0" smtClean="0">
                <a:solidFill>
                  <a:schemeClr val="tx1"/>
                </a:solidFill>
                <a:latin typeface="+mn-lt"/>
                <a:ea typeface="+mn-ea"/>
                <a:cs typeface="+mn-cs"/>
              </a:rPr>
              <a:t>circumstances of the specific case</a:t>
            </a:r>
          </a:p>
          <a:p>
            <a:r>
              <a:rPr lang="en-NZ" sz="1200" b="0" i="0" u="none" strike="noStrike" kern="1200" baseline="0" dirty="0" smtClean="0">
                <a:solidFill>
                  <a:schemeClr val="tx1"/>
                </a:solidFill>
                <a:latin typeface="+mn-lt"/>
                <a:ea typeface="+mn-ea"/>
                <a:cs typeface="+mn-cs"/>
              </a:rPr>
              <a:t>2. The LCIA method is in compliance with ILCD requirements.</a:t>
            </a:r>
          </a:p>
          <a:p>
            <a:r>
              <a:rPr lang="en-NZ" sz="1200" b="0" i="0" u="none" strike="noStrike" kern="1200" baseline="0" dirty="0" smtClean="0">
                <a:solidFill>
                  <a:schemeClr val="tx1"/>
                </a:solidFill>
                <a:latin typeface="+mn-lt"/>
                <a:ea typeface="+mn-ea"/>
                <a:cs typeface="+mn-cs"/>
              </a:rPr>
              <a:t>To 1: This can be relevant especially in case of specific geographical relevance of the</a:t>
            </a:r>
          </a:p>
          <a:p>
            <a:r>
              <a:rPr lang="en-NZ" sz="1200" b="0" i="0" u="none" strike="noStrike" kern="1200" baseline="0" dirty="0" smtClean="0">
                <a:solidFill>
                  <a:schemeClr val="tx1"/>
                </a:solidFill>
                <a:latin typeface="+mn-lt"/>
                <a:ea typeface="+mn-ea"/>
                <a:cs typeface="+mn-cs"/>
              </a:rPr>
              <a:t>chosen model (models or factors developed for a specific country/ climate etc.). It has to be</a:t>
            </a:r>
          </a:p>
          <a:p>
            <a:r>
              <a:rPr lang="en-NZ" sz="1200" b="0" i="0" u="none" strike="noStrike" kern="1200" baseline="0" dirty="0" smtClean="0">
                <a:solidFill>
                  <a:schemeClr val="tx1"/>
                </a:solidFill>
                <a:latin typeface="+mn-lt"/>
                <a:ea typeface="+mn-ea"/>
                <a:cs typeface="+mn-cs"/>
              </a:rPr>
              <a:t>justified that this will significantly reduce the uncertainty associated with the impact</a:t>
            </a:r>
          </a:p>
          <a:p>
            <a:r>
              <a:rPr lang="en-NZ" sz="1200" b="0" i="0" u="none" strike="noStrike" kern="1200" baseline="0" dirty="0" smtClean="0">
                <a:solidFill>
                  <a:schemeClr val="tx1"/>
                </a:solidFill>
                <a:latin typeface="+mn-lt"/>
                <a:ea typeface="+mn-ea"/>
                <a:cs typeface="+mn-cs"/>
              </a:rPr>
              <a:t>assessment in the particular life cycle assessment, and it has to be justifiable in accordance</a:t>
            </a:r>
          </a:p>
          <a:p>
            <a:r>
              <a:rPr lang="en-NZ" sz="1200" b="0" i="0" u="none" strike="noStrike" kern="1200" baseline="0" dirty="0" smtClean="0">
                <a:solidFill>
                  <a:schemeClr val="tx1"/>
                </a:solidFill>
                <a:latin typeface="+mn-lt"/>
                <a:ea typeface="+mn-ea"/>
                <a:cs typeface="+mn-cs"/>
              </a:rPr>
              <a:t>with the goal of the study.</a:t>
            </a:r>
          </a:p>
          <a:p>
            <a:r>
              <a:rPr lang="en-NZ" sz="1200" b="0" i="0" u="none" strike="noStrike" kern="1200" baseline="0" dirty="0" smtClean="0">
                <a:solidFill>
                  <a:schemeClr val="tx1"/>
                </a:solidFill>
                <a:latin typeface="+mn-lt"/>
                <a:ea typeface="+mn-ea"/>
                <a:cs typeface="+mn-cs"/>
              </a:rPr>
              <a:t>To 2: In the ILCD Handbook “Review schemes for Life Cycle Assessment”, minimum</a:t>
            </a:r>
          </a:p>
          <a:p>
            <a:r>
              <a:rPr lang="en-NZ" sz="1200" b="0" i="0" u="none" strike="noStrike" kern="1200" baseline="0" dirty="0" smtClean="0">
                <a:solidFill>
                  <a:schemeClr val="tx1"/>
                </a:solidFill>
                <a:latin typeface="+mn-lt"/>
                <a:ea typeface="+mn-ea"/>
                <a:cs typeface="+mn-cs"/>
              </a:rPr>
              <a:t>review requirements for LCIA are listed. An independent external review is requested for</a:t>
            </a:r>
          </a:p>
          <a:p>
            <a:r>
              <a:rPr lang="en-NZ" sz="1200" b="0" i="0" u="none" strike="noStrike" kern="1200" baseline="0" dirty="0" smtClean="0">
                <a:solidFill>
                  <a:schemeClr val="tx1"/>
                </a:solidFill>
                <a:latin typeface="+mn-lt"/>
                <a:ea typeface="+mn-ea"/>
                <a:cs typeface="+mn-cs"/>
              </a:rPr>
              <a:t>LCIA factors, whereas an independent panel review is requested for the underlying LCIA</a:t>
            </a:r>
          </a:p>
          <a:p>
            <a:r>
              <a:rPr lang="en-NZ" sz="1200" b="0" i="0" u="none" strike="noStrike" kern="1200" baseline="0" dirty="0" smtClean="0">
                <a:solidFill>
                  <a:schemeClr val="tx1"/>
                </a:solidFill>
                <a:latin typeface="+mn-lt"/>
                <a:ea typeface="+mn-ea"/>
                <a:cs typeface="+mn-cs"/>
              </a:rPr>
              <a:t>models.</a:t>
            </a:r>
          </a:p>
          <a:p>
            <a:r>
              <a:rPr lang="en-NZ" sz="1200" b="0" i="0" u="none" strike="noStrike" kern="1200" baseline="0" dirty="0" smtClean="0">
                <a:solidFill>
                  <a:schemeClr val="tx1"/>
                </a:solidFill>
                <a:latin typeface="+mn-lt"/>
                <a:ea typeface="+mn-ea"/>
                <a:cs typeface="+mn-cs"/>
              </a:rPr>
              <a:t>Any deviation from the recommended LCIA method has to be justified and the</a:t>
            </a:r>
          </a:p>
          <a:p>
            <a:r>
              <a:rPr lang="en-NZ" sz="1200" b="0" i="0" u="none" strike="noStrike" kern="1200" baseline="0" dirty="0" smtClean="0">
                <a:solidFill>
                  <a:schemeClr val="tx1"/>
                </a:solidFill>
                <a:latin typeface="+mn-lt"/>
                <a:ea typeface="+mn-ea"/>
                <a:cs typeface="+mn-cs"/>
              </a:rPr>
              <a:t>recommended LCIA method has to remain the baseline for comparison and it has to be</a:t>
            </a:r>
          </a:p>
          <a:p>
            <a:r>
              <a:rPr lang="en-NZ" sz="1200" b="0" i="0" u="none" strike="noStrike" kern="1200" baseline="0" dirty="0" smtClean="0">
                <a:solidFill>
                  <a:schemeClr val="tx1"/>
                </a:solidFill>
                <a:latin typeface="+mn-lt"/>
                <a:ea typeface="+mn-ea"/>
                <a:cs typeface="+mn-cs"/>
              </a:rPr>
              <a:t>reflected in the interpretation.</a:t>
            </a:r>
          </a:p>
          <a:p>
            <a:r>
              <a:rPr lang="en-NZ" sz="1200" b="0" i="0" u="none" strike="noStrike" kern="1200" baseline="0" dirty="0" smtClean="0">
                <a:solidFill>
                  <a:schemeClr val="tx1"/>
                </a:solidFill>
                <a:latin typeface="+mn-lt"/>
                <a:ea typeface="+mn-ea"/>
                <a:cs typeface="+mn-cs"/>
              </a:rPr>
              <a:t>Not necessarily all LCIA methods that are recommended within this document are fully</a:t>
            </a:r>
          </a:p>
          <a:p>
            <a:r>
              <a:rPr lang="en-NZ" sz="1200" b="0" i="0" u="none" strike="noStrike" kern="1200" baseline="0" dirty="0" smtClean="0">
                <a:solidFill>
                  <a:schemeClr val="tx1"/>
                </a:solidFill>
                <a:latin typeface="+mn-lt"/>
                <a:ea typeface="+mn-ea"/>
                <a:cs typeface="+mn-cs"/>
              </a:rPr>
              <a:t>compliant with all ILCD requirements, especially related to the requirements for review of</a:t>
            </a:r>
          </a:p>
          <a:p>
            <a:r>
              <a:rPr lang="en-NZ" sz="1200" b="0" i="0" u="none" strike="noStrike" kern="1200" baseline="0" dirty="0" smtClean="0">
                <a:solidFill>
                  <a:schemeClr val="tx1"/>
                </a:solidFill>
                <a:latin typeface="+mn-lt"/>
                <a:ea typeface="+mn-ea"/>
                <a:cs typeface="+mn-cs"/>
              </a:rPr>
              <a:t>LCIA models and factors. However the recommendation reflects that after expert and public</a:t>
            </a:r>
          </a:p>
          <a:p>
            <a:r>
              <a:rPr lang="en-NZ" sz="1200" b="0" i="0" u="none" strike="noStrike" kern="1200" baseline="0" dirty="0" smtClean="0">
                <a:solidFill>
                  <a:schemeClr val="tx1"/>
                </a:solidFill>
                <a:latin typeface="+mn-lt"/>
                <a:ea typeface="+mn-ea"/>
                <a:cs typeface="+mn-cs"/>
              </a:rPr>
              <a:t>consultations these methods were seen as being of sufficient quality. Until the methods</a:t>
            </a:r>
          </a:p>
          <a:p>
            <a:r>
              <a:rPr lang="en-NZ" sz="1200" b="0" i="0" u="none" strike="noStrike" kern="1200" baseline="0" dirty="0" smtClean="0">
                <a:solidFill>
                  <a:schemeClr val="tx1"/>
                </a:solidFill>
                <a:latin typeface="+mn-lt"/>
                <a:ea typeface="+mn-ea"/>
                <a:cs typeface="+mn-cs"/>
              </a:rPr>
              <a:t>comply with all ILCD requirements, they may be considered a preliminary recommendation.</a:t>
            </a:r>
            <a:endParaRPr lang="en-NZ" dirty="0"/>
          </a:p>
        </p:txBody>
      </p:sp>
      <p:sp>
        <p:nvSpPr>
          <p:cNvPr id="4" name="Slide Number Placeholder 3"/>
          <p:cNvSpPr>
            <a:spLocks noGrp="1"/>
          </p:cNvSpPr>
          <p:nvPr>
            <p:ph type="sldNum" sz="quarter" idx="10"/>
          </p:nvPr>
        </p:nvSpPr>
        <p:spPr/>
        <p:txBody>
          <a:bodyPr/>
          <a:lstStyle/>
          <a:p>
            <a:fld id="{F4F41C05-E716-4A74-8793-6FB9FB9B1D89}" type="slidenum">
              <a:rPr lang="en-NZ" smtClean="0"/>
              <a:t>6</a:t>
            </a:fld>
            <a:endParaRPr lang="en-NZ"/>
          </a:p>
        </p:txBody>
      </p:sp>
    </p:spTree>
    <p:extLst>
      <p:ext uri="{BB962C8B-B14F-4D97-AF65-F5344CB8AC3E}">
        <p14:creationId xmlns:p14="http://schemas.microsoft.com/office/powerpoint/2010/main" val="356346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46</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47</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48</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49</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50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51</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52</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53</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a:latin typeface="Times New Roman" charset="0"/>
              </a:rPr>
              <a:t>Emissions of CO2 from fossil fuel use and from the effects of land use change on plant and soil carbon are the primary sources of increased atmospheric CO2</a:t>
            </a:r>
            <a:r>
              <a:rPr lang="en-GB" i="1">
                <a:latin typeface="Times New Roman" charset="0"/>
              </a:rPr>
              <a:t>. </a:t>
            </a:r>
            <a:r>
              <a:rPr lang="en-GB">
                <a:latin typeface="Times New Roman" charset="0"/>
              </a:rPr>
              <a:t>Since 1750, it is estimated that about 2/3rds of anthropogenic CO2 emissions have come from fossil fuel burning and about 1/3rd from land use change. About 45% of this CO2 has remained in the atmosphere, while about 30% has been taken up by the oceans and the remainder has been taken up by the terrestrial biosphere. About half of a CO2 pulse to the atmosphere is removed over a time scale of 30 years; a further 30% is removed within a few centuries; and the remaining 20% will typically stay in the atmosphere for many thousands of years. {7.3}</a:t>
            </a:r>
          </a:p>
          <a:p>
            <a:pPr eaLnBrk="1" hangingPunct="1"/>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46175" y="687388"/>
            <a:ext cx="4567238" cy="3425825"/>
          </a:xfrm>
          <a:ln/>
        </p:spPr>
      </p:sp>
      <p:sp>
        <p:nvSpPr>
          <p:cNvPr id="45058"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lstStyle/>
          <a:p>
            <a:pPr eaLnBrk="1" hangingPunct="1"/>
            <a:r>
              <a:rPr lang="en-GB">
                <a:latin typeface="Times New Roman" charset="0"/>
              </a:rPr>
              <a:t>Figure 3.25 shows that the airborne fraction of a CO2 unit pulse (e.g. 1 tonne of carbon = 3.67 tonnes of CO2) decreases fast in the first decades after emission. However, not all of the carbon emitted is cycled into other pools. In fact, 56% will still remain in the atmosphere after 20 years, 36% after 100 years and 23% after 500 years (see table 3.6). In other words, 50% of the marginal emission will take 30 years to leave the atmosphere, a further 30% will be removed within a few centuries, and the remaining 20% will take thousands of years {Denman, 2007 #4769}.</a:t>
            </a: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460201-CCD3-4849-AB15-79EA04556434}" type="slidenum">
              <a:rPr lang="de-CH"/>
              <a:pPr/>
              <a:t>15</a:t>
            </a:fld>
            <a:endParaRPr lang="de-CH"/>
          </a:p>
        </p:txBody>
      </p:sp>
      <p:sp>
        <p:nvSpPr>
          <p:cNvPr id="1211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1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43000" y="685800"/>
            <a:ext cx="4572000" cy="3429000"/>
          </a:xfrm>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PT">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46175" y="687388"/>
            <a:ext cx="4567238" cy="3425825"/>
          </a:xfrm>
          <a:ln/>
        </p:spPr>
      </p:sp>
      <p:sp>
        <p:nvSpPr>
          <p:cNvPr id="51202"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lstStyle/>
          <a:p>
            <a:pPr eaLnBrk="1" hangingPunct="1"/>
            <a:r>
              <a:rPr lang="en-GB">
                <a:latin typeface="Times New Roman" charset="0"/>
              </a:rPr>
              <a:t>CO2 – 85% incl LULUCF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B65B7-8747-4B75-9970-99525F3DE694}" type="slidenum">
              <a:rPr lang="en-GB"/>
              <a:pPr/>
              <a:t>61</a:t>
            </a:fld>
            <a:endParaRPr lang="en-GB"/>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xfrm>
            <a:off x="914401" y="4344988"/>
            <a:ext cx="5029200" cy="4113212"/>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62</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B75C97-C611-4F7A-B2D4-DF163A36E2AD}" type="slidenum">
              <a:rPr lang="en-GB" smtClean="0"/>
              <a:pPr/>
              <a:t>63</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64</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E4B216-E28F-49B9-B063-C187C39A613F}" type="slidenum">
              <a:rPr lang="en-GB"/>
              <a:pPr/>
              <a:t>65</a:t>
            </a:fld>
            <a:endParaRPr lang="en-GB"/>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66</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67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endParaRPr lang="fr-FR" dirty="0" smtClean="0"/>
          </a:p>
        </p:txBody>
      </p:sp>
      <p:sp>
        <p:nvSpPr>
          <p:cNvPr id="43011" name="Slide Number Placeholder 3"/>
          <p:cNvSpPr>
            <a:spLocks noGrp="1"/>
          </p:cNvSpPr>
          <p:nvPr>
            <p:ph type="sldNum" sz="quarter" idx="5"/>
          </p:nvPr>
        </p:nvSpPr>
        <p:spPr>
          <a:noFill/>
        </p:spPr>
        <p:txBody>
          <a:bodyPr/>
          <a:lstStyle/>
          <a:p>
            <a:fld id="{A8EED22C-C74C-48D5-9638-F1DCE22BF971}" type="slidenum">
              <a:rPr lang="en-US" smtClean="0"/>
              <a:pPr/>
              <a:t>17</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68</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69</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70</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71</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F1B75C97-C611-4F7A-B2D4-DF163A36E2AD}" type="slidenum">
              <a:rPr lang="en-GB" smtClean="0"/>
              <a:pPr/>
              <a:t>72</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CCFB-EB8E-9F4D-9964-103131C2265C}" type="slidenum">
              <a:rPr lang="de-CH"/>
              <a:pPr/>
              <a:t>78</a:t>
            </a:fld>
            <a:endParaRPr lang="de-CH"/>
          </a:p>
        </p:txBody>
      </p:sp>
      <p:sp>
        <p:nvSpPr>
          <p:cNvPr id="70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583903-C9EF-4EA2-A198-08C51A8876DC}" type="slidenum">
              <a:rPr lang="fr-FR"/>
              <a:pPr/>
              <a:t>80</a:t>
            </a:fld>
            <a:endParaRPr lang="fr-FR"/>
          </a:p>
        </p:txBody>
      </p:sp>
      <p:sp>
        <p:nvSpPr>
          <p:cNvPr id="64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3698B07-D4E5-4441-8444-D274CF34D70F}" type="slidenum">
              <a:rPr lang="en-US" sz="1200">
                <a:ea typeface="ＭＳ Ｐゴシック" pitchFamily="80" charset="-128"/>
              </a:rPr>
              <a:pPr algn="r" eaLnBrk="0" hangingPunct="0"/>
              <a:t>80</a:t>
            </a:fld>
            <a:endParaRPr lang="en-US" sz="1200">
              <a:ea typeface="ＭＳ Ｐゴシック" pitchFamily="8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p:spPr>
        <p:txBody>
          <a:bodyPr/>
          <a:lstStyle/>
          <a:p>
            <a:endParaRPr lang="fr-F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583903-C9EF-4EA2-A198-08C51A8876DC}" type="slidenum">
              <a:rPr lang="fr-FR"/>
              <a:pPr/>
              <a:t>81</a:t>
            </a:fld>
            <a:endParaRPr lang="fr-FR"/>
          </a:p>
        </p:txBody>
      </p:sp>
      <p:sp>
        <p:nvSpPr>
          <p:cNvPr id="64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3698B07-D4E5-4441-8444-D274CF34D70F}" type="slidenum">
              <a:rPr lang="en-US" sz="1200">
                <a:ea typeface="ＭＳ Ｐゴシック" pitchFamily="80" charset="-128"/>
              </a:rPr>
              <a:pPr algn="r" eaLnBrk="0" hangingPunct="0"/>
              <a:t>81</a:t>
            </a:fld>
            <a:endParaRPr lang="en-US" sz="1200">
              <a:ea typeface="ＭＳ Ｐゴシック" pitchFamily="8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p:spPr>
        <p:txBody>
          <a:bodyPr/>
          <a:lstStyle/>
          <a:p>
            <a:endParaRPr lang="fr-F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C808A-261B-F141-B6E2-D78FEB8E6CA1}" type="slidenum">
              <a:rPr lang="de-CH"/>
              <a:pPr/>
              <a:t>82</a:t>
            </a:fld>
            <a:endParaRPr lang="de-CH"/>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C808A-261B-F141-B6E2-D78FEB8E6CA1}" type="slidenum">
              <a:rPr lang="de-CH"/>
              <a:pPr/>
              <a:t>83</a:t>
            </a:fld>
            <a:endParaRPr lang="de-CH"/>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endParaRPr lang="fr-FR" dirty="0" smtClean="0"/>
          </a:p>
        </p:txBody>
      </p:sp>
      <p:sp>
        <p:nvSpPr>
          <p:cNvPr id="43011" name="Slide Number Placeholder 3"/>
          <p:cNvSpPr>
            <a:spLocks noGrp="1"/>
          </p:cNvSpPr>
          <p:nvPr>
            <p:ph type="sldNum" sz="quarter" idx="5"/>
          </p:nvPr>
        </p:nvSpPr>
        <p:spPr>
          <a:noFill/>
        </p:spPr>
        <p:txBody>
          <a:bodyPr/>
          <a:lstStyle/>
          <a:p>
            <a:fld id="{A8EED22C-C74C-48D5-9638-F1DCE22BF971}" type="slidenum">
              <a:rPr lang="en-US" smtClean="0"/>
              <a:pPr/>
              <a:t>19</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3A40C-CC63-C14E-9ED4-B17283438D00}" type="slidenum">
              <a:rPr lang="de-CH"/>
              <a:pPr/>
              <a:t>85</a:t>
            </a:fld>
            <a:endParaRPr lang="de-CH"/>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77FC5BC-45F1-49A4-B06D-CADB1556024D}" type="slidenum">
              <a:rPr lang="fr-FR"/>
              <a:pPr/>
              <a:t>20</a:t>
            </a:fld>
            <a:endParaRPr lang="fr-FR"/>
          </a:p>
        </p:txBody>
      </p:sp>
      <p:sp>
        <p:nvSpPr>
          <p:cNvPr id="1331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71D5DA2-AA15-48F0-9912-843C381E6856}" type="slidenum">
              <a:rPr lang="en-US" sz="1200">
                <a:ea typeface="ＭＳ Ｐゴシック" pitchFamily="80" charset="-128"/>
              </a:rPr>
              <a:pPr algn="r" eaLnBrk="0" hangingPunct="0"/>
              <a:t>20</a:t>
            </a:fld>
            <a:endParaRPr lang="en-US" sz="1200">
              <a:ea typeface="ＭＳ Ｐゴシック" pitchFamily="80" charset="-128"/>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14400" y="4343400"/>
            <a:ext cx="5029200" cy="4114800"/>
          </a:xfrm>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13B3E-FF8A-7D49-89FD-633DDCC9C8F4}" type="slidenum">
              <a:rPr lang="de-CH"/>
              <a:pPr/>
              <a:t>24</a:t>
            </a:fld>
            <a:endParaRPr lang="de-CH"/>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5990D-C303-0745-9C67-226B752618BF}" type="slidenum">
              <a:rPr lang="de-CH"/>
              <a:pPr/>
              <a:t>25</a:t>
            </a:fld>
            <a:endParaRPr lang="de-CH"/>
          </a:p>
        </p:txBody>
      </p:sp>
      <p:sp>
        <p:nvSpPr>
          <p:cNvPr id="692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000" i="1"/>
              <a:t>Ecosystem services</a:t>
            </a:r>
            <a:r>
              <a:rPr lang="en-US" sz="1000"/>
              <a:t>  are functional properties of ecosystems that contribute to human welfare</a:t>
            </a:r>
            <a:endParaRPr lang="de-DE"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583903-C9EF-4EA2-A198-08C51A8876DC}" type="slidenum">
              <a:rPr lang="fr-FR"/>
              <a:pPr/>
              <a:t>26</a:t>
            </a:fld>
            <a:endParaRPr lang="fr-FR"/>
          </a:p>
        </p:txBody>
      </p:sp>
      <p:sp>
        <p:nvSpPr>
          <p:cNvPr id="64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3698B07-D4E5-4441-8444-D274CF34D70F}" type="slidenum">
              <a:rPr lang="en-US" sz="1200">
                <a:ea typeface="ＭＳ Ｐゴシック" pitchFamily="80" charset="-128"/>
              </a:rPr>
              <a:pPr algn="r" eaLnBrk="0" hangingPunct="0"/>
              <a:t>26</a:t>
            </a:fld>
            <a:endParaRPr lang="en-US" sz="1200">
              <a:ea typeface="ＭＳ Ｐゴシック" pitchFamily="8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p:spPr>
        <p:txBody>
          <a:bodyPr/>
          <a:lstStyle/>
          <a:p>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lcm-background.png"/>
          <p:cNvPicPr>
            <a:picLocks noChangeAspect="1"/>
          </p:cNvPicPr>
          <p:nvPr userDrawn="1"/>
        </p:nvPicPr>
        <p:blipFill>
          <a:blip r:embed="rId2"/>
          <a:srcRect/>
          <a:stretch>
            <a:fillRect/>
          </a:stretch>
        </p:blipFill>
        <p:spPr bwMode="auto">
          <a:xfrm>
            <a:off x="0" y="11113"/>
            <a:ext cx="9144000" cy="6835775"/>
          </a:xfrm>
          <a:prstGeom prst="rect">
            <a:avLst/>
          </a:prstGeom>
          <a:noFill/>
          <a:ln w="9525">
            <a:noFill/>
            <a:miter lim="800000"/>
            <a:headEnd/>
            <a:tailEnd/>
          </a:ln>
        </p:spPr>
      </p:pic>
      <p:sp>
        <p:nvSpPr>
          <p:cNvPr id="3074" name="Rectangle 2"/>
          <p:cNvSpPr>
            <a:spLocks noGrp="1" noChangeArrowheads="1"/>
          </p:cNvSpPr>
          <p:nvPr>
            <p:ph type="ctrTitle"/>
          </p:nvPr>
        </p:nvSpPr>
        <p:spPr>
          <a:xfrm>
            <a:off x="485775" y="1070881"/>
            <a:ext cx="6308725" cy="3022147"/>
          </a:xfrm>
          <a:noFill/>
        </p:spPr>
        <p:txBody>
          <a:bodyPr/>
          <a:lstStyle>
            <a:lvl1pPr>
              <a:defRPr>
                <a:solidFill>
                  <a:schemeClr val="tx1">
                    <a:lumMod val="75000"/>
                    <a:lumOff val="25000"/>
                  </a:schemeClr>
                </a:solidFill>
              </a:defRPr>
            </a:lvl1pPr>
          </a:lstStyle>
          <a:p>
            <a:r>
              <a:rPr lang="en-US" dirty="0"/>
              <a:t>Click to edit Master title style</a:t>
            </a:r>
          </a:p>
        </p:txBody>
      </p:sp>
      <p:sp>
        <p:nvSpPr>
          <p:cNvPr id="3075" name="Rectangle 3"/>
          <p:cNvSpPr>
            <a:spLocks noGrp="1" noChangeArrowheads="1"/>
          </p:cNvSpPr>
          <p:nvPr>
            <p:ph type="subTitle" idx="1"/>
          </p:nvPr>
        </p:nvSpPr>
        <p:spPr>
          <a:xfrm>
            <a:off x="488725" y="4250193"/>
            <a:ext cx="7109958" cy="1000350"/>
          </a:xfrm>
        </p:spPr>
        <p:txBody>
          <a:bodyPr/>
          <a:lstStyle>
            <a:lvl1pPr marL="0" indent="0" algn="l">
              <a:buFontTx/>
              <a:buNone/>
              <a:defRPr sz="2400">
                <a:solidFill>
                  <a:srgbClr val="00ACA1"/>
                </a:solidFill>
              </a:defRPr>
            </a:lvl1pPr>
          </a:lstStyle>
          <a:p>
            <a:r>
              <a:rPr lang="en-US" dirty="0"/>
              <a:t>Click to edit Master subtitle style</a:t>
            </a:r>
          </a:p>
        </p:txBody>
      </p:sp>
      <p:sp>
        <p:nvSpPr>
          <p:cNvPr id="5" name="Rectangle 4"/>
          <p:cNvSpPr>
            <a:spLocks noGrp="1" noChangeArrowheads="1"/>
          </p:cNvSpPr>
          <p:nvPr>
            <p:ph type="dt" sz="half" idx="10"/>
          </p:nvPr>
        </p:nvSpPr>
        <p:spPr>
          <a:xfrm>
            <a:off x="6807200" y="6056313"/>
            <a:ext cx="1909763" cy="242887"/>
          </a:xfrm>
        </p:spPr>
        <p:txBody>
          <a:bodyPr/>
          <a:lstStyle>
            <a:lvl1pPr algn="r">
              <a:spcBef>
                <a:spcPct val="0"/>
              </a:spcBef>
              <a:defRPr sz="1400" b="0" smtClean="0">
                <a:latin typeface="+mn-lt"/>
              </a:defRPr>
            </a:lvl1pPr>
          </a:lstStyle>
          <a:p>
            <a:pPr>
              <a:defRPr/>
            </a:pPr>
            <a:r>
              <a:rPr lang="en-US"/>
              <a:t>18 May 2010</a:t>
            </a:r>
            <a:endParaRPr lang="en-US" dirty="0"/>
          </a:p>
        </p:txBody>
      </p:sp>
    </p:spTree>
    <p:extLst>
      <p:ext uri="{BB962C8B-B14F-4D97-AF65-F5344CB8AC3E}">
        <p14:creationId xmlns:p14="http://schemas.microsoft.com/office/powerpoint/2010/main" val="21571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033628D1-442C-EC43-8F90-279D92806196}" type="datetimeFigureOut">
              <a:rPr lang="en-US" smtClean="0"/>
              <a:t>07/04/14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8A1CD9C-FA9E-034F-8E8F-9E8072095830}" type="slidenum">
              <a:rPr lang="en-US" smtClean="0"/>
              <a:t>‹#›</a:t>
            </a:fld>
            <a:endParaRPr lang="en-US"/>
          </a:p>
        </p:txBody>
      </p:sp>
    </p:spTree>
    <p:extLst>
      <p:ext uri="{BB962C8B-B14F-4D97-AF65-F5344CB8AC3E}">
        <p14:creationId xmlns:p14="http://schemas.microsoft.com/office/powerpoint/2010/main" val="190133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033628D1-442C-EC43-8F90-279D92806196}" type="datetimeFigureOut">
              <a:rPr lang="en-US" smtClean="0"/>
              <a:t>07/04/14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8A1CD9C-FA9E-034F-8E8F-9E8072095830}" type="slidenum">
              <a:rPr lang="en-US" smtClean="0"/>
              <a:t>‹#›</a:t>
            </a:fld>
            <a:endParaRPr lang="en-US"/>
          </a:p>
        </p:txBody>
      </p:sp>
    </p:spTree>
    <p:extLst>
      <p:ext uri="{BB962C8B-B14F-4D97-AF65-F5344CB8AC3E}">
        <p14:creationId xmlns:p14="http://schemas.microsoft.com/office/powerpoint/2010/main" val="156959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Layout">
    <p:spTree>
      <p:nvGrpSpPr>
        <p:cNvPr id="1" name=""/>
        <p:cNvGrpSpPr/>
        <p:nvPr/>
      </p:nvGrpSpPr>
      <p:grpSpPr>
        <a:xfrm>
          <a:off x="0" y="0"/>
          <a:ext cx="0" cy="0"/>
          <a:chOff x="0" y="0"/>
          <a:chExt cx="0" cy="0"/>
        </a:xfrm>
      </p:grpSpPr>
      <p:pic>
        <p:nvPicPr>
          <p:cNvPr id="4" name="Picture 6"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3" name="Content Placeholder 2"/>
          <p:cNvSpPr>
            <a:spLocks noGrp="1"/>
          </p:cNvSpPr>
          <p:nvPr>
            <p:ph idx="1"/>
          </p:nvPr>
        </p:nvSpPr>
        <p:spPr>
          <a:solidFill>
            <a:schemeClr val="bg1">
              <a:lumMod val="85000"/>
            </a:schemeClr>
          </a:solidFill>
          <a:ln>
            <a:solidFill>
              <a:schemeClr val="bg1">
                <a:lumMod val="75000"/>
              </a:schemeClr>
            </a:solidFill>
          </a:ln>
        </p:spPr>
        <p:txBody>
          <a:bodyPr/>
          <a:lstStyle>
            <a:lvl1pPr>
              <a:buClr>
                <a:schemeClr val="bg1"/>
              </a:buClr>
              <a:buFont typeface="Arial" pitchFamily="34" charset="0"/>
              <a:buNone/>
              <a:defRPr sz="2400" b="0">
                <a:solidFill>
                  <a:schemeClr val="tx1">
                    <a:lumMod val="75000"/>
                    <a:lumOff val="25000"/>
                  </a:schemeClr>
                </a:solidFill>
              </a:defRPr>
            </a:lvl1pPr>
            <a:lvl2pPr>
              <a:buClr>
                <a:schemeClr val="bg1"/>
              </a:buClr>
              <a:buFont typeface="Arial" pitchFamily="34" charset="0"/>
              <a:buChar char="•"/>
              <a:defRPr>
                <a:solidFill>
                  <a:schemeClr val="tx1">
                    <a:lumMod val="75000"/>
                    <a:lumOff val="25000"/>
                  </a:schemeClr>
                </a:solidFill>
              </a:defRPr>
            </a:lvl2pPr>
            <a:lvl3pPr indent="0">
              <a:buClr>
                <a:schemeClr val="bg1"/>
              </a:buClr>
              <a:buFont typeface="Arial" pitchFamily="34" charset="0"/>
              <a:buNone/>
              <a:defRPr>
                <a:solidFill>
                  <a:schemeClr val="tx1"/>
                </a:solidFill>
              </a:defRPr>
            </a:lvl3pPr>
            <a:lvl4pPr>
              <a:buClr>
                <a:schemeClr val="bg1"/>
              </a:buClr>
              <a:buFont typeface="Arial" pitchFamily="34" charset="0"/>
              <a:buChar char="•"/>
              <a:defRPr>
                <a:solidFill>
                  <a:schemeClr val="tx1">
                    <a:lumMod val="75000"/>
                    <a:lumOff val="25000"/>
                  </a:schemeClr>
                </a:solidFill>
              </a:defRPr>
            </a:lvl4pPr>
            <a:lvl5pPr>
              <a:buClr>
                <a:schemeClr val="bg1"/>
              </a:buClr>
              <a:buFont typeface="Arial" pitchFamily="34" charset="0"/>
              <a:buChar cha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NZ"/>
          </a:p>
        </p:txBody>
      </p:sp>
      <p:sp>
        <p:nvSpPr>
          <p:cNvPr id="5" name="Date Placeholder 3"/>
          <p:cNvSpPr>
            <a:spLocks noGrp="1"/>
          </p:cNvSpPr>
          <p:nvPr>
            <p:ph type="dt" sz="half" idx="10"/>
          </p:nvPr>
        </p:nvSpPr>
        <p:spPr/>
        <p:txBody>
          <a:bodyPr/>
          <a:lstStyle>
            <a:lvl1pPr>
              <a:defRPr smtClean="0"/>
            </a:lvl1pPr>
          </a:lstStyle>
          <a:p>
            <a:pPr>
              <a:defRPr/>
            </a:pPr>
            <a:r>
              <a:rPr lang="en-US"/>
              <a:t>18 May 2010</a:t>
            </a:r>
          </a:p>
        </p:txBody>
      </p:sp>
      <p:sp>
        <p:nvSpPr>
          <p:cNvPr id="6" name="Footer Placeholder 4"/>
          <p:cNvSpPr>
            <a:spLocks noGrp="1"/>
          </p:cNvSpPr>
          <p:nvPr>
            <p:ph type="ftr" sz="quarter" idx="11"/>
          </p:nvPr>
        </p:nvSpPr>
        <p:spPr/>
        <p:txBody>
          <a:bodyPr/>
          <a:lstStyle>
            <a:lvl1pPr>
              <a:defRPr smtClean="0"/>
            </a:lvl1pPr>
          </a:lstStyle>
          <a:p>
            <a:pPr>
              <a:defRPr/>
            </a:pPr>
            <a:r>
              <a:rPr lang="en-US"/>
              <a:t>New Zealand Life Cycle Management Centre</a:t>
            </a:r>
            <a:endParaRPr lang="en-US" dirty="0"/>
          </a:p>
        </p:txBody>
      </p:sp>
    </p:spTree>
    <p:extLst>
      <p:ext uri="{BB962C8B-B14F-4D97-AF65-F5344CB8AC3E}">
        <p14:creationId xmlns:p14="http://schemas.microsoft.com/office/powerpoint/2010/main" val="253854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and Pictures Layout">
    <p:spTree>
      <p:nvGrpSpPr>
        <p:cNvPr id="1" name=""/>
        <p:cNvGrpSpPr/>
        <p:nvPr/>
      </p:nvGrpSpPr>
      <p:grpSpPr>
        <a:xfrm>
          <a:off x="0" y="0"/>
          <a:ext cx="0" cy="0"/>
          <a:chOff x="0" y="0"/>
          <a:chExt cx="0" cy="0"/>
        </a:xfrm>
      </p:grpSpPr>
      <p:pic>
        <p:nvPicPr>
          <p:cNvPr id="4" name="Picture 6"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bg1"/>
          </a:solidFill>
        </p:spPr>
        <p:txBody>
          <a:bodyPr/>
          <a:lstStyle>
            <a:lvl1pPr>
              <a:buFontTx/>
              <a:buNone/>
              <a:defRPr sz="2400" b="1">
                <a:solidFill>
                  <a:schemeClr val="tx1">
                    <a:lumMod val="75000"/>
                    <a:lumOff val="25000"/>
                  </a:schemeClr>
                </a:solidFill>
              </a:defRPr>
            </a:lvl1pPr>
            <a:lvl2pPr>
              <a:buFont typeface="Arial" pitchFamily="34" charset="0"/>
              <a:buChar char="•"/>
              <a:defRPr>
                <a:solidFill>
                  <a:schemeClr val="tx1">
                    <a:lumMod val="75000"/>
                    <a:lumOff val="25000"/>
                  </a:schemeClr>
                </a:solidFill>
              </a:defRPr>
            </a:lvl2pPr>
            <a:lvl3pPr>
              <a:buFont typeface="Arial" pitchFamily="34" charset="0"/>
              <a:buNone/>
              <a:defRPr>
                <a:solidFill>
                  <a:srgbClr val="00ACA1"/>
                </a:solidFill>
              </a:defRPr>
            </a:lvl3pPr>
            <a:lvl4pPr>
              <a:buFont typeface="Arial" pitchFamily="34" charset="0"/>
              <a:buChar char="•"/>
              <a:defRPr>
                <a:solidFill>
                  <a:schemeClr val="tx1">
                    <a:lumMod val="75000"/>
                    <a:lumOff val="25000"/>
                  </a:schemeClr>
                </a:solidFill>
              </a:defRPr>
            </a:lvl4pPr>
            <a:lvl5pPr>
              <a:buFont typeface="Arial" pitchFamily="34" charset="0"/>
              <a:buChar cha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dirty="0" smtClean="0"/>
            </a:lvl1pPr>
          </a:lstStyle>
          <a:p>
            <a:pPr>
              <a:defRPr/>
            </a:pPr>
            <a:r>
              <a:rPr lang="en-US"/>
              <a:t>23 September 2010</a:t>
            </a:r>
          </a:p>
        </p:txBody>
      </p:sp>
      <p:sp>
        <p:nvSpPr>
          <p:cNvPr id="6" name="Footer Placeholder 4"/>
          <p:cNvSpPr>
            <a:spLocks noGrp="1"/>
          </p:cNvSpPr>
          <p:nvPr>
            <p:ph type="ftr" sz="quarter" idx="11"/>
          </p:nvPr>
        </p:nvSpPr>
        <p:spPr/>
        <p:txBody>
          <a:bodyPr/>
          <a:lstStyle>
            <a:lvl1pPr>
              <a:defRPr dirty="0" smtClean="0"/>
            </a:lvl1pPr>
          </a:lstStyle>
          <a:p>
            <a:pPr>
              <a:defRPr/>
            </a:pPr>
            <a:r>
              <a:rPr lang="en-US"/>
              <a:t>7</a:t>
            </a:r>
            <a:r>
              <a:rPr lang="en-US" baseline="30000"/>
              <a:t>th</a:t>
            </a:r>
            <a:r>
              <a:rPr lang="en-US"/>
              <a:t> International Conference on LCA in the </a:t>
            </a:r>
            <a:r>
              <a:rPr lang="en-US" err="1"/>
              <a:t>Agri</a:t>
            </a:r>
            <a:r>
              <a:rPr lang="en-US"/>
              <a:t>-Food Sector</a:t>
            </a:r>
          </a:p>
        </p:txBody>
      </p:sp>
    </p:spTree>
    <p:extLst>
      <p:ext uri="{BB962C8B-B14F-4D97-AF65-F5344CB8AC3E}">
        <p14:creationId xmlns:p14="http://schemas.microsoft.com/office/powerpoint/2010/main" val="48815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pic>
        <p:nvPicPr>
          <p:cNvPr id="4" name="Picture 6"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accent1"/>
          </a:solidFill>
          <a:ln>
            <a:solidFill>
              <a:schemeClr val="bg1">
                <a:lumMod val="75000"/>
              </a:schemeClr>
            </a:solidFill>
          </a:ln>
        </p:spPr>
        <p:txBody>
          <a:bodyPr tIns="360000"/>
          <a:lstStyle>
            <a:lvl1pPr>
              <a:lnSpc>
                <a:spcPct val="100000"/>
              </a:lnSpc>
              <a:spcBef>
                <a:spcPts val="600"/>
              </a:spcBef>
              <a:spcAft>
                <a:spcPts val="600"/>
              </a:spcAft>
              <a:buClr>
                <a:schemeClr val="bg1"/>
              </a:buClr>
              <a:buSzPct val="100000"/>
              <a:buFont typeface="Arial" pitchFamily="34" charset="0"/>
              <a:buChar char="•"/>
              <a:defRPr>
                <a:solidFill>
                  <a:schemeClr val="tx1">
                    <a:lumMod val="75000"/>
                    <a:lumOff val="25000"/>
                  </a:schemeClr>
                </a:solidFill>
              </a:defRPr>
            </a:lvl1pPr>
            <a:lvl2pPr>
              <a:lnSpc>
                <a:spcPct val="100000"/>
              </a:lnSpc>
              <a:spcBef>
                <a:spcPts val="600"/>
              </a:spcBef>
              <a:spcAft>
                <a:spcPts val="600"/>
              </a:spcAft>
              <a:buClr>
                <a:schemeClr val="bg1"/>
              </a:buClr>
              <a:buSzPct val="100000"/>
              <a:buFont typeface="Arial" pitchFamily="34" charset="0"/>
              <a:buChar char="•"/>
              <a:defRPr>
                <a:solidFill>
                  <a:schemeClr val="tx1">
                    <a:lumMod val="75000"/>
                    <a:lumOff val="25000"/>
                  </a:schemeClr>
                </a:solidFill>
              </a:defRPr>
            </a:lvl2pPr>
            <a:lvl3pPr>
              <a:lnSpc>
                <a:spcPct val="100000"/>
              </a:lnSpc>
              <a:spcBef>
                <a:spcPts val="600"/>
              </a:spcBef>
              <a:spcAft>
                <a:spcPts val="600"/>
              </a:spcAft>
              <a:buClr>
                <a:schemeClr val="bg1"/>
              </a:buClr>
              <a:buSzPct val="100000"/>
              <a:buFont typeface="Arial" pitchFamily="34" charset="0"/>
              <a:buChar char="•"/>
              <a:defRPr>
                <a:solidFill>
                  <a:schemeClr val="tx1">
                    <a:lumMod val="75000"/>
                    <a:lumOff val="25000"/>
                  </a:schemeClr>
                </a:solidFill>
              </a:defRPr>
            </a:lvl3pPr>
            <a:lvl4pPr>
              <a:lnSpc>
                <a:spcPct val="100000"/>
              </a:lnSpc>
              <a:spcBef>
                <a:spcPts val="600"/>
              </a:spcBef>
              <a:spcAft>
                <a:spcPts val="600"/>
              </a:spcAft>
              <a:buClr>
                <a:schemeClr val="bg1"/>
              </a:buClr>
              <a:buSzPct val="100000"/>
              <a:buFont typeface="Arial" pitchFamily="34" charset="0"/>
              <a:buChar char="•"/>
              <a:defRPr>
                <a:solidFill>
                  <a:schemeClr val="tx1">
                    <a:lumMod val="75000"/>
                    <a:lumOff val="25000"/>
                  </a:schemeClr>
                </a:solidFill>
              </a:defRPr>
            </a:lvl4pPr>
            <a:lvl5pPr>
              <a:lnSpc>
                <a:spcPct val="100000"/>
              </a:lnSpc>
              <a:spcBef>
                <a:spcPts val="600"/>
              </a:spcBef>
              <a:spcAft>
                <a:spcPts val="600"/>
              </a:spcAft>
              <a:buClr>
                <a:schemeClr val="bg1"/>
              </a:buClr>
              <a:buSzPct val="100000"/>
              <a:buFont typeface="Arial" pitchFamily="34" charset="0"/>
              <a:buChar cha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dirty="0" smtClean="0"/>
            </a:lvl1pPr>
          </a:lstStyle>
          <a:p>
            <a:pPr>
              <a:defRPr/>
            </a:pPr>
            <a:r>
              <a:rPr lang="en-US"/>
              <a:t>23 September 2010</a:t>
            </a:r>
          </a:p>
        </p:txBody>
      </p:sp>
      <p:sp>
        <p:nvSpPr>
          <p:cNvPr id="6" name="Footer Placeholder 4"/>
          <p:cNvSpPr>
            <a:spLocks noGrp="1"/>
          </p:cNvSpPr>
          <p:nvPr>
            <p:ph type="ftr" sz="quarter" idx="11"/>
          </p:nvPr>
        </p:nvSpPr>
        <p:spPr/>
        <p:txBody>
          <a:bodyPr/>
          <a:lstStyle>
            <a:lvl1pPr>
              <a:defRPr dirty="0" smtClean="0"/>
            </a:lvl1pPr>
          </a:lstStyle>
          <a:p>
            <a:pPr>
              <a:defRPr/>
            </a:pPr>
            <a:r>
              <a:rPr lang="en-US"/>
              <a:t>7</a:t>
            </a:r>
            <a:r>
              <a:rPr lang="en-US" baseline="30000"/>
              <a:t>th</a:t>
            </a:r>
            <a:r>
              <a:rPr lang="en-US"/>
              <a:t> International Conference on LCA in the </a:t>
            </a:r>
            <a:r>
              <a:rPr lang="en-US" err="1"/>
              <a:t>Agri</a:t>
            </a:r>
            <a:r>
              <a:rPr lang="en-US"/>
              <a:t>-Food Sector</a:t>
            </a:r>
          </a:p>
        </p:txBody>
      </p:sp>
    </p:spTree>
    <p:extLst>
      <p:ext uri="{BB962C8B-B14F-4D97-AF65-F5344CB8AC3E}">
        <p14:creationId xmlns:p14="http://schemas.microsoft.com/office/powerpoint/2010/main" val="336412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11"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73213"/>
            <a:ext cx="4040188" cy="639762"/>
          </a:xfrm>
        </p:spPr>
        <p:txBody>
          <a:bodyPr anchor="b"/>
          <a:lstStyle>
            <a:lvl1pPr marL="0" indent="0">
              <a:buNone/>
              <a:defRPr sz="2400" b="0">
                <a:solidFill>
                  <a:srgbClr val="00ACA1"/>
                </a:solidFill>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a:t>
            </a:r>
          </a:p>
        </p:txBody>
      </p:sp>
      <p:sp>
        <p:nvSpPr>
          <p:cNvPr id="4" name="Content Placeholder 3"/>
          <p:cNvSpPr>
            <a:spLocks noGrp="1"/>
          </p:cNvSpPr>
          <p:nvPr>
            <p:ph sz="half" idx="2"/>
          </p:nvPr>
        </p:nvSpPr>
        <p:spPr>
          <a:xfrm>
            <a:off x="457200" y="2060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60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idx="13"/>
          </p:nvPr>
        </p:nvSpPr>
        <p:spPr>
          <a:xfrm>
            <a:off x="4637314" y="1562327"/>
            <a:ext cx="4040188" cy="639762"/>
          </a:xfrm>
        </p:spPr>
        <p:txBody>
          <a:bodyPr anchor="b"/>
          <a:lstStyle>
            <a:lvl1pPr marL="0" indent="0">
              <a:buNone/>
              <a:defRPr sz="2400" b="0">
                <a:solidFill>
                  <a:srgbClr val="00ACA1"/>
                </a:solidFill>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a:t>
            </a:r>
          </a:p>
        </p:txBody>
      </p:sp>
      <p:sp>
        <p:nvSpPr>
          <p:cNvPr id="8" name="Date Placeholder 6"/>
          <p:cNvSpPr>
            <a:spLocks noGrp="1"/>
          </p:cNvSpPr>
          <p:nvPr>
            <p:ph type="dt" sz="half" idx="14"/>
          </p:nvPr>
        </p:nvSpPr>
        <p:spPr/>
        <p:txBody>
          <a:bodyPr/>
          <a:lstStyle>
            <a:lvl1pPr>
              <a:defRPr dirty="0" smtClean="0"/>
            </a:lvl1pPr>
          </a:lstStyle>
          <a:p>
            <a:pPr>
              <a:defRPr/>
            </a:pPr>
            <a:r>
              <a:rPr lang="en-US"/>
              <a:t>23 September 2010</a:t>
            </a:r>
          </a:p>
        </p:txBody>
      </p:sp>
      <p:sp>
        <p:nvSpPr>
          <p:cNvPr id="9" name="Footer Placeholder 7"/>
          <p:cNvSpPr>
            <a:spLocks noGrp="1"/>
          </p:cNvSpPr>
          <p:nvPr>
            <p:ph type="ftr" sz="quarter" idx="15"/>
          </p:nvPr>
        </p:nvSpPr>
        <p:spPr/>
        <p:txBody>
          <a:bodyPr/>
          <a:lstStyle>
            <a:lvl1pPr>
              <a:defRPr dirty="0" smtClean="0"/>
            </a:lvl1pPr>
          </a:lstStyle>
          <a:p>
            <a:pPr>
              <a:defRPr/>
            </a:pPr>
            <a:r>
              <a:rPr lang="en-US"/>
              <a:t>7</a:t>
            </a:r>
            <a:r>
              <a:rPr lang="en-US" baseline="30000"/>
              <a:t>th</a:t>
            </a:r>
            <a:r>
              <a:rPr lang="en-US"/>
              <a:t> International Conference on LCA in the </a:t>
            </a:r>
            <a:r>
              <a:rPr lang="en-US" err="1"/>
              <a:t>Agri</a:t>
            </a:r>
            <a:r>
              <a:rPr lang="en-US"/>
              <a:t>-Food Sector</a:t>
            </a:r>
          </a:p>
        </p:txBody>
      </p:sp>
    </p:spTree>
    <p:extLst>
      <p:ext uri="{BB962C8B-B14F-4D97-AF65-F5344CB8AC3E}">
        <p14:creationId xmlns:p14="http://schemas.microsoft.com/office/powerpoint/2010/main" val="282236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dirty="0" smtClean="0"/>
            </a:lvl1pPr>
          </a:lstStyle>
          <a:p>
            <a:pPr>
              <a:defRPr/>
            </a:pPr>
            <a:r>
              <a:rPr lang="en-US"/>
              <a:t>23 September 2010</a:t>
            </a:r>
          </a:p>
        </p:txBody>
      </p:sp>
      <p:sp>
        <p:nvSpPr>
          <p:cNvPr id="5" name="Footer Placeholder 3"/>
          <p:cNvSpPr>
            <a:spLocks noGrp="1"/>
          </p:cNvSpPr>
          <p:nvPr>
            <p:ph type="ftr" sz="quarter" idx="11"/>
          </p:nvPr>
        </p:nvSpPr>
        <p:spPr/>
        <p:txBody>
          <a:bodyPr/>
          <a:lstStyle>
            <a:lvl1pPr>
              <a:defRPr dirty="0" smtClean="0"/>
            </a:lvl1pPr>
          </a:lstStyle>
          <a:p>
            <a:pPr>
              <a:defRPr/>
            </a:pPr>
            <a:r>
              <a:rPr lang="en-US"/>
              <a:t>7</a:t>
            </a:r>
            <a:r>
              <a:rPr lang="en-US" baseline="30000"/>
              <a:t>th</a:t>
            </a:r>
            <a:r>
              <a:rPr lang="en-US"/>
              <a:t> International Conference on LCA in the </a:t>
            </a:r>
            <a:r>
              <a:rPr lang="en-US" err="1"/>
              <a:t>Agri</a:t>
            </a:r>
            <a:r>
              <a:rPr lang="en-US"/>
              <a:t>-Food Sector</a:t>
            </a:r>
          </a:p>
        </p:txBody>
      </p:sp>
    </p:spTree>
    <p:extLst>
      <p:ext uri="{BB962C8B-B14F-4D97-AF65-F5344CB8AC3E}">
        <p14:creationId xmlns:p14="http://schemas.microsoft.com/office/powerpoint/2010/main" val="29904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pic>
        <p:nvPicPr>
          <p:cNvPr id="7" name="Picture 7"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Content Placeholder 2"/>
          <p:cNvSpPr>
            <a:spLocks noGrp="1"/>
          </p:cNvSpPr>
          <p:nvPr>
            <p:ph sz="half" idx="1"/>
          </p:nvPr>
        </p:nvSpPr>
        <p:spPr>
          <a:xfrm>
            <a:off x="457199" y="5743575"/>
            <a:ext cx="8248651" cy="390525"/>
          </a:xfrm>
        </p:spPr>
        <p:txBody>
          <a:bodyPr/>
          <a:lstStyle>
            <a:lvl1pPr>
              <a:buFont typeface="Courier New" pitchFamily="49" charset="0"/>
              <a:buNone/>
              <a:defRPr sz="1400"/>
            </a:lvl1pPr>
            <a:lvl2pPr>
              <a:buFont typeface="Courier New" pitchFamily="49" charset="0"/>
              <a:buNone/>
              <a:defRPr sz="1400"/>
            </a:lvl2pPr>
            <a:lvl3pPr>
              <a:buFont typeface="Courier New" pitchFamily="49" charset="0"/>
              <a:buNone/>
              <a:defRPr sz="1400"/>
            </a:lvl3pPr>
            <a:lvl4pPr>
              <a:buFont typeface="Courier New" pitchFamily="49" charset="0"/>
              <a:buNone/>
              <a:defRPr sz="1400"/>
            </a:lvl4pPr>
            <a:lvl5pPr>
              <a:buFont typeface="Courier New" pitchFamily="49" charset="0"/>
              <a:buNone/>
              <a:defRPr sz="1400"/>
            </a:lvl5pPr>
            <a:lvl6pPr>
              <a:defRPr sz="1800"/>
            </a:lvl6pPr>
            <a:lvl7pPr>
              <a:defRPr sz="1800"/>
            </a:lvl7pPr>
            <a:lvl8pPr>
              <a:defRPr sz="1800"/>
            </a:lvl8pPr>
            <a:lvl9pPr>
              <a:defRPr sz="1800"/>
            </a:lvl9pPr>
          </a:lstStyle>
          <a:p>
            <a:pPr lvl="0"/>
            <a:r>
              <a:rPr lang="en-US" dirty="0" smtClean="0"/>
              <a:t>Click to edit Master text style</a:t>
            </a:r>
          </a:p>
        </p:txBody>
      </p:sp>
      <p:sp>
        <p:nvSpPr>
          <p:cNvPr id="6" name="Picture Placeholder 2"/>
          <p:cNvSpPr>
            <a:spLocks noGrp="1"/>
          </p:cNvSpPr>
          <p:nvPr>
            <p:ph type="pic" idx="12"/>
          </p:nvPr>
        </p:nvSpPr>
        <p:spPr>
          <a:xfrm>
            <a:off x="411162" y="1546224"/>
            <a:ext cx="8304213" cy="4111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Date Placeholder 2"/>
          <p:cNvSpPr>
            <a:spLocks noGrp="1"/>
          </p:cNvSpPr>
          <p:nvPr>
            <p:ph type="dt" sz="half" idx="13"/>
          </p:nvPr>
        </p:nvSpPr>
        <p:spPr/>
        <p:txBody>
          <a:bodyPr/>
          <a:lstStyle>
            <a:lvl1pPr>
              <a:defRPr dirty="0" smtClean="0"/>
            </a:lvl1pPr>
          </a:lstStyle>
          <a:p>
            <a:pPr>
              <a:defRPr/>
            </a:pPr>
            <a:r>
              <a:rPr lang="en-US"/>
              <a:t>23 September 2010</a:t>
            </a:r>
          </a:p>
        </p:txBody>
      </p:sp>
      <p:sp>
        <p:nvSpPr>
          <p:cNvPr id="9" name="Footer Placeholder 3"/>
          <p:cNvSpPr>
            <a:spLocks noGrp="1"/>
          </p:cNvSpPr>
          <p:nvPr>
            <p:ph type="ftr" sz="quarter" idx="14"/>
          </p:nvPr>
        </p:nvSpPr>
        <p:spPr/>
        <p:txBody>
          <a:bodyPr/>
          <a:lstStyle>
            <a:lvl1pPr>
              <a:defRPr dirty="0" smtClean="0"/>
            </a:lvl1pPr>
          </a:lstStyle>
          <a:p>
            <a:pPr>
              <a:defRPr/>
            </a:pPr>
            <a:r>
              <a:rPr lang="en-US"/>
              <a:t>7</a:t>
            </a:r>
            <a:r>
              <a:rPr lang="en-US" baseline="30000"/>
              <a:t>th</a:t>
            </a:r>
            <a:r>
              <a:rPr lang="en-US"/>
              <a:t> International Conference on LCA in the </a:t>
            </a:r>
            <a:r>
              <a:rPr lang="en-US" err="1"/>
              <a:t>Agri</a:t>
            </a:r>
            <a:r>
              <a:rPr lang="en-US"/>
              <a:t>-Food Sector</a:t>
            </a:r>
          </a:p>
        </p:txBody>
      </p:sp>
    </p:spTree>
    <p:extLst>
      <p:ext uri="{BB962C8B-B14F-4D97-AF65-F5344CB8AC3E}">
        <p14:creationId xmlns:p14="http://schemas.microsoft.com/office/powerpoint/2010/main" val="83660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pic>
        <p:nvPicPr>
          <p:cNvPr id="5" name="Picture 6" descr="0135-02-LCMNZ_Logo.png"/>
          <p:cNvPicPr>
            <a:picLocks noChangeAspect="1"/>
          </p:cNvPicPr>
          <p:nvPr userDrawn="1"/>
        </p:nvPicPr>
        <p:blipFill>
          <a:blip r:embed="rId2"/>
          <a:srcRect/>
          <a:stretch>
            <a:fillRect/>
          </a:stretch>
        </p:blipFill>
        <p:spPr bwMode="auto">
          <a:xfrm>
            <a:off x="7021513" y="358775"/>
            <a:ext cx="1670050" cy="703263"/>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6" name="Picture Placeholder 2"/>
          <p:cNvSpPr>
            <a:spLocks noGrp="1"/>
          </p:cNvSpPr>
          <p:nvPr>
            <p:ph type="pic" idx="12"/>
          </p:nvPr>
        </p:nvSpPr>
        <p:spPr>
          <a:xfrm>
            <a:off x="4638675" y="1546224"/>
            <a:ext cx="4076700" cy="4616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Content Placeholder 3"/>
          <p:cNvSpPr>
            <a:spLocks noGrp="1"/>
          </p:cNvSpPr>
          <p:nvPr>
            <p:ph sz="half" idx="2"/>
          </p:nvPr>
        </p:nvSpPr>
        <p:spPr>
          <a:xfrm>
            <a:off x="457200" y="1565275"/>
            <a:ext cx="4040188" cy="4597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3"/>
          </p:nvPr>
        </p:nvSpPr>
        <p:spPr/>
        <p:txBody>
          <a:bodyPr/>
          <a:lstStyle>
            <a:lvl1pPr>
              <a:defRPr dirty="0" smtClean="0"/>
            </a:lvl1pPr>
          </a:lstStyle>
          <a:p>
            <a:pPr>
              <a:defRPr/>
            </a:pPr>
            <a:r>
              <a:rPr lang="en-US"/>
              <a:t>23 September 2010</a:t>
            </a:r>
          </a:p>
        </p:txBody>
      </p:sp>
      <p:sp>
        <p:nvSpPr>
          <p:cNvPr id="9" name="Footer Placeholder 3"/>
          <p:cNvSpPr>
            <a:spLocks noGrp="1"/>
          </p:cNvSpPr>
          <p:nvPr>
            <p:ph type="ftr" sz="quarter" idx="14"/>
          </p:nvPr>
        </p:nvSpPr>
        <p:spPr/>
        <p:txBody>
          <a:bodyPr/>
          <a:lstStyle>
            <a:lvl1pPr>
              <a:defRPr dirty="0" smtClean="0"/>
            </a:lvl1pPr>
          </a:lstStyle>
          <a:p>
            <a:pPr>
              <a:defRPr/>
            </a:pPr>
            <a:r>
              <a:rPr lang="en-US"/>
              <a:t>7</a:t>
            </a:r>
            <a:r>
              <a:rPr lang="en-US" baseline="30000"/>
              <a:t>th</a:t>
            </a:r>
            <a:r>
              <a:rPr lang="en-US"/>
              <a:t> International Conference on LCA in the </a:t>
            </a:r>
            <a:r>
              <a:rPr lang="en-US" err="1"/>
              <a:t>Agri</a:t>
            </a:r>
            <a:r>
              <a:rPr lang="en-US"/>
              <a:t>-Food Sector</a:t>
            </a:r>
          </a:p>
        </p:txBody>
      </p:sp>
    </p:spTree>
    <p:extLst>
      <p:ext uri="{BB962C8B-B14F-4D97-AF65-F5344CB8AC3E}">
        <p14:creationId xmlns:p14="http://schemas.microsoft.com/office/powerpoint/2010/main" val="203911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628D1-442C-EC43-8F90-279D92806196}" type="datetimeFigureOut">
              <a:rPr lang="en-US" smtClean="0"/>
              <a:t>07/04/14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8A1CD9C-FA9E-034F-8E8F-9E8072095830}" type="slidenum">
              <a:rPr lang="en-US" smtClean="0"/>
              <a:t>‹#›</a:t>
            </a:fld>
            <a:endParaRPr lang="en-US"/>
          </a:p>
        </p:txBody>
      </p:sp>
    </p:spTree>
    <p:extLst>
      <p:ext uri="{BB962C8B-B14F-4D97-AF65-F5344CB8AC3E}">
        <p14:creationId xmlns:p14="http://schemas.microsoft.com/office/powerpoint/2010/main" val="25111496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466850"/>
            <a:ext cx="8229600" cy="4278313"/>
          </a:xfrm>
          <a:prstGeom prst="rect">
            <a:avLst/>
          </a:prstGeom>
          <a:noFill/>
          <a:ln w="9525">
            <a:noFill/>
            <a:miter lim="800000"/>
            <a:headEnd/>
            <a:tailEnd/>
          </a:ln>
        </p:spPr>
        <p:txBody>
          <a:bodyPr vert="horz" wrap="square" lIns="180000" tIns="180000" rIns="91440" bIns="360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767513" y="6365875"/>
            <a:ext cx="1908175" cy="242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100" b="0" smtClean="0">
                <a:solidFill>
                  <a:schemeClr val="bg1">
                    <a:lumMod val="50000"/>
                  </a:schemeClr>
                </a:solidFill>
                <a:latin typeface="+mn-lt"/>
              </a:defRPr>
            </a:lvl1pPr>
          </a:lstStyle>
          <a:p>
            <a:pPr>
              <a:defRPr/>
            </a:pPr>
            <a:r>
              <a:rPr lang="en-US"/>
              <a:t>18 May 2010</a:t>
            </a:r>
            <a:endParaRPr lang="en-US" dirty="0"/>
          </a:p>
        </p:txBody>
      </p:sp>
      <p:sp>
        <p:nvSpPr>
          <p:cNvPr id="1029" name="Rectangle 5"/>
          <p:cNvSpPr>
            <a:spLocks noGrp="1" noChangeArrowheads="1"/>
          </p:cNvSpPr>
          <p:nvPr>
            <p:ph type="ftr" sz="quarter" idx="3"/>
          </p:nvPr>
        </p:nvSpPr>
        <p:spPr bwMode="auto">
          <a:xfrm>
            <a:off x="457200" y="6338888"/>
            <a:ext cx="5551488" cy="190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100" b="0" smtClean="0">
                <a:solidFill>
                  <a:srgbClr val="00ACA1"/>
                </a:solidFill>
                <a:latin typeface="Georgia" pitchFamily="18" charset="0"/>
              </a:defRPr>
            </a:lvl1pPr>
          </a:lstStyle>
          <a:p>
            <a:pPr>
              <a:defRPr/>
            </a:pPr>
            <a:r>
              <a:rPr lang="en-US"/>
              <a:t>New Zealand Life Cycle Management Centre</a:t>
            </a:r>
            <a:endParaRPr lang="en-US" dirty="0"/>
          </a:p>
        </p:txBody>
      </p:sp>
    </p:spTree>
    <p:extLst>
      <p:ext uri="{BB962C8B-B14F-4D97-AF65-F5344CB8AC3E}">
        <p14:creationId xmlns:p14="http://schemas.microsoft.com/office/powerpoint/2010/main" val="206942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rtl="0" eaLnBrk="0" fontAlgn="base" hangingPunct="0">
        <a:spcBef>
          <a:spcPct val="0"/>
        </a:spcBef>
        <a:spcAft>
          <a:spcPct val="0"/>
        </a:spcAft>
        <a:defRPr sz="3600">
          <a:solidFill>
            <a:srgbClr val="00ACA1"/>
          </a:solidFill>
          <a:latin typeface="Georgia" pitchFamily="18" charset="0"/>
          <a:ea typeface="+mj-ea"/>
          <a:cs typeface="+mj-cs"/>
        </a:defRPr>
      </a:lvl1pPr>
      <a:lvl2pPr algn="l" rtl="0" eaLnBrk="0" fontAlgn="base" hangingPunct="0">
        <a:spcBef>
          <a:spcPct val="0"/>
        </a:spcBef>
        <a:spcAft>
          <a:spcPct val="0"/>
        </a:spcAft>
        <a:defRPr sz="3600">
          <a:solidFill>
            <a:srgbClr val="00ACA1"/>
          </a:solidFill>
          <a:latin typeface="Georgia" pitchFamily="18" charset="0"/>
        </a:defRPr>
      </a:lvl2pPr>
      <a:lvl3pPr algn="l" rtl="0" eaLnBrk="0" fontAlgn="base" hangingPunct="0">
        <a:spcBef>
          <a:spcPct val="0"/>
        </a:spcBef>
        <a:spcAft>
          <a:spcPct val="0"/>
        </a:spcAft>
        <a:defRPr sz="3600">
          <a:solidFill>
            <a:srgbClr val="00ACA1"/>
          </a:solidFill>
          <a:latin typeface="Georgia" pitchFamily="18" charset="0"/>
        </a:defRPr>
      </a:lvl3pPr>
      <a:lvl4pPr algn="l" rtl="0" eaLnBrk="0" fontAlgn="base" hangingPunct="0">
        <a:spcBef>
          <a:spcPct val="0"/>
        </a:spcBef>
        <a:spcAft>
          <a:spcPct val="0"/>
        </a:spcAft>
        <a:defRPr sz="3600">
          <a:solidFill>
            <a:srgbClr val="00ACA1"/>
          </a:solidFill>
          <a:latin typeface="Georgia" pitchFamily="18" charset="0"/>
        </a:defRPr>
      </a:lvl4pPr>
      <a:lvl5pPr algn="l" rtl="0" eaLnBrk="0" fontAlgn="base" hangingPunct="0">
        <a:spcBef>
          <a:spcPct val="0"/>
        </a:spcBef>
        <a:spcAft>
          <a:spcPct val="0"/>
        </a:spcAft>
        <a:defRPr sz="3600">
          <a:solidFill>
            <a:srgbClr val="00ACA1"/>
          </a:solidFill>
          <a:latin typeface="Georgia"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ACA1"/>
        </a:buClr>
        <a:buSzPct val="100000"/>
        <a:buFont typeface="Arial" charset="0"/>
        <a:buChar char="•"/>
        <a:defRPr sz="2800">
          <a:solidFill>
            <a:srgbClr val="595959"/>
          </a:solidFill>
          <a:latin typeface="+mn-lt"/>
          <a:ea typeface="+mn-ea"/>
          <a:cs typeface="+mn-cs"/>
        </a:defRPr>
      </a:lvl1pPr>
      <a:lvl2pPr marL="742950" indent="-285750" algn="l" rtl="0" eaLnBrk="0" fontAlgn="base" hangingPunct="0">
        <a:spcBef>
          <a:spcPct val="20000"/>
        </a:spcBef>
        <a:spcAft>
          <a:spcPct val="0"/>
        </a:spcAft>
        <a:buClr>
          <a:srgbClr val="00ACA1"/>
        </a:buClr>
        <a:buSzPct val="100000"/>
        <a:buFont typeface="Arial" charset="0"/>
        <a:buChar char="•"/>
        <a:defRPr sz="2400">
          <a:solidFill>
            <a:srgbClr val="595959"/>
          </a:solidFill>
          <a:latin typeface="+mn-lt"/>
        </a:defRPr>
      </a:lvl2pPr>
      <a:lvl3pPr marL="1143000" indent="-228600" algn="l" rtl="0" eaLnBrk="0" fontAlgn="base" hangingPunct="0">
        <a:spcBef>
          <a:spcPct val="20000"/>
        </a:spcBef>
        <a:spcAft>
          <a:spcPct val="0"/>
        </a:spcAft>
        <a:buClr>
          <a:srgbClr val="00ACA1"/>
        </a:buClr>
        <a:buSzPct val="100000"/>
        <a:buFont typeface="Arial" charset="0"/>
        <a:buChar char="•"/>
        <a:defRPr sz="2000">
          <a:solidFill>
            <a:srgbClr val="595959"/>
          </a:solidFill>
          <a:latin typeface="+mn-lt"/>
        </a:defRPr>
      </a:lvl3pPr>
      <a:lvl4pPr marL="1600200" indent="-228600" algn="l" rtl="0" eaLnBrk="0" fontAlgn="base" hangingPunct="0">
        <a:spcBef>
          <a:spcPct val="20000"/>
        </a:spcBef>
        <a:spcAft>
          <a:spcPct val="0"/>
        </a:spcAft>
        <a:buClr>
          <a:srgbClr val="00ACA1"/>
        </a:buClr>
        <a:buSzPct val="100000"/>
        <a:buFont typeface="Arial" charset="0"/>
        <a:buChar char="•"/>
        <a:defRPr>
          <a:solidFill>
            <a:srgbClr val="595959"/>
          </a:solidFill>
          <a:latin typeface="+mn-lt"/>
        </a:defRPr>
      </a:lvl4pPr>
      <a:lvl5pPr marL="2057400" indent="-228600" algn="l" rtl="0" eaLnBrk="0" fontAlgn="base" hangingPunct="0">
        <a:spcBef>
          <a:spcPct val="20000"/>
        </a:spcBef>
        <a:spcAft>
          <a:spcPct val="0"/>
        </a:spcAft>
        <a:buClr>
          <a:srgbClr val="00ACA1"/>
        </a:buClr>
        <a:buSzPct val="100000"/>
        <a:buFont typeface="Arial" charset="0"/>
        <a:buChar char="•"/>
        <a:defRPr sz="1600">
          <a:solidFill>
            <a:srgbClr val="595959"/>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hyperlink" Target="http://dx.doi.org/10.1007/s11367-012-0381-3" TargetMode="External"/><Relationship Id="rId4" Type="http://schemas.openxmlformats.org/officeDocument/2006/relationships/hyperlink" Target="http://dx.doi.org/10.1007/s11367-012-0380-4" TargetMode="External"/><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49.wmf"/><Relationship Id="rId13" Type="http://schemas.openxmlformats.org/officeDocument/2006/relationships/oleObject" Target="../embeddings/oleObject5.bin"/><Relationship Id="rId14" Type="http://schemas.openxmlformats.org/officeDocument/2006/relationships/image" Target="../media/image50.wmf"/><Relationship Id="rId1" Type="http://schemas.openxmlformats.org/officeDocument/2006/relationships/vmlDrawing" Target="../drawings/vmlDrawing3.vml"/><Relationship Id="rId2" Type="http://schemas.openxmlformats.org/officeDocument/2006/relationships/slideLayout" Target="../slideLayouts/slideLayout3.xml"/><Relationship Id="rId3" Type="http://schemas.openxmlformats.org/officeDocument/2006/relationships/notesSlide" Target="../notesSlides/notesSlide23.xml"/><Relationship Id="rId4" Type="http://schemas.openxmlformats.org/officeDocument/2006/relationships/image" Target="../media/image51.emf"/><Relationship Id="rId5" Type="http://schemas.openxmlformats.org/officeDocument/2006/relationships/oleObject" Target="../embeddings/oleObject1.bin"/><Relationship Id="rId6" Type="http://schemas.openxmlformats.org/officeDocument/2006/relationships/image" Target="../media/image46.wmf"/><Relationship Id="rId7" Type="http://schemas.openxmlformats.org/officeDocument/2006/relationships/oleObject" Target="../embeddings/oleObject2.bin"/><Relationship Id="rId8" Type="http://schemas.openxmlformats.org/officeDocument/2006/relationships/image" Target="../media/image47.wmf"/><Relationship Id="rId9" Type="http://schemas.openxmlformats.org/officeDocument/2006/relationships/oleObject" Target="../embeddings/oleObject3.bin"/><Relationship Id="rId10" Type="http://schemas.openxmlformats.org/officeDocument/2006/relationships/image" Target="../media/image48.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9" Type="http://schemas.openxmlformats.org/officeDocument/2006/relationships/oleObject" Target="../embeddings/oleObject8.bin"/><Relationship Id="rId20" Type="http://schemas.openxmlformats.org/officeDocument/2006/relationships/image" Target="../media/image60.wmf"/><Relationship Id="rId21" Type="http://schemas.openxmlformats.org/officeDocument/2006/relationships/oleObject" Target="../embeddings/oleObject14.bin"/><Relationship Id="rId22" Type="http://schemas.openxmlformats.org/officeDocument/2006/relationships/image" Target="../media/image61.wmf"/><Relationship Id="rId10" Type="http://schemas.openxmlformats.org/officeDocument/2006/relationships/image" Target="../media/image55.wmf"/><Relationship Id="rId11" Type="http://schemas.openxmlformats.org/officeDocument/2006/relationships/oleObject" Target="../embeddings/oleObject9.bin"/><Relationship Id="rId12" Type="http://schemas.openxmlformats.org/officeDocument/2006/relationships/image" Target="../media/image56.wmf"/><Relationship Id="rId13" Type="http://schemas.openxmlformats.org/officeDocument/2006/relationships/oleObject" Target="../embeddings/oleObject10.bin"/><Relationship Id="rId14" Type="http://schemas.openxmlformats.org/officeDocument/2006/relationships/image" Target="../media/image57.wmf"/><Relationship Id="rId15" Type="http://schemas.openxmlformats.org/officeDocument/2006/relationships/oleObject" Target="../embeddings/oleObject11.bin"/><Relationship Id="rId16" Type="http://schemas.openxmlformats.org/officeDocument/2006/relationships/image" Target="../media/image58.wmf"/><Relationship Id="rId17" Type="http://schemas.openxmlformats.org/officeDocument/2006/relationships/oleObject" Target="../embeddings/oleObject12.bin"/><Relationship Id="rId18" Type="http://schemas.openxmlformats.org/officeDocument/2006/relationships/image" Target="../media/image59.wmf"/><Relationship Id="rId19" Type="http://schemas.openxmlformats.org/officeDocument/2006/relationships/oleObject" Target="../embeddings/oleObject13.bin"/><Relationship Id="rId1" Type="http://schemas.openxmlformats.org/officeDocument/2006/relationships/vmlDrawing" Target="../drawings/vmlDrawing4.vml"/><Relationship Id="rId2" Type="http://schemas.openxmlformats.org/officeDocument/2006/relationships/slideLayout" Target="../slideLayouts/slideLayout9.xml"/><Relationship Id="rId3" Type="http://schemas.openxmlformats.org/officeDocument/2006/relationships/notesSlide" Target="../notesSlides/notesSlide29.xml"/><Relationship Id="rId4" Type="http://schemas.openxmlformats.org/officeDocument/2006/relationships/image" Target="../media/image62.png"/><Relationship Id="rId5" Type="http://schemas.openxmlformats.org/officeDocument/2006/relationships/oleObject" Target="../embeddings/oleObject6.bin"/><Relationship Id="rId6" Type="http://schemas.openxmlformats.org/officeDocument/2006/relationships/image" Target="../media/image53.wmf"/><Relationship Id="rId7" Type="http://schemas.openxmlformats.org/officeDocument/2006/relationships/oleObject" Target="../embeddings/oleObject7.bin"/><Relationship Id="rId8" Type="http://schemas.openxmlformats.org/officeDocument/2006/relationships/image" Target="../media/image54.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hyperlink" Target="http://en.wikipedia.org/wiki/File:Flag_of_Germany.svg" TargetMode="External"/><Relationship Id="rId6" Type="http://schemas.openxmlformats.org/officeDocument/2006/relationships/image" Target="../media/image68.png"/><Relationship Id="rId7" Type="http://schemas.openxmlformats.org/officeDocument/2006/relationships/image" Target="../media/image69.jpeg"/><Relationship Id="rId8" Type="http://schemas.openxmlformats.org/officeDocument/2006/relationships/hyperlink" Target="http://en.wikipedia.org/wiki/File:Flag_of_the_United_Kingdom.svg" TargetMode="External"/><Relationship Id="rId9" Type="http://schemas.openxmlformats.org/officeDocument/2006/relationships/image" Target="../media/image70.png"/><Relationship Id="rId10" Type="http://schemas.openxmlformats.org/officeDocument/2006/relationships/image" Target="../media/image71.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6" Type="http://schemas.openxmlformats.org/officeDocument/2006/relationships/image" Target="../media/image77.emf"/><Relationship Id="rId7"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hyperlink" Target="http://www.unilever.com/sustainability" TargetMode="External"/><Relationship Id="rId4" Type="http://schemas.openxmlformats.org/officeDocument/2006/relationships/hyperlink" Target="http://www.sustainable-living.unilever.com/" TargetMode="External"/><Relationship Id="rId5" Type="http://schemas.openxmlformats.org/officeDocument/2006/relationships/image" Target="../media/image82.jpeg"/><Relationship Id="rId6"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hyperlink" Target="mailto:Llorenc.Mila-i-Canals@Unilever.com"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3.png"/><Relationship Id="rId3" Type="http://schemas.openxmlformats.org/officeDocument/2006/relationships/image" Target="../media/image8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89.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90.emf"/></Relationships>
</file>

<file path=ppt/slides/_rels/slide8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91.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International developments in </a:t>
            </a:r>
            <a:r>
              <a:rPr lang="en-US" dirty="0" smtClean="0"/>
              <a:t>Life Cycle Impact Assessment of Land Use</a:t>
            </a:r>
            <a:endParaRPr lang="en-US" dirty="0"/>
          </a:p>
        </p:txBody>
      </p:sp>
      <p:sp>
        <p:nvSpPr>
          <p:cNvPr id="3" name="Subtitle 2"/>
          <p:cNvSpPr>
            <a:spLocks noGrp="1"/>
          </p:cNvSpPr>
          <p:nvPr>
            <p:ph type="subTitle" idx="1"/>
          </p:nvPr>
        </p:nvSpPr>
        <p:spPr/>
        <p:txBody>
          <a:bodyPr/>
          <a:lstStyle/>
          <a:p>
            <a:r>
              <a:rPr lang="en-US" dirty="0" smtClean="0"/>
              <a:t>Dr. Miguel </a:t>
            </a:r>
            <a:r>
              <a:rPr lang="en-US" dirty="0" err="1" smtClean="0"/>
              <a:t>Brandão</a:t>
            </a:r>
            <a:endParaRPr lang="en-US" dirty="0" smtClean="0"/>
          </a:p>
          <a:p>
            <a:r>
              <a:rPr lang="en-US" dirty="0" smtClean="0"/>
              <a:t>Massey University</a:t>
            </a:r>
            <a:endParaRPr lang="en-US" dirty="0"/>
          </a:p>
        </p:txBody>
      </p:sp>
    </p:spTree>
    <p:extLst>
      <p:ext uri="{BB962C8B-B14F-4D97-AF65-F5344CB8AC3E}">
        <p14:creationId xmlns:p14="http://schemas.microsoft.com/office/powerpoint/2010/main" val="18164911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Analysis of midpoint methods</a:t>
            </a:r>
            <a:br>
              <a:rPr lang="en-NZ" dirty="0" smtClean="0"/>
            </a:br>
            <a:r>
              <a:rPr lang="en-NZ" dirty="0" smtClean="0"/>
              <a:t>(ILCD, </a:t>
            </a:r>
            <a:r>
              <a:rPr lang="en-NZ" dirty="0" smtClean="0"/>
              <a:t>2011)</a:t>
            </a:r>
            <a:endParaRPr lang="en-NZ" dirty="0"/>
          </a:p>
        </p:txBody>
      </p:sp>
      <p:pic>
        <p:nvPicPr>
          <p:cNvPr id="4" name="Content Placeholder 3"/>
          <p:cNvPicPr>
            <a:picLocks noGrp="1" noChangeAspect="1"/>
          </p:cNvPicPr>
          <p:nvPr>
            <p:ph idx="1"/>
          </p:nvPr>
        </p:nvPicPr>
        <p:blipFill rotWithShape="1">
          <a:blip r:embed="rId2"/>
          <a:srcRect l="332" r="332"/>
          <a:stretch/>
        </p:blipFill>
        <p:spPr>
          <a:xfrm>
            <a:off x="0" y="1466850"/>
            <a:ext cx="9144000" cy="4278313"/>
          </a:xfrm>
        </p:spPr>
      </p:pic>
      <p:sp>
        <p:nvSpPr>
          <p:cNvPr id="7"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8"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10</a:t>
            </a:fld>
            <a:endParaRPr lang="en-NZ" sz="1400" dirty="0">
              <a:solidFill>
                <a:schemeClr val="bg1"/>
              </a:solidFill>
            </a:endParaRPr>
          </a:p>
        </p:txBody>
      </p:sp>
      <p:cxnSp>
        <p:nvCxnSpPr>
          <p:cNvPr id="5" name="Straight Connector 4"/>
          <p:cNvCxnSpPr/>
          <p:nvPr/>
        </p:nvCxnSpPr>
        <p:spPr>
          <a:xfrm>
            <a:off x="0" y="4444405"/>
            <a:ext cx="9144000" cy="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0387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Midpoint </a:t>
            </a:r>
            <a:r>
              <a:rPr lang="en-NZ" dirty="0"/>
              <a:t>method evaluation </a:t>
            </a:r>
            <a:r>
              <a:rPr lang="en-NZ" dirty="0" smtClean="0"/>
              <a:t/>
            </a:r>
            <a:br>
              <a:rPr lang="en-NZ" dirty="0" smtClean="0"/>
            </a:br>
            <a:r>
              <a:rPr lang="en-NZ" dirty="0" smtClean="0"/>
              <a:t>(</a:t>
            </a:r>
            <a:r>
              <a:rPr lang="en-NZ" dirty="0"/>
              <a:t>ILCD, 2011)</a:t>
            </a:r>
          </a:p>
        </p:txBody>
      </p:sp>
      <p:pic>
        <p:nvPicPr>
          <p:cNvPr id="4" name="Content Placeholder 3"/>
          <p:cNvPicPr>
            <a:picLocks noGrp="1" noChangeAspect="1"/>
          </p:cNvPicPr>
          <p:nvPr>
            <p:ph idx="1"/>
          </p:nvPr>
        </p:nvPicPr>
        <p:blipFill>
          <a:blip r:embed="rId2"/>
          <a:srcRect t="1210" b="1210"/>
          <a:stretch>
            <a:fillRect/>
          </a:stretch>
        </p:blipFill>
        <p:spPr/>
      </p:pic>
    </p:spTree>
    <p:extLst>
      <p:ext uri="{BB962C8B-B14F-4D97-AF65-F5344CB8AC3E}">
        <p14:creationId xmlns:p14="http://schemas.microsoft.com/office/powerpoint/2010/main" val="40722099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29863"/>
            <a:ext cx="9144000" cy="4346804"/>
          </a:xfrm>
          <a:prstGeom prst="rect">
            <a:avLst/>
          </a:prstGeom>
        </p:spPr>
      </p:pic>
      <p:sp>
        <p:nvSpPr>
          <p:cNvPr id="2" name="Title 1"/>
          <p:cNvSpPr>
            <a:spLocks noGrp="1"/>
          </p:cNvSpPr>
          <p:nvPr>
            <p:ph type="title"/>
          </p:nvPr>
        </p:nvSpPr>
        <p:spPr/>
        <p:txBody>
          <a:bodyPr>
            <a:normAutofit fontScale="90000"/>
          </a:bodyPr>
          <a:lstStyle/>
          <a:p>
            <a:r>
              <a:rPr lang="en-NZ" dirty="0" smtClean="0"/>
              <a:t>Analysis of endpoint methods</a:t>
            </a:r>
            <a:br>
              <a:rPr lang="en-NZ" dirty="0" smtClean="0"/>
            </a:br>
            <a:r>
              <a:rPr lang="en-NZ" dirty="0" smtClean="0"/>
              <a:t>(ILCD</a:t>
            </a:r>
            <a:r>
              <a:rPr lang="en-NZ" dirty="0"/>
              <a:t>, </a:t>
            </a:r>
            <a:r>
              <a:rPr lang="en-NZ" dirty="0" smtClean="0"/>
              <a:t>2011)</a:t>
            </a:r>
            <a:endParaRPr lang="en-NZ" dirty="0"/>
          </a:p>
        </p:txBody>
      </p:sp>
      <p:cxnSp>
        <p:nvCxnSpPr>
          <p:cNvPr id="7" name="Straight Connector 6"/>
          <p:cNvCxnSpPr/>
          <p:nvPr/>
        </p:nvCxnSpPr>
        <p:spPr>
          <a:xfrm>
            <a:off x="0" y="4644171"/>
            <a:ext cx="9144000" cy="0"/>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9352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Endpoint </a:t>
            </a:r>
            <a:r>
              <a:rPr lang="en-NZ" dirty="0"/>
              <a:t>method evaluation </a:t>
            </a:r>
            <a:r>
              <a:rPr lang="en-NZ" dirty="0" smtClean="0"/>
              <a:t/>
            </a:r>
            <a:br>
              <a:rPr lang="en-NZ" dirty="0" smtClean="0"/>
            </a:br>
            <a:r>
              <a:rPr lang="en-NZ" dirty="0" smtClean="0"/>
              <a:t>(</a:t>
            </a:r>
            <a:r>
              <a:rPr lang="en-NZ" dirty="0"/>
              <a:t>ILCD, 2011)</a:t>
            </a:r>
          </a:p>
        </p:txBody>
      </p:sp>
      <p:pic>
        <p:nvPicPr>
          <p:cNvPr id="5" name="Content Placeholder 3"/>
          <p:cNvPicPr>
            <a:picLocks noChangeAspect="1"/>
          </p:cNvPicPr>
          <p:nvPr/>
        </p:nvPicPr>
        <p:blipFill>
          <a:blip r:embed="rId2"/>
          <a:srcRect l="2576" r="2576"/>
          <a:stretch>
            <a:fillRect/>
          </a:stretch>
        </p:blipFill>
        <p:spPr>
          <a:xfrm>
            <a:off x="609600" y="1752600"/>
            <a:ext cx="8229600" cy="4525963"/>
          </a:xfrm>
          <a:prstGeom prst="rect">
            <a:avLst/>
          </a:prstGeom>
        </p:spPr>
      </p:pic>
    </p:spTree>
    <p:extLst>
      <p:ext uri="{BB962C8B-B14F-4D97-AF65-F5344CB8AC3E}">
        <p14:creationId xmlns:p14="http://schemas.microsoft.com/office/powerpoint/2010/main" val="38751898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Midpoint method evaluation </a:t>
            </a:r>
            <a:br>
              <a:rPr lang="en-NZ" dirty="0" smtClean="0"/>
            </a:br>
            <a:r>
              <a:rPr lang="en-NZ" dirty="0" smtClean="0"/>
              <a:t>(ILCD, 2011)</a:t>
            </a:r>
            <a:endParaRPr lang="en-NZ" dirty="0"/>
          </a:p>
        </p:txBody>
      </p:sp>
      <p:pic>
        <p:nvPicPr>
          <p:cNvPr id="5" name="Content Placeholder 4"/>
          <p:cNvPicPr>
            <a:picLocks noGrp="1" noChangeAspect="1"/>
          </p:cNvPicPr>
          <p:nvPr>
            <p:ph idx="1"/>
          </p:nvPr>
        </p:nvPicPr>
        <p:blipFill rotWithShape="1">
          <a:blip r:embed="rId2"/>
          <a:srcRect l="-38" r="26"/>
          <a:stretch/>
        </p:blipFill>
        <p:spPr>
          <a:xfrm>
            <a:off x="-34151" y="2039761"/>
            <a:ext cx="9263797" cy="1704664"/>
          </a:xfrm>
        </p:spPr>
      </p:pic>
      <p:sp>
        <p:nvSpPr>
          <p:cNvPr id="8"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9"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14</a:t>
            </a:fld>
            <a:endParaRPr lang="en-NZ" sz="1400" dirty="0">
              <a:solidFill>
                <a:schemeClr val="bg1"/>
              </a:solidFill>
            </a:endParaRPr>
          </a:p>
        </p:txBody>
      </p:sp>
      <p:sp>
        <p:nvSpPr>
          <p:cNvPr id="10" name="Date Placeholder 3"/>
          <p:cNvSpPr txBox="1">
            <a:spLocks/>
          </p:cNvSpPr>
          <p:nvPr/>
        </p:nvSpPr>
        <p:spPr>
          <a:xfrm>
            <a:off x="4932040" y="6381328"/>
            <a:ext cx="3816424" cy="365125"/>
          </a:xfrm>
          <a:prstGeom prst="rect">
            <a:avLst/>
          </a:prstGeom>
        </p:spPr>
        <p:txBody>
          <a:bodyPr vert="horz">
            <a:noAutofit/>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lang="en-GB" sz="1200" b="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900" dirty="0" err="1" smtClean="0">
                <a:solidFill>
                  <a:schemeClr val="bg1"/>
                </a:solidFill>
              </a:rPr>
              <a:t>Dr.</a:t>
            </a:r>
            <a:r>
              <a:rPr lang="en-NZ" sz="900" dirty="0" smtClean="0">
                <a:solidFill>
                  <a:schemeClr val="bg1"/>
                </a:solidFill>
              </a:rPr>
              <a:t> Miguel Brandão</a:t>
            </a:r>
          </a:p>
          <a:p>
            <a:pPr algn="r"/>
            <a:r>
              <a:rPr lang="en-NZ" sz="900" dirty="0" smtClean="0">
                <a:solidFill>
                  <a:schemeClr val="bg1"/>
                </a:solidFill>
              </a:rPr>
              <a:t>Test Public Lecture: The assessment of resource scarcity in LCA</a:t>
            </a:r>
            <a:endParaRPr lang="en-NZ" sz="900" dirty="0">
              <a:solidFill>
                <a:schemeClr val="bg1"/>
              </a:solidFill>
            </a:endParaRPr>
          </a:p>
        </p:txBody>
      </p:sp>
    </p:spTree>
    <p:extLst>
      <p:ext uri="{BB962C8B-B14F-4D97-AF65-F5344CB8AC3E}">
        <p14:creationId xmlns:p14="http://schemas.microsoft.com/office/powerpoint/2010/main" val="25054536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ctrTitle"/>
          </p:nvPr>
        </p:nvSpPr>
        <p:spPr>
          <a:xfrm>
            <a:off x="465138" y="718625"/>
            <a:ext cx="8326821" cy="1914667"/>
          </a:xfrm>
          <a:noFill/>
          <a:ln/>
        </p:spPr>
        <p:txBody>
          <a:bodyPr/>
          <a:lstStyle/>
          <a:p>
            <a:pPr>
              <a:spcBef>
                <a:spcPts val="1800"/>
              </a:spcBef>
              <a:spcAft>
                <a:spcPts val="1200"/>
              </a:spcAft>
            </a:pPr>
            <a:r>
              <a:rPr lang="en-GB" sz="2800" dirty="0"/>
              <a:t>UNEP-SETAC Guideline on </a:t>
            </a:r>
            <a:r>
              <a:rPr lang="en-GB" sz="2800" dirty="0" smtClean="0"/>
              <a:t>Global</a:t>
            </a:r>
            <a:br>
              <a:rPr lang="en-GB" sz="2800" dirty="0" smtClean="0"/>
            </a:br>
            <a:r>
              <a:rPr lang="en-GB" sz="2800" dirty="0" smtClean="0"/>
              <a:t>Land </a:t>
            </a:r>
            <a:r>
              <a:rPr lang="en-GB" sz="2800" dirty="0"/>
              <a:t>Use Impacts on Biodiversity </a:t>
            </a:r>
            <a:r>
              <a:rPr lang="en-GB" sz="2800" dirty="0" smtClean="0"/>
              <a:t/>
            </a:r>
            <a:br>
              <a:rPr lang="en-GB" sz="2800" dirty="0" smtClean="0"/>
            </a:br>
            <a:r>
              <a:rPr lang="en-GB" sz="2800" dirty="0" smtClean="0"/>
              <a:t>and </a:t>
            </a:r>
            <a:r>
              <a:rPr lang="en-GB" sz="2800" dirty="0"/>
              <a:t>Ecosystem Services in LCA</a:t>
            </a:r>
            <a:r>
              <a:rPr lang="de-DE" sz="2800" dirty="0"/>
              <a:t> </a:t>
            </a:r>
            <a:r>
              <a:rPr lang="en-US" sz="2800" dirty="0" smtClean="0">
                <a:latin typeface="Lucida Sans Unicode" pitchFamily="34" charset="0"/>
                <a:cs typeface="Lucida Sans Unicode" pitchFamily="34" charset="0"/>
              </a:rPr>
              <a:t/>
            </a:r>
            <a:br>
              <a:rPr lang="en-US" sz="2800" dirty="0" smtClean="0">
                <a:latin typeface="Lucida Sans Unicode" pitchFamily="34" charset="0"/>
                <a:cs typeface="Lucida Sans Unicode" pitchFamily="34" charset="0"/>
              </a:rPr>
            </a:br>
            <a:endParaRPr lang="en-US" sz="2200" dirty="0">
              <a:solidFill>
                <a:srgbClr val="2A6AB3"/>
              </a:solidFill>
              <a:latin typeface="Lucida Sans Unicode" pitchFamily="34" charset="0"/>
              <a:cs typeface="Lucida Sans Unicode" pitchFamily="34" charset="0"/>
            </a:endParaRPr>
          </a:p>
        </p:txBody>
      </p:sp>
      <p:sp>
        <p:nvSpPr>
          <p:cNvPr id="3" name="AutoShape 4" descr="data:image/jpg;base64,/9j/4AAQSkZJRgABAQAAAQABAAD/2wCEAAkGBhQPEBUUEBAUFRQVFBgVFxUYGBgXGBUXFRcXFxgYFRYXHSYfFxkjGRUUHy8gIycpLCwsFx4xNTAqNSYrLCkBCQoKDgwOGg8PGiwlHyQyLC00LCwvLC0sLCwpLCwsKSwsLCwsLCwsLCwsLCwsLCwsLCwsLCwsLCwsLCksLCwsLP/AABEIAPEA0QMBIgACEQEDEQH/xAAcAAACAgMBAQAAAAAAAAAAAAAABwUGAQQIAwL/xABMEAABAwIDBAUIBgYIBQUBAAABAAIDBBEFBiEHEjFBEyJRYXEUMlKBkaGxwTNyc5Ky0RcjNEJigjU2Q1NUotLwY5OzwuEWJUSDoxX/xAAaAQACAwEBAAAAAAAAAAAAAAADBAACBQEG/8QAMxEAAgIBAwIEBQIGAgMAAAAAAQIAAxEEEjETISIyQVEFFDNhcVKBI0KRodHwscEkNEP/2gAMAwEAAhEDEQA/AHihCFJIIQhSSYQoHNGcIaBvXN3nzWCxJPLS40uvTLldLLD09TZm8LhuoAYbEbwPB3FE6bbdx4ldwziS887Y2lz3AAcybfFK3MW1l0svQYey5cd0SHQgmw4WIsoDaRnp1bL0FO5wiBsQP3jzvY6i4Vv2ZbPhTME9QwGV2rQeLRqDxGnIp5aEoTqW9z6CALl22rJXLOV3QgVFdKHzW3iTYBh0J1HHUKHzdtbZA4xUjekfqC7gB9W197grJnDLUtczcZO6NtrEB1g4G976G+hSwxDZJWUzt+FzHAaixcXe5qlAqsO609/b0nX3KMKJq02DYhjT7yHq8y7q+zTXgrrhGx6mgaHVMm/bUg9UC3eD3Kt4fnnFKTqyUznAaddr/dqrjhmeI65vQ1NJLd2nmdXXTme9Gva8eXAX7SiBPXn7z3q9oVBh7RE0u00AaN4aacb9yiTtshJ6sTj6iofNeyQxHpaIb7b7xjd69GtaOHBe2U8aoQ7oa2ghglGm9uBoNr8S43vp71QVUFNwBb/mdLPnB7S14JtNgqXBnRTNc7/huI+8riCoPEKuOkiEsEG+3/htubd2q08H2jUlSd3fMb723ZLNN+y10k6bvFWpx/WGDY7MZaULDXXFxwKyl4SRGYMSnp2b8MDZABd13FpFr3sADfRQ2CbS6eof0bw6KS9rOBA+863NXBVLN2RaWraXyWif/eCwJ48SR3o9RrPhcfuINtw7iWnp27u9vDd7bi3tX0x4cLtII7RqqVlnAZRG+CaWKenIs27i5w48dLcm+xVSmzDUYJW9BO5z4HOs0m5sNNRwFruV10+4kKckf3nDZjBIjiQvKmqGyMD2G7XC4I5heqVhYIQhSSCEIUkghCFJIKKzNjjaGmfM/g0WHidB7yFJhwPNJzbTmAvkbTtdownfHbcMLUxpqurYFg7G2rmRWU4JMZxPpJiS1p6TU3aN0tO6Ab2BV82rZlFJSdDEbPk6thputIdqLcNQvPY7gXQ0nTOGstnA9gtb5LfxTKdF0r561++d4kXcRui9wN0HW2vJOW2Ib8HheAIJVOz7mIzBcRfDMHxsZI/Wwe0OBJve4KucWKYxV/RxvsfQO7b/ADpoZdkopr+SxtLW8SWerQuCsDIWt81oHgAF27WjPk7/AHnEp7cxY4Nk7E5CDPWPjbcXaXyXtzsQ46pk0FL0UbW7znEAXLiSSbdpWwhIW3NZzDqgWeMtGx/nRtd4tB+K+WYfG03ETAe5oHyXusoWTLwUPi2U6aq+khbf0g1od9611MIUVipyJwgHmR2E4IymYWNdI9p5SO37DXQX4cVCZh2c01X1mt6KTiHR2Zr2ndFzqrYhXW11bcD3nCoIxKZlemraKQQT3mhOjZRxbz6xcbkWFtBzVzWLLK477zkiRRjtBauI4e2ojdG+9nC1xoR4HkVtIVQcdxLRR41s+r6V5fRVMr23JDA99/XqAePuVZzPjks8Qir4tyZnmyWHDiQSCSSdF0Eq/jstE9wgqQ3efewLSL8vOA7+1aFWrJI3LnHqOYu1Q9DIDZRj5lw9wdcmE7oHMhrQdL+KuGEYzHVMLonXsS0jsLTYg+tQuWsmR0MshgdeGRp6nGxJHO5voEussY+7D8Wlie60Ukr734AFznKrVrczsn5/zOhigAaO5Cw11xdZSEPBCEKSQUHnDMTaClfKT1rEMHa6xI+CnEmtsmL9LUw04PUAu4fxBxHwKY01XVsAPEHY21cxi5Njd5MJZTd0v6y55B4DgPAXSIzDXCqxF73O0Lxc9zLA+4J6VNZ5NhIeDbcpoz7GNC57osLlrJi2FjnkuJ0F7XJNytHQgbnc/iL3HsFl5xjaoY4209A0tY0brX6h33dRzXhljJdXisolq3PEfNzhYu4cAQLjVWnJ+yGOECSrs9/EN/dHiHDimTDC1jQ1gAaBYAaADuCFbqa6xtpHf3l1rZu7/wBJr4ZhkdNGI4mhrR2dvMrbQhZhJPcxmCF8veGgkmwGpKW2d9rLacmKk3XvFwX8Wg9gsb3BCJVS1pwolWcKMmXvE8dgpW3mlY3uLmgnwBOqouL7aoIzanYX/WBA9oSgxPGpqp29PK55/iJNvC60VsVfDkXz94m2oJ4jLqNuE7j1adjR3Pd+S8v011P9yz7x/JLlCa+Up/TB9V/eNjD9ubr2mp2gdrXOJ+CuOC7TqOqsBJuO579mC/cSdVzssgoL6CpuO0ut7CdZwzteN5jg4HgQQR7Qvtc6ZY2i1NE4DfL4xpuOJIA/hF9E78r5thxCPeicN4ec24uOPEDwWTqNI9PfkRpLQ8nEIQlIWCqW0PKXl9Pdn0serTzsNSB42CtqxZXRyjBhOMAwwYhcsbQ6nDZOiqd5zAd0tdcFguLlotckC6+dpEDJZGVlM68ctm6cnBt3XtwOqYWfNm0da0yQgMm1JsNH6HjYXJvZJqsfNStfTTNIAJs117NJOrmjley3KGrtbqJ2PqIk4ZRtPE6LyxiHlFLG/tFvZopVULJGOeT4LFM8X65bp3yWV6hlD2hzTcEXBWNcm1j7ZMbQ5An2hCEGXmFzptJlP/8ARl14Pdb7y6MXOe0uMjEJb83uI+8tL4b9Q/iLajyxwvwg1+G08QfZr4Iw/jqOjb2d60cRxWiwKHdjYDJawHFxP1iP4lEz58FBhUPR6yuY1re4hjdUu8v4PNi1YLkm7t5zuQA1t2cBZXq05IJsOFBP7zjPjG3mODZ5ik9a19RObNcf1bbW6pHdx1Cua1sOoG08TY2CzWCwWys6xgzEgYEYUYHeC+XvABJNgBc+pfSXm1jOPksPQRn9ZIOPGzbgOB7LgqVVm1gokZgoyZW9pe0Z0jnU9M6zRdr3DmdQbHiNEsHOubniVhC9PVUtS7VmazljkzKwhCLKxn5A2XMq4umqr7pPVaCWkghpBuPEqbzFsagMRNHvNePScXX1HyurPs+xaOehiEbhdkbGOF9bta25t2Kw1M7WNLnOAAHEmw9689bqrhae/wC0fWpCs5SqaZ0Tyx4s5psQvNb+P1QlqZHt4F2nwWgvQKcgZiBgpDBMcko5Q+JxHaORHeFHoUIBGDJnE6aylmmPEIBIzR3BzebTxt7FOLm/IOZ3UNUw36jjuuHc4gE+oLounnEjGvabhwBB7ivOavT9F+3BmjVZvE9UIQk4WVvOGZHYeI5CLxOkDH8LtGpLr9lgtLMOVqfGadr4y0OIu147wONtSprNeE+VUksdusWO3frbpA+KTuQM4Ow2pME30W8Wn+Egm5HbwT9FZZN9fmX+8A7YOG4MseN0kmH5eET9JBINO7pb/BXfIcxfhtM5xuTECfaVRdtuJAsgjYbh+8T6iwj4q9ZDhLMNpmniIgD7Su3d6Ax5JJkTz4HoJPoQhZ8PNGXFWtqGQXG89jngdzLX+KTm2rDujq43gaPYST3lxUxmjMfk2OMcb2aDH/zNxTO17CPKKISs1Mbg6/8AAA4laWnXo2Ix4YRew71I9on7y10kcUYJNmsDdeIFrp+5KyozD6cNA67gN93M6ki/hdVrZNk4U8XlErevIAW3to3RwI00Nivp20Ez4vHBF9GzfBPpEsHfyIPJE1LtcTXXwvMrWoTxNyYxkLCysmNT5cbA+C5vzpWSVtdI9rXOBPVsCeAANvYn/mTFvJKWSawO4Boe8gfNKSk2sxtPXoYefmxtHzWloQ65dVz6Re/BwCZR4svVLvNppj4Mcfkt+lyHWSf/ABpG/Wa4fJMih200ugNK9mnHqAeqym6XaxRP86QM8T+SbfU6gf8AzgRXWf5osabZHXSW6rG39IkfJStJsSqT9K+MfVd+YTQps8UUvmVTD4X/ACUxT1LZG7zDcHmlH1t45GP2hhShlGyds1dh8vSCd/YWgizhobHRWfMuXRXxdE+V7G89y2uoOtx3KWWUm1zs28nvChABiKOv2H2+hmcfrED4BQVVsZrWatMRF/SN/gnwSo+szDTw/STNb43/ACTKa6/gd4M0pEDU7N61n9iTrbqhx+SjZcqVbeNJP49G63wT4qdpdAzhUsd3C/5KJqdsVGB5rn9wI+acTVag/wAkEaq/1RKSYLO3jBKPFh/JPbZbjLp6MMkBDojuAHQ7rWtA4quVW2alPm0Tie0hhUnkPaCytqHRtgbFcXFmgEknnbiq6k221+JMYna9qt2MYiEIWNG5gutxSX2sZIMchqYWksd5wGu6eJJsNLkpmZzqzDRyPadWNc4eIaSvrL2IR4hRMcQHNc0NcDqC5oG9x703Q7U/xRxxBOA/hiC8vlxCWGN2rmnv4XF/cF0jSwNhjawHQCwulbkrI/k+Ly31bCPUelaSPYrXmLHQK2np2nj13W5brgLH2pjVkWsETgDP/cHUNoJMtyEIWZGYkttVEY6qKTk8Ej+UtCumzbMDcQouik1MbRG4H94boufetraXlny6kO4B0jDvA/wi5cB42CTeR8wuw+sa43DSQx44WaSL6epbCKNRpsDlYox6dmfQxxbR8aFDQFrNC9pjZ3boFvclvsfozLiIlOu4HX/na5S22nFRM2nDTdptIPB7dFN7GMC6GndO4ay2t/I54+a4uKtISeWnT4rce0Y6yhCyI1KZtZmIwyUD97d9z2rntdA7XB/7bJ6vxNXP63/h30v3iOo80wsoQtGLzLXkcCR61K4JmmejeHRSHvB1FtNNeHBRKwuMoYYIkBI4nTmUMxCvpmyjjo131t0E/FTEsoYCXaAJS7DcT1lgvpYye3db8ladq+LdBh7wDZzyAD4OaT7l5u3T4v6Ymir+DcYuc87TJKt5jgJZECR3u4c7AjmqM6oceL3HxJK+CUL0NdS1rtURBmLHJhdCEIkrBWvZif8A3KH64VUVs2YMJxKG3Jwug3/Tb8SyeYTopCELys1JCZzpekoagc+heR47pSz2NZgMczqZ50d5o7HXJPwTiqYBIxzTwcCD61zjA51FihPAsmeR4XcAtLSAWVPWfzFrTtYNOgcbxSOjhfNJYd9tSeA4d6VGzqd+IYtJUScN1x8Cd0ge5au1XN3lUrYIj1GgXt+8XBpHsKvWyjLJpKTfeOtNuvtzboRZdCCigs3LdpN298DgS8oQhZkZnjJO3eEbiN5wJDe0Dj8UlNqmRjTSeUQt/VvJLrDzXEk8hwsFcdqtbJSiGpiJBY7dPeHOFx7lOYNi0GMUhuAQ5u69vNpI1tpx14hPUFqALRweYB8PlTzEHJXSVz4ozqQGxt48Giw9wT0xbG2YRRwgN47rQPEt3jy9K6oFPkZ1DjNP1bwumu08rdY7vHkLLc241ZvTsGgaX/BhTtu26xEHl5glyisTzG1T1AkYHNNw4XBXqqnszxPp8PiubuY0NJ77kq2LHsTYxX2janIzK9n3DjUYfNGOJDfc4H5LmtwsSO9dZSs3mkEcQuZc3YMaOrkiI0B077gH5rW+GWdin7xXUrwZDIQha8UghCFJIwNi7iK59jxj/wC4Kx7d5SIqYDg5z7+oNVd2KRF1c8jlFc/eCsW3eImKmI4Bz7+sNWU//ur/AL6RofRMTiFhZWrFYIQsKSTKYmxbDi+re8jRjLg9+8PzS6T72R4Aaaj33izpDvA/wua0hJa2zZUfvDUrlpfFhZXlVTbjHO9Fpd7ASvOTQkfDmBj6x1M3VzYjIe6zg23vSc2uYf0Ff0jBYOa3h22JKlMi4uajGp5Lmzmm31S9misu1DKb6407Ym6mQh7vRbu6E69q1KgNPcAfUd4sx6iGL/ZvlB2IVHSTAmJnEnmdd21+8JyMx9nlraSOxtE9zrfulhaLHs4qDxTEYMBogxgG+eDebjzN7cr81A7IopKmeermJLid2/1wDp2cFy4m4Na3lHYSJ4MKOY1UIQsyMyv55wHy2jfH2dceLASkFgWPTYbUbzSQWmz2doBFwbjTgunEqtpuzjf3qmmb1tXPYNb3uSQALk8FpaK9Rmp+DF7kJ8QlwyvmunxNjHAjpG2O6eIdbW1+PNUPbnAQ6ndbQl9vUGJcYbictHMHxkse0+BuORTAzHmNmMYbvHSogtdvbvuAJbrc6NuUyNN0LldfL/xmD6m9CDzJvYbVXp5mk8JBbw3UzQ6/NKPYbMAZm8yb+wBb2J52kw/FjHK+8Dxcg8G3cdRw1s2yV1FJsvYL+YStwqDMZ6Wu13KJni8oibd7BZwHEgkXPqATGgnD2hzTcEXB8VmaEPaWuFwQQR2g6JOqw1OGEMyhhicmELCYe0fZ0aVxnp2kxOJJaATucTyGjQBzS9Xp6rVtXcszWUqcGCELLGFxAHEmw8SiSsbew3DrCWa3G8f4XKf2w4eZMPc8f2ZB+85oUvkDBRSUMbbWL2tkcP4nNbf4KWxrDhUwPjdwcPgb/Jecsv8A/I6nsZoKn8PbOV0L3rqUxSOY4WLTZa69GO8z5lYQpLAcBlrZRHE0knibGwHHUgaLhIUZMgGZJ5Eyw6uq2ADqNcHOPKzSCRfvC6Np4BGxrGizWgADuChcoZTjw6AMZq46udzJ4fCyn15zV6jrP24E0Kq9ggq7n7EvJ6GR17XG594ELXzDnltPOynhAkmebW4gWsetY3Gl/YoHbTW2o2x389wdb6p/8qtNJNiZ9Z13G04lO2MQl1e6w4RXPgHsTYzfnCLDot55BefNZzJ77cNErNnuKMw2mmqn+e68bGn942DgbejdtrhVHGcYmxCcveXPc46NGthyAHcFp2afr3lj5RF1s2Jgcz2rK6fFKq7iXvcdB2DwA7F0LlbAm0VNHEBq1oDj6RHNVPZlkDyNvTzgGZw6v8A1BtoOIITDSWtvDkVpwIWlCPEeYIRdCz4xBROPY22ka10jbxucGuOnVvfrOvyACllrYjQNqInRvF2vBafX2KykZ78Th47SmZj2dU2JM6WnLWPcLhw0Yb63IA14pYYlkytw9xd0bi3UFwB3SLW1v4qcr66qy/UlrDvQOcSAdbtJJDQTe2llcMG2t0lQAJx0bjyILwT6mrXVrqlyviWKEIx79jKpsUqmtqXscbOLSQPCyxttw21Sya2hY1nru8pm0tPSSyCaMt3rcQd33epaO0TABX0TgwgvYd9oBGpAIAv60FdQPmA+MZ7GXNf8PbIDY/mwzRGnld1matJ4kG+g8AEy1y9gWLSYfVNkaLOY4gg+tp+K6WwrEW1ELJGG7XC/yPvVNfRsfeODO0PkYPpPeenbI0te0OaRYg6ggpT542SEl0tEL3uTHxN+xoAsOKbaylab3qOVhXQOO85QrKCSF27KwtcORVn2a5XNbVgkdSOzyeV2uaQPZdPqvwaKcWkjB9QB9q+MIwGGkBELd0ONzrfuWg/xHchAGDADT4bntJBrbCw4BBWULJjURO1/Lnk9SJmjqzEk9gLd0BL8BdP5my3HiEPRS8Lg3Gh015KLwTZrR0hDmMJd2lxI9h8FsU69UqAbkRR6CWyIncsbPKmucDuFkZ/fcDu+5PDK+UIcPj3Ym9bm46k8edu9TbIw0WAAHcLL6SWo1b3duB7QyVBIKrbQc1CgpSWn9Y/qs8eNz7FZZpQxpc42DQST3DVc77QMxOxCsO75rCY2jt3XOsfeu6Ojqv34E5a+1ZO7KcPfWVzqmQlxjIdc6+fviykNulR+spm8i15Pbo5quezjLvkVE0OHXf1j4HUfFbWP4FSPe2eq4x3t1jYcD5vPgjnUL8zv9B2EoKz08RHUeA1WIbrYIXmNoABtoB2utz1TIwLKFLg0XT1rmmS3PgO5oI0Oq+Md2vQU4LKOMPPDeHVA77FuvJVjBMOqcfqt+pJ6Iedbqi2o0AI7kyxssXL+FP7mDAVT27mNPJ+NyVrHzPbuxuIEYtY6XBvrbkFYl5UtM2JgYwWAFl6rGcgsSB2jgGB3ghCFSdghCFJJE5jy1FXxdHM3t3T6JPMJIZm2Z1NI4ljC+O+hGrracWt4cV0IhNUap6ew49oJ6g85Qko5G+dG8eLSPipTBM3VNEf1MpA9HT8u4LobEaOkv+vjhufSA19qi5MMwoauhpB3lrfyWh8+rjDJmA6BB7GJDHsaFcekMAZJYAlu87et234K6bJs2OgPk0rXdG49V1j1eOnDmSrRWY1g9OOrHTO7mNYq9U7VaJn7PQjThvMaB7nLpc2psFZxOAbGyWjduhJKq231J0jgiA/nv7nKKl2r1jjfeA7gX/mlB8PtPMMdQk6DWFzzRZ/r5H/q3vefRDnEey6slHmnF42l76Y7o1vJv2sPWuNoXXkiQXg+kcaEtcA2sSTEiSje8jj0Lbjl6Tl5Vu19wk3GUxa7kJBb4OQvlLc4xLdVcZjPQlFWZ2xcXcaDdbxuGvtb7yhH7YaxpILIwRoRd+n+ZEXQ2NwR/WcN6iPhYSMg22VbP7KF3jv/AOpS1NtyP9rAP5Qfm5Q6C4ekgvSSW1bPAhjNNC7rvFnEcmm4cPYUucl4hTUsvTVNy5mrG2JFxzJHDmr3FnXCaokzUgDyes97I7k9t7reZlfCav6KaME8mblx7k2jLTXsZSPcwLAu24ESuYxtpmf1aeNrAODgTf2EKkVmJVNe+8hfK4nkL8fAJvN2J0m8HCaYjjbqW/CrXguWaWm+hij3hxcGje9ZAXBqqKh/DXvO9J28xisydskfORJV3YzQhuhLuGjhxHNOTD8PZTxiONtmtFgFsoWfdqHuPih0rCcQQhCXhIIQhSSCEIUkghCFJJp4lhTKhm7INO0aEeB5JfY5seMhJp6p7R6L3Od8/BM1CNXe9flMoyK3MQFbsirmE7jOk8C0X9rlo/ovxL/Bu+/H/qXRqwnB8StHoIL5dYhMP2PVslukaIr9u6bfdcrjguxWGOxqJDI4eiS0esFMtQmbsRmgpnOp4999jaxtu8NbEG6odZdadoOJ0UoveQuOYtRYS0MZCx0p0a0MbvHh+9u259q8aDLVTXkSVzzGz92FhLfvbpIdz9q8MhZIc0mprevK/UNP7nEdtjcW5JggKllgr8KHJ9T/AIllUt3P9JqUWExQNAjiY3S1w1oJ8SBqtLGcp09W20kYB9JgDXfeAvyUyhKh2ByDCYHEWtS2rwbVx8opb2N9XNHeXnXieA5LfZgmH41FvxsDXEa7g3S0kc7NF+Ku80LXtLXAEEWIPelpj+VZsMqBVYfcsJ68Q5tvvEXJPYBoE5XYLPXDe/v+YFl2/cSNxPYc8XME7bcmkEn23Vcqtk9ezzIC/wACwfFyfGFVhmhY9zd0uaCWnkSAVuKw19ydjgyGhDOcv0X4l/g3ffj/ANS3cO2XYjf6N0WvHfb/ANrl0AhWPxK0+gnPl1i1wTZdO2xqa+Zw9Fskjbf5vBMKiomwsDW3IHMm5Piea2EJKy57PNDKgXiCEIQpaCEIUkghCFJJhZVNn2oU0Zs+7T3kLy/S1R+l/mCP8vb+kynUX3l3Qq5g2d4at4ZECb87hWNCZGQ4YSwIPEEKvY7nWGifuygjvuFE/pao/S94RFosYZAlS6jky7oUHgGbIq0kRA6c7heOO52honlsoI77i3L81XpPu247zu4YzLEhUqPavRkgb4Fza5cNFb6WqbKwPYQWuAII7CLqPU6eYYkDA8T2WFlR+NYw2ki6R4JG8G6d9z8lQAk4EtxJBYVKdtZpBoXe8L3odpdNO7djuT3EIx09o/llOovvLchaGMYy2lj6R4JGnDvVZdtYpAbE6+IVUpdxlROlgOTLqsqkfpao/S94Wf0s0fpe8K3y1v6TOdRfeXZCpH6WqP0veFIYJtAp6yURxHrHvBXDRYBkqZA6n1lnQviaTdaT2KnzbU6Vhs64PeQqJWz+UZnSwHMuaFSP0tUfpf5gvpu1ijJ863rCJ8vb+kznUX3l1QoCgzzRz6MqY970b6qea6+oQmRl5EsCDxBZQhVnZT9o+DRSULrxtBBBBAAOl+YSMyvTCWtp2OF2umY0juJXQGfv2F/++RSEyb/SFL9uz4rb0JPRb/fSJ3DxidK0uHxxABkbRYACwF9BbitlCFik5jk1qzDo5mkSMa64tqBfXvSQwjLUZxx8LheNsriB3b9gE+EqMuNBzBUd28f/ANQndK5VX7+kBaASI0aejZGLMY1ultAB8F5Yhhcc7HNkY0hwIvYX171toSWTnMPicuZnw9tPWzxR33Y5XNHPQHtV72W5/wChIpqg9Rx6h7CePqsAtekwZlZjlbFKLhz5AO4lwF/eqpmvLj8PqXMcDa92O7Rc217bL0R2XL0m5wDM8ZQ7hOmmuvwXzJEHCzmgjsIv8Uutl+f/AClop6g/rGjqu063E68ALABMhYNtTVNtaPKwYZETW2rA44nRyxtDS7qkAW9I8AmNlTL0NNTRhkbbljXEkXN3AE6nxVS2ycKf7UfhcmHhv0Mf2bPwhM2uxoQZ94JVG8z2kiDhZwBHYRf4pJbZ8KZFUxujaG7zLkDtJOqeCTe3L6aL6nzcpoCesJL/ACT02OYJFM2R0jA42I114OCZf/pem/uW+wKhbEfon+v8QTSXNY7C5u87UBsEhKrJlLK0tdCLHs094S/wnLTcNxtrG33HgObxNruNhfwCaGK4gKeF8ruDGOd42BNvctTCZo6xkdRudYtBB10uL/NUrudVOeD2nWQEj3krZULazgkbqAvDGte1zbEADS+vDwV9VS2o/wBHP+s35qmnJFq495aweExO7O6Bk9cxsjbgFpt/M1PWpydSyCzoRbu0+CSWy79vb/L+Nq6ITvxB2WwYMDQAViV2ibOBRM8opC4MBAc25JFyANSfFfGzHP0kczaedxcx9mtJ4g6Aa8eaZueiPIZL8NOPiuecv/tcFv71n4gj6c/MUEWd8Qdg6bgrOpboVas/sd7FlZPT+8b3T6z9+wv/AN8ikJk3+kKX7dnxT7z9+wv/AN8ikJk3+kKX7dnxWrofot/vpFbvOJ08hCFixyCVOW/6wVPg7/qhNZKnLf8AWCp8Hf8AVCc03lf8QVnK/mNZCEJOFieyz/WKq+0f+MK/5zylHiEBa4DpADuO7Cbc7KgZZ/rFVfaP/GE4E/qXKWKw9hAVgFSDOWZopaGosd5kjD4H/ZCfmQc6NxGHrECVvnN+YF721CjtpeRRWxdJE39cy50t1hpe/bYBJrAcblw+oD2aEEBze0XBI0PHROkLrKsjzCBGaW+0au2ThT/aD8Lkw8N+hj+zb+EJTZ/zAyup6WWM/wBoA4djtwkj3ps4b9DH9m38ISFylakB+8Ohy5myk3ty+mi+p83JyJN7cvpovqfNymh+sJL/ACSK2eZplo2OEVM+W99WtLud+RVy/SVU/wCAm/5TvzWlsTjBifcA8fxBNDoG+iPYEbVWILSCuZStWKjBiQzvtDqp4jC+AwsdzLXNcRqLangmjkL9gh+o38IRnTLLaykkY2MGTdLm2ABLgDYX7yvfJ9C+CjiZK0tc1jQQeRDQDwQrbUekBRjvLqpD95NqpbUf6Of9ZvzVtVS2o/0c/wCs35pej6q/mXfymJ3Z1XMhrWule1jdNXGw85p4lPKbPNE0X8shPcHtJ+KRGRMJZVVbY5Qd024G3FwHzTi/RTRejJ94f6Vpa4VdQbyf2i9O7b2lG2jbR21rPJ6UHdJBce2xBG7Y+K+dmWQJXztnqGOZGzrNuCCXXBBFxqNCmfheSaWmN2RA/WDXfJTjWACwFgOQS7atUr6dQx95cVEtuafSFhCz4xI/H6TpaaRv8Dj6w0rmzBJTTVkLn6GOVpPduldRkXSg2kbNHmR1RSt3g4lz2Aa3JJ0A46LS0NyrlG9YvehOGHpGzRVIljY8G4c1rvaAfmvZI/Ku0Kow5vRVED3MGg3t67QNNB6lambaqc6NikJ7N3/ygvo7AfCMiWW5SO8YVROI2Oc46NBJ9WqVuzxpqcXq6jjGd/dP/wBjSB7CvLE8x12MfqaendDGeMh3hccCDcW4FX/J+WG4dTNibqfOcf4iAD8Fbb0KyG8x9PtJnewxwJOoQq1mTO0dHvMMcrngabrLi9tNb94SaoXOFhSQO5lDyz/WKq+0f+MJwrnjCcamixE1boJLPk3ngNPAuBNu3gnbl7NMddfo2SNLQCQ9u7x7NU/ramBDemBAUsO4kylJtXyISfKqdvHzwPAm/HsCba+ZYg9pa4XBBBHaDxSlFzUvuEK6BxgzlWhcekaLm29wXUmG/Qx/Zs/CElc+ZEdRVLZoheJ7idB5pJcbacgLap1Yb9DH9mz8IT2vsWxUZfvA0KVJBmwk5ty+mi+p83Jq4xjLKSPpJA8jhZoude5JDaPjb8SqGuiglDGN3RdpBOpNyPWh6BD1A3pLXkbcS2bEfon+v8QTSSEyFmibDS4Opnua4djtDe6uX6XHf4OT7rlbVaex7SyjtOVWKFAMZKr+dM0Nw+mdJoXkWY3tcqdWbXZrfqqFxNv3g4fBUuSeqxWuiE7HgOeG2IJa0aniR3qtOjbO6zsBOvcMYXmPLLtY+anZJKLOcL27jqPioTaj/Rz/AKzfmrLA3ooWg8GMaPYAEsNpGcxV03QU8M1y4EuLCLbp4CyFp0L2gqO2ZZzhcGU/Zb+3t9X42rodc05Ylmo6mOXoZLBzd6zT5ocCfgnzgWcIqw7rGStda/Xbu/NNfEEJbcOILTsAMSeQhCyo1BCEKSQWHcEIUkiT2hefJ4n4lUfBPph4oQvSUfSmc/mnQmSf2f2KwoQvP2+cx9eIJf5t/aXf75BCETTeeVs4kKrRkT6SX6rfiUITd3kMGnMuSEIWZGJVNo/7GfH5FWLDfoY/s2/hCEI7fSX8mUHmMiM6fQesfFUVCEzp/JB2cwQhCYg4KQy/+1RfXCEKr+Uzo5jDrfo3eCVhQhLaXgwlkFO5P+nQhHt8hlF5l9QhCy4zBCEKS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nvGrpSpPr>
          <p:cNvPr id="2" name="Groupe 3"/>
          <p:cNvGrpSpPr/>
          <p:nvPr/>
        </p:nvGrpSpPr>
        <p:grpSpPr>
          <a:xfrm>
            <a:off x="465138" y="2896605"/>
            <a:ext cx="3114008" cy="1592895"/>
            <a:chOff x="169223" y="2896605"/>
            <a:chExt cx="3114008" cy="1592895"/>
          </a:xfrm>
        </p:grpSpPr>
        <p:grpSp>
          <p:nvGrpSpPr>
            <p:cNvPr id="4" name="Groupe 1"/>
            <p:cNvGrpSpPr/>
            <p:nvPr/>
          </p:nvGrpSpPr>
          <p:grpSpPr>
            <a:xfrm>
              <a:off x="1048531" y="2896605"/>
              <a:ext cx="2234700" cy="1592895"/>
              <a:chOff x="1079837" y="2814608"/>
              <a:chExt cx="2533484" cy="1801021"/>
            </a:xfrm>
          </p:grpSpPr>
          <p:pic>
            <p:nvPicPr>
              <p:cNvPr id="7" name="Picture 5" descr="LCI-arttext-72"/>
              <p:cNvPicPr>
                <a:picLocks noChangeAspect="1" noChangeArrowheads="1"/>
              </p:cNvPicPr>
              <p:nvPr/>
            </p:nvPicPr>
            <p:blipFill>
              <a:blip r:embed="rId3" cstate="print"/>
              <a:srcRect/>
              <a:stretch>
                <a:fillRect/>
              </a:stretch>
            </p:blipFill>
            <p:spPr bwMode="auto">
              <a:xfrm>
                <a:off x="2563183" y="3022734"/>
                <a:ext cx="1050138" cy="1384767"/>
              </a:xfrm>
              <a:prstGeom prst="rect">
                <a:avLst/>
              </a:prstGeom>
              <a:noFill/>
            </p:spPr>
          </p:pic>
          <p:pic>
            <p:nvPicPr>
              <p:cNvPr id="8" name="Picture 8" descr="top"/>
              <p:cNvPicPr>
                <a:picLocks noChangeAspect="1" noChangeArrowheads="1"/>
              </p:cNvPicPr>
              <p:nvPr/>
            </p:nvPicPr>
            <p:blipFill>
              <a:blip r:embed="rId4"/>
              <a:srcRect r="84807" b="-790"/>
              <a:stretch>
                <a:fillRect/>
              </a:stretch>
            </p:blipFill>
            <p:spPr bwMode="auto">
              <a:xfrm>
                <a:off x="1079837" y="2814608"/>
                <a:ext cx="1306462" cy="1801021"/>
              </a:xfrm>
              <a:prstGeom prst="rect">
                <a:avLst/>
              </a:prstGeom>
              <a:noFill/>
            </p:spPr>
          </p:pic>
        </p:grpSp>
        <p:pic>
          <p:nvPicPr>
            <p:cNvPr id="2314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3" y="3211935"/>
              <a:ext cx="892956" cy="102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10371" name="Rectangle 3"/>
          <p:cNvSpPr>
            <a:spLocks noGrp="1" noChangeArrowheads="1"/>
          </p:cNvSpPr>
          <p:nvPr>
            <p:ph type="subTitle" idx="1"/>
          </p:nvPr>
        </p:nvSpPr>
        <p:spPr>
          <a:xfrm>
            <a:off x="465138" y="4875548"/>
            <a:ext cx="8456612" cy="1743455"/>
          </a:xfrm>
          <a:ln/>
        </p:spPr>
        <p:style>
          <a:lnRef idx="2">
            <a:schemeClr val="accent1"/>
          </a:lnRef>
          <a:fillRef idx="1">
            <a:schemeClr val="lt1"/>
          </a:fillRef>
          <a:effectRef idx="0">
            <a:schemeClr val="accent1"/>
          </a:effectRef>
          <a:fontRef idx="minor">
            <a:schemeClr val="dk1"/>
          </a:fontRef>
        </p:style>
        <p:txBody>
          <a:bodyPr/>
          <a:lstStyle/>
          <a:p>
            <a:r>
              <a:rPr lang="de-DE" sz="1600" dirty="0">
                <a:latin typeface="Arial"/>
                <a:cs typeface="Arial"/>
              </a:rPr>
              <a:t>Thomas </a:t>
            </a:r>
            <a:r>
              <a:rPr lang="de-DE" sz="1600" dirty="0" smtClean="0">
                <a:latin typeface="Arial"/>
                <a:cs typeface="Arial"/>
              </a:rPr>
              <a:t>Koellner</a:t>
            </a:r>
            <a:r>
              <a:rPr lang="de-DE" sz="1600" baseline="30000" dirty="0" smtClean="0">
                <a:latin typeface="Arial"/>
                <a:cs typeface="Arial"/>
              </a:rPr>
              <a:t>1</a:t>
            </a:r>
            <a:r>
              <a:rPr lang="de-DE" sz="1600" dirty="0" smtClean="0">
                <a:latin typeface="Arial"/>
                <a:cs typeface="Arial"/>
              </a:rPr>
              <a:t>, </a:t>
            </a:r>
            <a:r>
              <a:rPr lang="de-DE" sz="1600" dirty="0">
                <a:latin typeface="Arial"/>
                <a:cs typeface="Arial"/>
              </a:rPr>
              <a:t>Rosie </a:t>
            </a:r>
            <a:r>
              <a:rPr lang="de-DE" sz="1600" dirty="0" smtClean="0">
                <a:latin typeface="Arial"/>
                <a:cs typeface="Arial"/>
              </a:rPr>
              <a:t>Saad</a:t>
            </a:r>
            <a:r>
              <a:rPr lang="de-DE" sz="1600" baseline="30000" dirty="0" smtClean="0">
                <a:latin typeface="Arial"/>
                <a:cs typeface="Arial"/>
              </a:rPr>
              <a:t>2</a:t>
            </a:r>
            <a:r>
              <a:rPr lang="de-DE" sz="1600" dirty="0" smtClean="0">
                <a:latin typeface="Arial"/>
                <a:cs typeface="Arial"/>
              </a:rPr>
              <a:t>, </a:t>
            </a:r>
            <a:r>
              <a:rPr lang="de-DE" sz="1600" dirty="0">
                <a:latin typeface="Arial"/>
                <a:cs typeface="Arial"/>
              </a:rPr>
              <a:t>Laura de Baan</a:t>
            </a:r>
            <a:r>
              <a:rPr lang="de-DE" sz="1600" baseline="30000" dirty="0">
                <a:latin typeface="Arial"/>
                <a:cs typeface="Arial"/>
              </a:rPr>
              <a:t>3</a:t>
            </a:r>
            <a:r>
              <a:rPr lang="de-DE" sz="1600" dirty="0">
                <a:latin typeface="Arial"/>
                <a:cs typeface="Arial"/>
              </a:rPr>
              <a:t>, Tabea Beck</a:t>
            </a:r>
            <a:r>
              <a:rPr lang="de-DE" sz="1600" baseline="30000" dirty="0">
                <a:latin typeface="Arial"/>
                <a:cs typeface="Arial"/>
              </a:rPr>
              <a:t>4</a:t>
            </a:r>
            <a:r>
              <a:rPr lang="de-DE" sz="1600" dirty="0">
                <a:latin typeface="Arial"/>
                <a:cs typeface="Arial"/>
              </a:rPr>
              <a:t>, Ulrike Bos</a:t>
            </a:r>
            <a:r>
              <a:rPr lang="de-DE" sz="1600" baseline="30000" dirty="0">
                <a:latin typeface="Arial"/>
                <a:cs typeface="Arial"/>
              </a:rPr>
              <a:t>4</a:t>
            </a:r>
            <a:r>
              <a:rPr lang="de-DE" sz="1600" dirty="0">
                <a:latin typeface="Arial"/>
                <a:cs typeface="Arial"/>
              </a:rPr>
              <a:t>, </a:t>
            </a:r>
            <a:r>
              <a:rPr lang="de-DE" sz="1600" u="sng" dirty="0">
                <a:latin typeface="Arial"/>
                <a:cs typeface="Arial"/>
              </a:rPr>
              <a:t>Miguel Brandão</a:t>
            </a:r>
            <a:r>
              <a:rPr lang="de-DE" sz="1600" baseline="30000" dirty="0">
                <a:latin typeface="Arial"/>
                <a:cs typeface="Arial"/>
              </a:rPr>
              <a:t>5</a:t>
            </a:r>
            <a:r>
              <a:rPr lang="de-DE" sz="1600" dirty="0">
                <a:latin typeface="Arial"/>
                <a:cs typeface="Arial"/>
              </a:rPr>
              <a:t>, Barbara Civit</a:t>
            </a:r>
            <a:r>
              <a:rPr lang="de-DE" sz="1600" baseline="30000" dirty="0">
                <a:latin typeface="Arial"/>
                <a:cs typeface="Arial"/>
              </a:rPr>
              <a:t>6</a:t>
            </a:r>
            <a:r>
              <a:rPr lang="de-DE" sz="1600" dirty="0">
                <a:latin typeface="Arial"/>
                <a:cs typeface="Arial"/>
              </a:rPr>
              <a:t>, Jan Paul Lindner</a:t>
            </a:r>
            <a:r>
              <a:rPr lang="de-DE" sz="1600" baseline="30000" dirty="0">
                <a:latin typeface="Arial"/>
                <a:cs typeface="Arial"/>
              </a:rPr>
              <a:t>4</a:t>
            </a:r>
            <a:r>
              <a:rPr lang="de-DE" sz="1600" dirty="0">
                <a:latin typeface="Arial"/>
                <a:cs typeface="Arial"/>
              </a:rPr>
              <a:t>, Manuele Margni</a:t>
            </a:r>
            <a:r>
              <a:rPr lang="de-DE" sz="1600" baseline="30000" dirty="0">
                <a:latin typeface="Arial"/>
                <a:cs typeface="Arial"/>
              </a:rPr>
              <a:t>1</a:t>
            </a:r>
            <a:r>
              <a:rPr lang="de-DE" sz="1600" dirty="0">
                <a:latin typeface="Arial"/>
                <a:cs typeface="Arial"/>
              </a:rPr>
              <a:t>, </a:t>
            </a:r>
            <a:r>
              <a:rPr lang="de-DE" sz="1600" dirty="0" err="1">
                <a:latin typeface="Arial"/>
                <a:cs typeface="Arial"/>
              </a:rPr>
              <a:t>Llorenç</a:t>
            </a:r>
            <a:r>
              <a:rPr lang="de-DE" sz="1600" dirty="0">
                <a:latin typeface="Arial"/>
                <a:cs typeface="Arial"/>
              </a:rPr>
              <a:t> </a:t>
            </a:r>
            <a:r>
              <a:rPr lang="de-DE" sz="1600" dirty="0" err="1">
                <a:latin typeface="Arial"/>
                <a:cs typeface="Arial"/>
              </a:rPr>
              <a:t>Milà</a:t>
            </a:r>
            <a:r>
              <a:rPr lang="de-DE" sz="1600" dirty="0">
                <a:latin typeface="Arial"/>
                <a:cs typeface="Arial"/>
              </a:rPr>
              <a:t> i Canals</a:t>
            </a:r>
            <a:r>
              <a:rPr lang="de-DE" sz="1600" baseline="30000" dirty="0">
                <a:latin typeface="Arial"/>
                <a:cs typeface="Arial"/>
              </a:rPr>
              <a:t>7</a:t>
            </a:r>
            <a:r>
              <a:rPr lang="de-DE" sz="1600" dirty="0">
                <a:latin typeface="Arial"/>
                <a:cs typeface="Arial"/>
              </a:rPr>
              <a:t>, Danielle Maia de </a:t>
            </a:r>
            <a:r>
              <a:rPr lang="de-DE" sz="1600" dirty="0" smtClean="0">
                <a:latin typeface="Arial"/>
                <a:cs typeface="Arial"/>
              </a:rPr>
              <a:t>Souza</a:t>
            </a:r>
            <a:r>
              <a:rPr lang="de-DE" sz="1600" baseline="30000" dirty="0" smtClean="0">
                <a:latin typeface="Arial"/>
                <a:cs typeface="Arial"/>
              </a:rPr>
              <a:t>2,5</a:t>
            </a:r>
            <a:r>
              <a:rPr lang="de-DE" sz="1600" dirty="0">
                <a:latin typeface="Arial"/>
                <a:cs typeface="Arial"/>
              </a:rPr>
              <a:t> </a:t>
            </a:r>
            <a:r>
              <a:rPr lang="de-DE" sz="1600" dirty="0" err="1" smtClean="0">
                <a:latin typeface="Arial"/>
                <a:cs typeface="Arial"/>
              </a:rPr>
              <a:t>and</a:t>
            </a:r>
            <a:r>
              <a:rPr lang="de-DE" sz="1600" dirty="0" smtClean="0">
                <a:latin typeface="Arial"/>
                <a:cs typeface="Arial"/>
              </a:rPr>
              <a:t> </a:t>
            </a:r>
            <a:r>
              <a:rPr lang="de-DE" sz="1600" dirty="0">
                <a:latin typeface="Arial"/>
                <a:cs typeface="Arial"/>
              </a:rPr>
              <a:t>Ruedi Müller-Wenk</a:t>
            </a:r>
            <a:r>
              <a:rPr lang="de-DE" sz="1600" baseline="30000" dirty="0">
                <a:latin typeface="Arial"/>
                <a:cs typeface="Arial"/>
              </a:rPr>
              <a:t>8</a:t>
            </a:r>
            <a:r>
              <a:rPr lang="de-DE" sz="1600" dirty="0">
                <a:latin typeface="Arial"/>
                <a:cs typeface="Arial"/>
              </a:rPr>
              <a:t> </a:t>
            </a:r>
            <a:endParaRPr lang="de-DE" sz="1600" dirty="0" smtClean="0">
              <a:latin typeface="Arial"/>
              <a:cs typeface="Arial"/>
            </a:endParaRPr>
          </a:p>
          <a:p>
            <a:endParaRPr lang="en-GB" sz="1400" baseline="30000" dirty="0" smtClean="0">
              <a:latin typeface="Arial"/>
              <a:cs typeface="Arial"/>
            </a:endParaRPr>
          </a:p>
          <a:p>
            <a:r>
              <a:rPr lang="en-GB" sz="1400" baseline="30000" dirty="0" smtClean="0">
                <a:latin typeface="Arial"/>
                <a:cs typeface="Arial"/>
              </a:rPr>
              <a:t>1</a:t>
            </a:r>
            <a:r>
              <a:rPr lang="en-GB" sz="1400" dirty="0" smtClean="0">
                <a:latin typeface="Arial"/>
                <a:cs typeface="Arial"/>
              </a:rPr>
              <a:t>U Bayreuth (</a:t>
            </a:r>
            <a:r>
              <a:rPr lang="en-GB" sz="1400" dirty="0">
                <a:latin typeface="Arial"/>
                <a:cs typeface="Arial"/>
              </a:rPr>
              <a:t>G</a:t>
            </a:r>
            <a:r>
              <a:rPr lang="en-GB" sz="1400" dirty="0" smtClean="0">
                <a:latin typeface="Arial"/>
                <a:cs typeface="Arial"/>
              </a:rPr>
              <a:t>ermany), </a:t>
            </a:r>
            <a:r>
              <a:rPr lang="en-GB" sz="1400" baseline="30000" dirty="0" smtClean="0">
                <a:latin typeface="Arial"/>
                <a:cs typeface="Arial"/>
              </a:rPr>
              <a:t>2</a:t>
            </a:r>
            <a:r>
              <a:rPr lang="en-GB" sz="1400" dirty="0" smtClean="0">
                <a:latin typeface="Arial"/>
                <a:cs typeface="Arial"/>
              </a:rPr>
              <a:t>CIRAIG (Montréal, Canada), </a:t>
            </a:r>
            <a:r>
              <a:rPr lang="en-CA" sz="1400" baseline="30000" dirty="0" smtClean="0">
                <a:latin typeface="Arial"/>
                <a:cs typeface="Arial"/>
              </a:rPr>
              <a:t>3 </a:t>
            </a:r>
            <a:r>
              <a:rPr lang="en-CA" sz="1400" dirty="0" smtClean="0">
                <a:latin typeface="Arial"/>
                <a:cs typeface="Arial"/>
              </a:rPr>
              <a:t>ETH Zurich (</a:t>
            </a:r>
            <a:r>
              <a:rPr lang="en-CA" sz="1400" dirty="0">
                <a:latin typeface="Arial"/>
                <a:cs typeface="Arial"/>
              </a:rPr>
              <a:t>S</a:t>
            </a:r>
            <a:r>
              <a:rPr lang="en-CA" sz="1400" dirty="0" smtClean="0">
                <a:latin typeface="Arial"/>
                <a:cs typeface="Arial"/>
              </a:rPr>
              <a:t>witzerland), </a:t>
            </a:r>
            <a:r>
              <a:rPr lang="en-CA" sz="1400" baseline="30000" dirty="0">
                <a:latin typeface="Arial"/>
                <a:cs typeface="Arial"/>
              </a:rPr>
              <a:t>4 </a:t>
            </a:r>
            <a:r>
              <a:rPr lang="en-CA" sz="1400" dirty="0" smtClean="0">
                <a:latin typeface="Arial"/>
                <a:cs typeface="Arial"/>
              </a:rPr>
              <a:t>U Stuttgart (</a:t>
            </a:r>
            <a:r>
              <a:rPr lang="en-CA" sz="1400" dirty="0">
                <a:latin typeface="Arial"/>
                <a:cs typeface="Arial"/>
              </a:rPr>
              <a:t>G</a:t>
            </a:r>
            <a:r>
              <a:rPr lang="en-CA" sz="1400" dirty="0" smtClean="0">
                <a:latin typeface="Arial"/>
                <a:cs typeface="Arial"/>
              </a:rPr>
              <a:t>ermany), </a:t>
            </a:r>
            <a:r>
              <a:rPr lang="en-CA" sz="1400" baseline="30000" dirty="0" smtClean="0">
                <a:latin typeface="Arial"/>
                <a:cs typeface="Arial"/>
              </a:rPr>
              <a:t>5 </a:t>
            </a:r>
            <a:r>
              <a:rPr lang="en-CA" sz="1400" dirty="0" smtClean="0">
                <a:latin typeface="Arial"/>
                <a:cs typeface="Arial"/>
              </a:rPr>
              <a:t>JRC (Italy), </a:t>
            </a:r>
            <a:r>
              <a:rPr lang="en-CA" sz="1400" baseline="30000" dirty="0" smtClean="0">
                <a:latin typeface="Arial"/>
                <a:cs typeface="Arial"/>
              </a:rPr>
              <a:t>6 </a:t>
            </a:r>
            <a:r>
              <a:rPr lang="en-CA" sz="1400" dirty="0">
                <a:latin typeface="Arial"/>
                <a:cs typeface="Arial"/>
              </a:rPr>
              <a:t>Universidad </a:t>
            </a:r>
            <a:r>
              <a:rPr lang="en-CA" sz="1400" dirty="0" err="1">
                <a:latin typeface="Arial"/>
                <a:cs typeface="Arial"/>
              </a:rPr>
              <a:t>Tecnológica</a:t>
            </a:r>
            <a:r>
              <a:rPr lang="en-CA" sz="1400" dirty="0">
                <a:latin typeface="Arial"/>
                <a:cs typeface="Arial"/>
              </a:rPr>
              <a:t> </a:t>
            </a:r>
            <a:r>
              <a:rPr lang="en-CA" sz="1400" dirty="0" err="1" smtClean="0">
                <a:latin typeface="Arial"/>
                <a:cs typeface="Arial"/>
              </a:rPr>
              <a:t>Nacional</a:t>
            </a:r>
            <a:r>
              <a:rPr lang="en-CA" sz="1400" dirty="0" smtClean="0">
                <a:latin typeface="Arial"/>
                <a:cs typeface="Arial"/>
              </a:rPr>
              <a:t> (Argentina), </a:t>
            </a:r>
            <a:r>
              <a:rPr lang="en-CA" sz="1400" baseline="30000" dirty="0" smtClean="0">
                <a:latin typeface="Arial"/>
                <a:cs typeface="Arial"/>
              </a:rPr>
              <a:t>7 </a:t>
            </a:r>
            <a:r>
              <a:rPr lang="en-CA" sz="1400" dirty="0" smtClean="0">
                <a:latin typeface="Arial"/>
                <a:cs typeface="Arial"/>
              </a:rPr>
              <a:t>Unilever - Safety </a:t>
            </a:r>
            <a:r>
              <a:rPr lang="en-CA" sz="1400" dirty="0">
                <a:latin typeface="Arial"/>
                <a:cs typeface="Arial"/>
              </a:rPr>
              <a:t>&amp; Environmental Assurance Centre </a:t>
            </a:r>
            <a:r>
              <a:rPr lang="en-CA" sz="1400" dirty="0" smtClean="0">
                <a:latin typeface="Arial"/>
                <a:cs typeface="Arial"/>
              </a:rPr>
              <a:t>(UK), </a:t>
            </a:r>
            <a:r>
              <a:rPr lang="en-CA" sz="1400" baseline="30000" dirty="0" smtClean="0">
                <a:latin typeface="Arial"/>
                <a:cs typeface="Arial"/>
              </a:rPr>
              <a:t>8 </a:t>
            </a:r>
            <a:r>
              <a:rPr lang="en-CA" sz="1400" dirty="0" smtClean="0">
                <a:latin typeface="Arial"/>
                <a:cs typeface="Arial"/>
              </a:rPr>
              <a:t>U </a:t>
            </a:r>
            <a:r>
              <a:rPr lang="en-CA" sz="1400" dirty="0">
                <a:latin typeface="Arial"/>
                <a:cs typeface="Arial"/>
              </a:rPr>
              <a:t>St. </a:t>
            </a:r>
            <a:r>
              <a:rPr lang="en-CA" sz="1400" dirty="0" err="1" smtClean="0">
                <a:latin typeface="Arial"/>
                <a:cs typeface="Arial"/>
              </a:rPr>
              <a:t>Gallen</a:t>
            </a:r>
            <a:r>
              <a:rPr lang="en-CA" sz="1400" dirty="0" smtClean="0">
                <a:latin typeface="Arial"/>
                <a:cs typeface="Arial"/>
              </a:rPr>
              <a:t> (Switzerland)</a:t>
            </a:r>
            <a:endParaRPr lang="de-DE" sz="1400" dirty="0" smtClean="0">
              <a:latin typeface="Arial"/>
              <a:cs typeface="Arial"/>
            </a:endParaRPr>
          </a:p>
        </p:txBody>
      </p:sp>
    </p:spTree>
    <p:extLst>
      <p:ext uri="{BB962C8B-B14F-4D97-AF65-F5344CB8AC3E}">
        <p14:creationId xmlns:p14="http://schemas.microsoft.com/office/powerpoint/2010/main" val="41693116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dirty="0">
                <a:solidFill>
                  <a:srgbClr val="2A6AB3"/>
                </a:solidFill>
              </a:rPr>
              <a:t>Project description </a:t>
            </a:r>
            <a:r>
              <a:rPr lang="en-CA" dirty="0" smtClean="0">
                <a:solidFill>
                  <a:srgbClr val="2A6AB3"/>
                </a:solidFill>
              </a:rPr>
              <a:t>and</a:t>
            </a:r>
            <a:r>
              <a:rPr lang="en-CA" dirty="0">
                <a:solidFill>
                  <a:srgbClr val="2A6AB3"/>
                </a:solidFill>
              </a:rPr>
              <a:t/>
            </a:r>
            <a:br>
              <a:rPr lang="en-CA" dirty="0">
                <a:solidFill>
                  <a:srgbClr val="2A6AB3"/>
                </a:solidFill>
              </a:rPr>
            </a:br>
            <a:r>
              <a:rPr lang="en-CA" dirty="0">
                <a:solidFill>
                  <a:srgbClr val="2A6AB3"/>
                </a:solidFill>
              </a:rPr>
              <a:t>Partnership </a:t>
            </a:r>
            <a:endParaRPr lang="en-US" dirty="0">
              <a:solidFill>
                <a:srgbClr val="2A6AB3"/>
              </a:solidFill>
            </a:endParaRPr>
          </a:p>
        </p:txBody>
      </p:sp>
      <p:sp>
        <p:nvSpPr>
          <p:cNvPr id="3" name="Textplatzhalter 2"/>
          <p:cNvSpPr>
            <a:spLocks noGrp="1"/>
          </p:cNvSpPr>
          <p:nvPr>
            <p:ph type="body" idx="1"/>
          </p:nvPr>
        </p:nvSpPr>
        <p:spPr/>
        <p:txBody>
          <a:bodyPr/>
          <a:lstStyle/>
          <a:p>
            <a:endParaRPr lang="en-US" dirty="0"/>
          </a:p>
        </p:txBody>
      </p:sp>
      <p:sp>
        <p:nvSpPr>
          <p:cNvPr id="5"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16</a:t>
            </a:fld>
            <a:endParaRPr lang="en-US" sz="1400" dirty="0"/>
          </a:p>
        </p:txBody>
      </p:sp>
    </p:spTree>
    <p:extLst>
      <p:ext uri="{BB962C8B-B14F-4D97-AF65-F5344CB8AC3E}">
        <p14:creationId xmlns:p14="http://schemas.microsoft.com/office/powerpoint/2010/main" val="4430855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35106" y="1820114"/>
            <a:ext cx="8429685"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Pct val="80000"/>
              <a:buFontTx/>
              <a:buNone/>
              <a:tabLst/>
              <a:defRPr/>
            </a:pPr>
            <a:r>
              <a:rPr kumimoji="0" lang="en-US" sz="2400" b="0" i="0" u="none" strike="noStrike" kern="0" cap="none" spc="0" normalizeH="0" baseline="0" noProof="0" dirty="0">
                <a:ln>
                  <a:noFill/>
                </a:ln>
                <a:solidFill>
                  <a:srgbClr val="000000">
                    <a:lumMod val="85000"/>
                    <a:lumOff val="15000"/>
                  </a:srgbClr>
                </a:solidFill>
                <a:effectLst/>
                <a:uLnTx/>
                <a:uFillTx/>
                <a:latin typeface="Lucida Sans Unicode" pitchFamily="34" charset="0"/>
                <a:cs typeface="Lucida Sans Unicode" pitchFamily="34" charset="0"/>
              </a:rPr>
              <a:t>Working</a:t>
            </a:r>
            <a:r>
              <a:rPr kumimoji="0" lang="en-US" sz="2400" b="0" i="0" u="none" strike="noStrike" kern="0" cap="none" spc="0" normalizeH="0" baseline="0" noProof="0" dirty="0" smtClean="0">
                <a:ln>
                  <a:noFill/>
                </a:ln>
                <a:solidFill>
                  <a:srgbClr val="000000">
                    <a:lumMod val="85000"/>
                    <a:lumOff val="15000"/>
                  </a:srgbClr>
                </a:solidFill>
                <a:effectLst/>
                <a:uLnTx/>
                <a:uFillTx/>
                <a:latin typeface="Lucida Sans Unicode" pitchFamily="34" charset="0"/>
                <a:cs typeface="Lucida Sans Unicode" pitchFamily="34" charset="0"/>
              </a:rPr>
              <a:t> group UNEP/SETAC LC Initiative (phase 2):</a:t>
            </a:r>
            <a:endParaRPr kumimoji="0" lang="en-US" sz="2400" b="0" i="0" u="none" strike="noStrike" kern="0" cap="none" spc="0" normalizeH="0" baseline="0" noProof="0" dirty="0">
              <a:ln>
                <a:noFill/>
              </a:ln>
              <a:solidFill>
                <a:srgbClr val="000000">
                  <a:lumMod val="85000"/>
                  <a:lumOff val="15000"/>
                </a:srgbClr>
              </a:solidFill>
              <a:effectLst/>
              <a:uLnTx/>
              <a:uFillTx/>
              <a:latin typeface="Lucida Sans Unicode" pitchFamily="34" charset="0"/>
              <a:cs typeface="Lucida Sans Unicode" pitchFamily="34" charset="0"/>
            </a:endParaRPr>
          </a:p>
        </p:txBody>
      </p:sp>
      <p:sp>
        <p:nvSpPr>
          <p:cNvPr id="39" name="Rectangle 38"/>
          <p:cNvSpPr/>
          <p:nvPr/>
        </p:nvSpPr>
        <p:spPr>
          <a:xfrm>
            <a:off x="577982" y="2423429"/>
            <a:ext cx="8419770" cy="3739485"/>
          </a:xfrm>
          <a:prstGeom prst="rect">
            <a:avLst/>
          </a:prstGeom>
        </p:spPr>
        <p:txBody>
          <a:bodyPr wrap="square">
            <a:spAutoFit/>
          </a:bodyPr>
          <a:lstStyle/>
          <a:p>
            <a:pPr marL="285750" marR="0" lvl="0" indent="-285750" algn="just" defTabSz="914400" eaLnBrk="1" fontAlgn="auto" latinLnBrk="0" hangingPunct="1">
              <a:lnSpc>
                <a:spcPct val="100000"/>
              </a:lnSpc>
              <a:spcBef>
                <a:spcPts val="1800"/>
              </a:spcBef>
              <a:spcAft>
                <a:spcPts val="600"/>
              </a:spcAft>
              <a:buClr>
                <a:srgbClr val="99CC00"/>
              </a:buClr>
              <a:buSzTx/>
              <a:buFont typeface="Wingdings" pitchFamily="2" charset="2"/>
              <a:buChar char="§"/>
              <a:tabLst/>
              <a:defRPr/>
            </a:pPr>
            <a:r>
              <a:rPr lang="en-US" sz="1800" b="0" kern="0" dirty="0">
                <a:solidFill>
                  <a:schemeClr val="tx1">
                    <a:lumMod val="85000"/>
                    <a:lumOff val="15000"/>
                  </a:schemeClr>
                </a:solidFill>
                <a:latin typeface="Lucida Sans Unicode" pitchFamily="34" charset="0"/>
                <a:cs typeface="Lucida Sans Unicode" pitchFamily="34" charset="0"/>
              </a:rPr>
              <a:t>H</a:t>
            </a:r>
            <a:r>
              <a:rPr kumimoji="0" lang="en-US" sz="1800" b="0" i="0" u="none" strike="noStrike" kern="0" cap="none" spc="0" normalizeH="0" baseline="0" dirty="0" smtClean="0">
                <a:ln>
                  <a:noFill/>
                </a:ln>
                <a:solidFill>
                  <a:schemeClr val="tx1">
                    <a:lumMod val="85000"/>
                    <a:lumOff val="15000"/>
                  </a:schemeClr>
                </a:solidFill>
                <a:effectLst/>
                <a:uLnTx/>
                <a:uFillTx/>
                <a:latin typeface="Lucida Sans Unicode" pitchFamily="34" charset="0"/>
                <a:cs typeface="Lucida Sans Unicode" pitchFamily="34" charset="0"/>
              </a:rPr>
              <a:t>armonize</a:t>
            </a:r>
            <a:r>
              <a:rPr kumimoji="0" lang="en-US"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 practices and </a:t>
            </a:r>
            <a:r>
              <a:rPr kumimoji="0" lang="en-US" sz="1800" b="0" i="0"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provide </a:t>
            </a:r>
            <a:r>
              <a:rPr kumimoji="0" lang="en-US" sz="1800" b="0" i="0" u="sng"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principles for Life Cycle Inventories </a:t>
            </a:r>
            <a:r>
              <a:rPr kumimoji="0" lang="en-US" sz="1800" b="0" i="0"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on</a:t>
            </a:r>
            <a:r>
              <a:rPr kumimoji="0" lang="en-US" sz="1800" b="0" i="0" strike="noStrike" kern="0" cap="none" spc="0" normalizeH="0" noProof="0" dirty="0" smtClean="0">
                <a:ln>
                  <a:noFill/>
                </a:ln>
                <a:solidFill>
                  <a:schemeClr val="tx1">
                    <a:lumMod val="85000"/>
                    <a:lumOff val="15000"/>
                  </a:schemeClr>
                </a:solidFill>
                <a:effectLst/>
                <a:uLnTx/>
                <a:uFillTx/>
                <a:latin typeface="Lucida Sans Unicode" pitchFamily="34" charset="0"/>
                <a:cs typeface="Lucida Sans Unicode" pitchFamily="34" charset="0"/>
              </a:rPr>
              <a:t> a global scale</a:t>
            </a:r>
            <a:endParaRPr lang="en-US" sz="1800" b="0" u="sng" kern="0" dirty="0">
              <a:solidFill>
                <a:schemeClr val="tx1">
                  <a:lumMod val="85000"/>
                  <a:lumOff val="15000"/>
                </a:schemeClr>
              </a:solidFill>
              <a:latin typeface="Lucida Sans Unicode" pitchFamily="34" charset="0"/>
              <a:cs typeface="Lucida Sans Unicode" pitchFamily="34" charset="0"/>
            </a:endParaRPr>
          </a:p>
          <a:p>
            <a:pPr marL="285750" marR="0" lvl="0" indent="-285750" algn="just" defTabSz="914400" eaLnBrk="1" fontAlgn="auto" latinLnBrk="0" hangingPunct="1">
              <a:lnSpc>
                <a:spcPct val="100000"/>
              </a:lnSpc>
              <a:spcBef>
                <a:spcPts val="1800"/>
              </a:spcBef>
              <a:spcAft>
                <a:spcPts val="600"/>
              </a:spcAft>
              <a:buClr>
                <a:srgbClr val="99CC00"/>
              </a:buClr>
              <a:buSzTx/>
              <a:buFont typeface="Wingdings" pitchFamily="2" charset="2"/>
              <a:buChar char="§"/>
              <a:tabLst/>
              <a:defRPr/>
            </a:pPr>
            <a:r>
              <a:rPr lang="en-US" sz="1800" b="0" kern="0" noProof="0" dirty="0" smtClean="0">
                <a:solidFill>
                  <a:schemeClr val="tx1">
                    <a:lumMod val="85000"/>
                    <a:lumOff val="15000"/>
                  </a:schemeClr>
                </a:solidFill>
                <a:latin typeface="Lucida Sans Unicode" pitchFamily="34" charset="0"/>
                <a:cs typeface="Lucida Sans Unicode" pitchFamily="34" charset="0"/>
              </a:rPr>
              <a:t>P</a:t>
            </a:r>
            <a:r>
              <a:rPr kumimoji="0" lang="en-US" sz="1800" b="0" i="0"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rovide </a:t>
            </a:r>
            <a:r>
              <a:rPr kumimoji="0" lang="en-US" sz="1800" b="0" i="0" u="sng"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guidelines for LCIA methods</a:t>
            </a:r>
            <a:r>
              <a:rPr kumimoji="0" lang="en-US" sz="1800" b="0" i="0"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 </a:t>
            </a:r>
            <a:r>
              <a:rPr kumimoji="0" lang="en-US"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based on the recommendations established</a:t>
            </a:r>
            <a:r>
              <a:rPr kumimoji="0" lang="en-US" sz="1800" b="0" i="0" u="none" strike="noStrike" kern="0" cap="none" spc="0" normalizeH="0" noProof="0" dirty="0" smtClean="0">
                <a:ln>
                  <a:noFill/>
                </a:ln>
                <a:solidFill>
                  <a:schemeClr val="tx1">
                    <a:lumMod val="85000"/>
                    <a:lumOff val="15000"/>
                  </a:schemeClr>
                </a:solidFill>
                <a:effectLst/>
                <a:uLnTx/>
                <a:uFillTx/>
                <a:latin typeface="Lucida Sans Unicode" pitchFamily="34" charset="0"/>
                <a:cs typeface="Lucida Sans Unicode" pitchFamily="34" charset="0"/>
              </a:rPr>
              <a:t> in </a:t>
            </a:r>
            <a:r>
              <a:rPr kumimoji="0" lang="en-CA"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phase 1</a:t>
            </a:r>
            <a:r>
              <a:rPr kumimoji="0" lang="en-CA" sz="1800" b="0" i="0" u="none" strike="noStrike" kern="0" cap="none" spc="0" normalizeH="0" noProof="0" dirty="0" smtClean="0">
                <a:ln>
                  <a:noFill/>
                </a:ln>
                <a:solidFill>
                  <a:schemeClr val="tx1">
                    <a:lumMod val="85000"/>
                    <a:lumOff val="15000"/>
                  </a:schemeClr>
                </a:solidFill>
                <a:effectLst/>
                <a:uLnTx/>
                <a:uFillTx/>
                <a:latin typeface="Lucida Sans Unicode" pitchFamily="34" charset="0"/>
                <a:cs typeface="Lucida Sans Unicode" pitchFamily="34" charset="0"/>
              </a:rPr>
              <a:t> </a:t>
            </a:r>
            <a:endParaRPr lang="en-CA" sz="1800" b="0" kern="0" baseline="0" dirty="0" smtClean="0">
              <a:solidFill>
                <a:schemeClr val="tx1">
                  <a:lumMod val="85000"/>
                  <a:lumOff val="15000"/>
                </a:schemeClr>
              </a:solidFill>
              <a:latin typeface="Lucida Sans Unicode" pitchFamily="34" charset="0"/>
              <a:cs typeface="Lucida Sans Unicode" pitchFamily="34" charset="0"/>
            </a:endParaRPr>
          </a:p>
          <a:p>
            <a:pPr marL="285750" marR="0" lvl="0" indent="-285750" algn="just" defTabSz="914400" eaLnBrk="1" fontAlgn="auto" latinLnBrk="0" hangingPunct="1">
              <a:lnSpc>
                <a:spcPct val="100000"/>
              </a:lnSpc>
              <a:spcBef>
                <a:spcPts val="1800"/>
              </a:spcBef>
              <a:spcAft>
                <a:spcPts val="600"/>
              </a:spcAft>
              <a:buClr>
                <a:srgbClr val="99CC00"/>
              </a:buClr>
              <a:buSzTx/>
              <a:buFont typeface="Wingdings" pitchFamily="2" charset="2"/>
              <a:buChar char="§"/>
              <a:tabLst/>
              <a:defRPr/>
            </a:pPr>
            <a:r>
              <a:rPr lang="en-CA" sz="1800" b="0" kern="0" dirty="0">
                <a:solidFill>
                  <a:schemeClr val="tx1">
                    <a:lumMod val="85000"/>
                    <a:lumOff val="15000"/>
                  </a:schemeClr>
                </a:solidFill>
                <a:latin typeface="Lucida Sans Unicode" pitchFamily="34" charset="0"/>
                <a:cs typeface="Lucida Sans Unicode" pitchFamily="34" charset="0"/>
              </a:rPr>
              <a:t>P</a:t>
            </a:r>
            <a:r>
              <a:rPr lang="en-CA" sz="1800" b="0" kern="0" dirty="0" smtClean="0">
                <a:solidFill>
                  <a:schemeClr val="tx1">
                    <a:lumMod val="85000"/>
                    <a:lumOff val="15000"/>
                  </a:schemeClr>
                </a:solidFill>
                <a:latin typeface="Lucida Sans Unicode" pitchFamily="34" charset="0"/>
                <a:cs typeface="Lucida Sans Unicode" pitchFamily="34" charset="0"/>
              </a:rPr>
              <a:t>rovide </a:t>
            </a:r>
            <a:r>
              <a:rPr kumimoji="0" lang="en-US" sz="1800" b="0" i="0" u="sng"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operational sets of characterization factors</a:t>
            </a:r>
            <a:r>
              <a:rPr kumimoji="0" lang="en-US"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 for impacts on : </a:t>
            </a:r>
          </a:p>
          <a:p>
            <a:pPr marL="800100" marR="0" lvl="1" indent="-342900" algn="just" defTabSz="914400" eaLnBrk="1" fontAlgn="auto" latinLnBrk="0" hangingPunct="1">
              <a:lnSpc>
                <a:spcPct val="100000"/>
              </a:lnSpc>
              <a:spcBef>
                <a:spcPts val="0"/>
              </a:spcBef>
              <a:spcAft>
                <a:spcPts val="600"/>
              </a:spcAft>
              <a:buClrTx/>
              <a:buSzTx/>
              <a:buFontTx/>
              <a:buAutoNum type="arabicParenR"/>
              <a:tabLst/>
              <a:defRPr/>
            </a:pPr>
            <a:r>
              <a:rPr kumimoji="0" lang="en-US"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biodiversity </a:t>
            </a:r>
          </a:p>
          <a:p>
            <a:pPr marL="800100" marR="0" lvl="1" indent="-342900" algn="just" defTabSz="914400" eaLnBrk="1" fontAlgn="auto" latinLnBrk="0" hangingPunct="1">
              <a:lnSpc>
                <a:spcPct val="100000"/>
              </a:lnSpc>
              <a:spcBef>
                <a:spcPts val="0"/>
              </a:spcBef>
              <a:spcAft>
                <a:spcPts val="600"/>
              </a:spcAft>
              <a:buClrTx/>
              <a:buSzTx/>
              <a:buFontTx/>
              <a:buAutoNum type="arabicParenR"/>
              <a:tabLst/>
              <a:defRPr/>
            </a:pPr>
            <a:r>
              <a:rPr kumimoji="0" lang="en-US"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rPr>
              <a:t>services provided by terrestrial ecosystems </a:t>
            </a:r>
            <a:endParaRPr lang="en-US" sz="1800" b="0" kern="0" dirty="0">
              <a:solidFill>
                <a:schemeClr val="tx1">
                  <a:lumMod val="85000"/>
                  <a:lumOff val="15000"/>
                </a:schemeClr>
              </a:solidFill>
              <a:latin typeface="Lucida Sans Unicode" pitchFamily="34" charset="0"/>
              <a:cs typeface="Lucida Sans Unicode" pitchFamily="34" charset="0"/>
            </a:endParaRPr>
          </a:p>
          <a:p>
            <a:pPr marL="285750" lvl="0" indent="-285750" algn="just" eaLnBrk="1" fontAlgn="auto" hangingPunct="1">
              <a:spcBef>
                <a:spcPts val="1800"/>
              </a:spcBef>
              <a:spcAft>
                <a:spcPts val="600"/>
              </a:spcAft>
              <a:buClr>
                <a:srgbClr val="99CC00"/>
              </a:buClr>
              <a:buFont typeface="Wingdings" pitchFamily="2" charset="2"/>
              <a:buChar char="§"/>
              <a:defRPr/>
            </a:pPr>
            <a:r>
              <a:rPr lang="en-CA" sz="1800" b="0" kern="0" dirty="0" smtClean="0">
                <a:solidFill>
                  <a:srgbClr val="000000">
                    <a:lumMod val="85000"/>
                    <a:lumOff val="15000"/>
                  </a:srgbClr>
                </a:solidFill>
                <a:latin typeface="Lucida Sans Unicode" pitchFamily="34" charset="0"/>
                <a:cs typeface="Lucida Sans Unicode" pitchFamily="34" charset="0"/>
              </a:rPr>
              <a:t>Illustrate those findings in study cases</a:t>
            </a:r>
            <a:endParaRPr lang="en-US" sz="1800" b="0" kern="0" dirty="0">
              <a:solidFill>
                <a:srgbClr val="000000">
                  <a:lumMod val="85000"/>
                  <a:lumOff val="15000"/>
                </a:srgbClr>
              </a:solidFill>
              <a:latin typeface="Lucida Sans Unicode" pitchFamily="34" charset="0"/>
              <a:cs typeface="Lucida Sans Unicode" pitchFamily="34" charset="0"/>
            </a:endParaRPr>
          </a:p>
          <a:p>
            <a:pPr marL="800100" marR="0" lvl="1" indent="-342900" algn="just" defTabSz="914400" eaLnBrk="1" fontAlgn="auto" latinLnBrk="0" hangingPunct="1">
              <a:lnSpc>
                <a:spcPct val="100000"/>
              </a:lnSpc>
              <a:spcBef>
                <a:spcPts val="0"/>
              </a:spcBef>
              <a:spcAft>
                <a:spcPts val="600"/>
              </a:spcAft>
              <a:buClrTx/>
              <a:buSzTx/>
              <a:buFontTx/>
              <a:buAutoNum type="arabicParenR"/>
              <a:tabLst/>
              <a:defRPr/>
            </a:pPr>
            <a:endParaRPr kumimoji="0" lang="en-US" sz="1800" b="0" i="0" u="none" strike="noStrike" kern="0" cap="none" spc="0" normalizeH="0" baseline="0" noProof="0" dirty="0" smtClean="0">
              <a:ln>
                <a:noFill/>
              </a:ln>
              <a:solidFill>
                <a:schemeClr val="tx1">
                  <a:lumMod val="85000"/>
                  <a:lumOff val="15000"/>
                </a:schemeClr>
              </a:solidFill>
              <a:effectLst/>
              <a:uLnTx/>
              <a:uFillTx/>
              <a:latin typeface="Lucida Sans Unicode" pitchFamily="34" charset="0"/>
              <a:cs typeface="Lucida Sans Unicode" pitchFamily="34" charset="0"/>
            </a:endParaRPr>
          </a:p>
        </p:txBody>
      </p:sp>
      <p:sp>
        <p:nvSpPr>
          <p:cNvPr id="41" name="Rectangle 2"/>
          <p:cNvSpPr txBox="1">
            <a:spLocks noChangeArrowheads="1"/>
          </p:cNvSpPr>
          <p:nvPr/>
        </p:nvSpPr>
        <p:spPr bwMode="auto">
          <a:xfrm>
            <a:off x="539552" y="681880"/>
            <a:ext cx="8458200" cy="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CA" sz="3000" dirty="0" smtClean="0">
                <a:latin typeface="Lucida Sans Unicode" pitchFamily="34" charset="0"/>
                <a:cs typeface="Lucida Sans Unicode" pitchFamily="34" charset="0"/>
              </a:rPr>
              <a:t>Land use LCIA: aims of the project</a:t>
            </a:r>
            <a:endParaRPr lang="en-CA" sz="3000" dirty="0">
              <a:latin typeface="Lucida Sans Unicode" pitchFamily="34" charset="0"/>
              <a:cs typeface="Lucida Sans Unicode" pitchFamily="34" charset="0"/>
            </a:endParaRPr>
          </a:p>
        </p:txBody>
      </p:sp>
      <p:sp>
        <p:nvSpPr>
          <p:cNvPr id="48" name="Slide Number Placeholder 1"/>
          <p:cNvSpPr>
            <a:spLocks noGrp="1"/>
          </p:cNvSpPr>
          <p:nvPr>
            <p:ph type="sldNum" sz="quarter" idx="4294967295"/>
          </p:nvPr>
        </p:nvSpPr>
        <p:spPr>
          <a:xfrm>
            <a:off x="8382000" y="6564313"/>
            <a:ext cx="762000" cy="230187"/>
          </a:xfrm>
          <a:prstGeom prst="rect">
            <a:avLst/>
          </a:prstGeom>
        </p:spPr>
        <p:txBody>
          <a:bodyPr/>
          <a:lstStyle/>
          <a:p>
            <a:pPr>
              <a:defRPr/>
            </a:pPr>
            <a:fld id="{95FCFADC-3A8F-4F43-B286-46629C7892E3}" type="slidenum">
              <a:rPr lang="en-US" sz="1400"/>
              <a:pPr>
                <a:defRPr/>
              </a:pPr>
              <a:t>17</a:t>
            </a:fld>
            <a:endParaRPr lang="en-US" sz="1400"/>
          </a:p>
        </p:txBody>
      </p:sp>
    </p:spTree>
    <p:extLst>
      <p:ext uri="{BB962C8B-B14F-4D97-AF65-F5344CB8AC3E}">
        <p14:creationId xmlns:p14="http://schemas.microsoft.com/office/powerpoint/2010/main" val="12330836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418" y="360540"/>
            <a:ext cx="8411718" cy="990600"/>
          </a:xfrm>
          <a:solidFill>
            <a:schemeClr val="bg1"/>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r>
              <a:rPr lang="en-US" sz="3000" kern="1200" dirty="0" smtClean="0">
                <a:latin typeface="Lucida Sans Unicode" pitchFamily="34" charset="0"/>
                <a:cs typeface="Lucida Sans Unicode" pitchFamily="34" charset="0"/>
              </a:rPr>
              <a:t>Characterisation factors for land use impacts on biodiversity  and ecosystem services</a:t>
            </a:r>
            <a:endParaRPr lang="en-US" sz="3000" kern="1200" dirty="0">
              <a:latin typeface="Lucida Sans Unicode" pitchFamily="34" charset="0"/>
              <a:cs typeface="Lucida Sans Unicode" pitchFamily="34" charset="0"/>
            </a:endParaRPr>
          </a:p>
        </p:txBody>
      </p:sp>
      <p:sp>
        <p:nvSpPr>
          <p:cNvPr id="3" name="Inhaltsplatzhalter 2"/>
          <p:cNvSpPr>
            <a:spLocks noGrp="1"/>
          </p:cNvSpPr>
          <p:nvPr>
            <p:ph idx="1"/>
          </p:nvPr>
        </p:nvSpPr>
        <p:spPr>
          <a:xfrm>
            <a:off x="293508" y="1729579"/>
            <a:ext cx="8727662" cy="4782750"/>
          </a:xfrm>
          <a:noFill/>
        </p:spPr>
        <p:txBody>
          <a:bodyPr/>
          <a:lstStyle/>
          <a:p>
            <a:pPr marL="0" indent="0">
              <a:buNone/>
            </a:pPr>
            <a:r>
              <a:rPr lang="en-CA" sz="2000" dirty="0" smtClean="0">
                <a:latin typeface="Lucida Sans Unicode" pitchFamily="34" charset="0"/>
                <a:cs typeface="Lucida Sans Unicode" pitchFamily="34" charset="0"/>
              </a:rPr>
              <a:t>A) Biodiversity Damage Potential </a:t>
            </a:r>
          </a:p>
          <a:p>
            <a:pPr lvl="2"/>
            <a:r>
              <a:rPr lang="en-CA" sz="1600" dirty="0" smtClean="0">
                <a:solidFill>
                  <a:srgbClr val="2A6AB3"/>
                </a:solidFill>
                <a:latin typeface="Lucida Sans Unicode" pitchFamily="34" charset="0"/>
                <a:cs typeface="Lucida Sans Unicode" pitchFamily="34" charset="0"/>
              </a:rPr>
              <a:t>Local species diversity and functional diversity</a:t>
            </a:r>
            <a:endParaRPr lang="en-CA" sz="1600" dirty="0">
              <a:solidFill>
                <a:srgbClr val="2A6AB3"/>
              </a:solidFill>
              <a:latin typeface="Lucida Sans Unicode" pitchFamily="34" charset="0"/>
              <a:cs typeface="Lucida Sans Unicode" pitchFamily="34" charset="0"/>
            </a:endParaRPr>
          </a:p>
          <a:p>
            <a:pPr marL="0" indent="0">
              <a:spcBef>
                <a:spcPts val="1200"/>
              </a:spcBef>
              <a:buNone/>
            </a:pPr>
            <a:r>
              <a:rPr lang="en-CA" sz="2000" dirty="0" smtClean="0">
                <a:latin typeface="Lucida Sans Unicode" pitchFamily="34" charset="0"/>
                <a:cs typeface="Lucida Sans Unicode" pitchFamily="34" charset="0"/>
              </a:rPr>
              <a:t>B) Ecosystem Services Damage Potential</a:t>
            </a:r>
          </a:p>
          <a:p>
            <a:pPr marL="457200" lvl="1" indent="0">
              <a:buNone/>
            </a:pPr>
            <a:r>
              <a:rPr lang="en-CA" sz="1800" dirty="0" smtClean="0">
                <a:latin typeface="Lucida Sans Unicode" pitchFamily="34" charset="0"/>
                <a:cs typeface="Lucida Sans Unicode" pitchFamily="34" charset="0"/>
              </a:rPr>
              <a:t>B1) Biotic Production </a:t>
            </a:r>
          </a:p>
          <a:p>
            <a:pPr lvl="2"/>
            <a:r>
              <a:rPr lang="en-CA" sz="1600" dirty="0" smtClean="0">
                <a:solidFill>
                  <a:srgbClr val="2A6AB3"/>
                </a:solidFill>
                <a:latin typeface="Lucida Sans Unicode" pitchFamily="34" charset="0"/>
                <a:cs typeface="Lucida Sans Unicode" pitchFamily="34" charset="0"/>
              </a:rPr>
              <a:t>Capacity of ecosystems to produce biomass</a:t>
            </a:r>
          </a:p>
          <a:p>
            <a:pPr marL="457200" lvl="1" indent="0">
              <a:buNone/>
            </a:pPr>
            <a:r>
              <a:rPr lang="en-CA" sz="1800" dirty="0" smtClean="0">
                <a:latin typeface="Lucida Sans Unicode" pitchFamily="34" charset="0"/>
                <a:cs typeface="Lucida Sans Unicode" pitchFamily="34" charset="0"/>
              </a:rPr>
              <a:t>B2) Carbon Sequestration</a:t>
            </a:r>
          </a:p>
          <a:p>
            <a:pPr lvl="2"/>
            <a:r>
              <a:rPr lang="en-CA" sz="1600" dirty="0" smtClean="0">
                <a:solidFill>
                  <a:srgbClr val="2A6AB3"/>
                </a:solidFill>
                <a:latin typeface="Lucida Sans Unicode" pitchFamily="34" charset="0"/>
                <a:cs typeface="Lucida Sans Unicode" pitchFamily="34" charset="0"/>
              </a:rPr>
              <a:t>Capacity of ecosystems to uptake carbon from air  </a:t>
            </a:r>
          </a:p>
          <a:p>
            <a:pPr marL="457200" lvl="1" indent="0">
              <a:buNone/>
            </a:pPr>
            <a:r>
              <a:rPr lang="en-CA" sz="1800" dirty="0" smtClean="0">
                <a:latin typeface="Lucida Sans Unicode" pitchFamily="34" charset="0"/>
                <a:cs typeface="Lucida Sans Unicode" pitchFamily="34" charset="0"/>
              </a:rPr>
              <a:t>B3) Freshwater Regulation</a:t>
            </a:r>
          </a:p>
          <a:p>
            <a:pPr lvl="2"/>
            <a:r>
              <a:rPr lang="en-CA" sz="1600" dirty="0" smtClean="0">
                <a:solidFill>
                  <a:srgbClr val="2A6AB3"/>
                </a:solidFill>
                <a:latin typeface="Lucida Sans Unicode" pitchFamily="34" charset="0"/>
                <a:cs typeface="Lucida Sans Unicode" pitchFamily="34" charset="0"/>
              </a:rPr>
              <a:t>a) Capacity of ecosystems to regulate peak flow and base flow of surface water b) Capacity of ecosystems to recharge ground water</a:t>
            </a:r>
          </a:p>
          <a:p>
            <a:pPr marL="457200" lvl="1" indent="0">
              <a:buNone/>
            </a:pPr>
            <a:r>
              <a:rPr lang="en-CA" sz="1800" dirty="0" smtClean="0">
                <a:latin typeface="Lucida Sans Unicode" pitchFamily="34" charset="0"/>
                <a:cs typeface="Lucida Sans Unicode" pitchFamily="34" charset="0"/>
              </a:rPr>
              <a:t>B4) Erosion Regulation </a:t>
            </a:r>
          </a:p>
          <a:p>
            <a:pPr lvl="2"/>
            <a:r>
              <a:rPr lang="en-CA" sz="1600" dirty="0" smtClean="0">
                <a:solidFill>
                  <a:srgbClr val="2A6AB3"/>
                </a:solidFill>
                <a:latin typeface="Lucida Sans Unicode" pitchFamily="34" charset="0"/>
                <a:cs typeface="Lucida Sans Unicode" pitchFamily="34" charset="0"/>
              </a:rPr>
              <a:t>Capacity of ecosystems to stabilize soil and to prevent sedimentation</a:t>
            </a:r>
          </a:p>
          <a:p>
            <a:pPr marL="457200" lvl="1" indent="0">
              <a:buNone/>
            </a:pPr>
            <a:r>
              <a:rPr lang="en-CA" sz="1800" dirty="0" smtClean="0">
                <a:latin typeface="Lucida Sans Unicode" pitchFamily="34" charset="0"/>
                <a:cs typeface="Lucida Sans Unicode" pitchFamily="34" charset="0"/>
              </a:rPr>
              <a:t>B5) Water Purification </a:t>
            </a:r>
          </a:p>
          <a:p>
            <a:pPr lvl="2"/>
            <a:r>
              <a:rPr lang="en-CA" sz="1600" dirty="0" smtClean="0">
                <a:solidFill>
                  <a:srgbClr val="2A6AB3"/>
                </a:solidFill>
                <a:latin typeface="Lucida Sans Unicode" pitchFamily="34" charset="0"/>
                <a:cs typeface="Lucida Sans Unicode" pitchFamily="34" charset="0"/>
              </a:rPr>
              <a:t>Chemical, physical and mechanical capacity of ecosystems to clean a polluted suspension of water</a:t>
            </a:r>
            <a:endParaRPr lang="en-CA" sz="2000" dirty="0">
              <a:solidFill>
                <a:srgbClr val="2A6AB3"/>
              </a:solidFill>
              <a:latin typeface="Lucida Sans Unicode" pitchFamily="34" charset="0"/>
              <a:cs typeface="Lucida Sans Unicode" pitchFamily="34" charset="0"/>
            </a:endParaRPr>
          </a:p>
        </p:txBody>
      </p:sp>
      <p:sp>
        <p:nvSpPr>
          <p:cNvPr id="6" name="Slide Number Placeholder 1"/>
          <p:cNvSpPr>
            <a:spLocks noGrp="1"/>
          </p:cNvSpPr>
          <p:nvPr>
            <p:ph type="sldNum" sz="quarter" idx="4294967295"/>
          </p:nvPr>
        </p:nvSpPr>
        <p:spPr>
          <a:xfrm>
            <a:off x="8382000" y="6564313"/>
            <a:ext cx="762000" cy="230187"/>
          </a:xfrm>
          <a:prstGeom prst="rect">
            <a:avLst/>
          </a:prstGeom>
        </p:spPr>
        <p:txBody>
          <a:bodyPr/>
          <a:lstStyle/>
          <a:p>
            <a:pPr>
              <a:defRPr/>
            </a:pPr>
            <a:fld id="{95FCFADC-3A8F-4F43-B286-46629C7892E3}" type="slidenum">
              <a:rPr lang="en-US" sz="1400"/>
              <a:pPr>
                <a:defRPr/>
              </a:pPr>
              <a:t>18</a:t>
            </a:fld>
            <a:endParaRPr lang="en-US" sz="1400" dirty="0"/>
          </a:p>
        </p:txBody>
      </p:sp>
    </p:spTree>
    <p:extLst>
      <p:ext uri="{BB962C8B-B14F-4D97-AF65-F5344CB8AC3E}">
        <p14:creationId xmlns:p14="http://schemas.microsoft.com/office/powerpoint/2010/main" val="41580121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72454" y="4447833"/>
            <a:ext cx="7429552" cy="415498"/>
          </a:xfrm>
          <a:prstGeom prst="rect">
            <a:avLst/>
          </a:prstGeom>
        </p:spPr>
        <p:txBody>
          <a:bodyPr wrap="square">
            <a:spAutoFit/>
          </a:bodyPr>
          <a:lstStyle/>
          <a:p>
            <a:r>
              <a:rPr lang="en-US" sz="2100" smtClean="0">
                <a:solidFill>
                  <a:srgbClr val="446180"/>
                </a:solidFill>
                <a:latin typeface="+mj-lt"/>
              </a:rPr>
              <a:t> </a:t>
            </a:r>
            <a:endParaRPr lang="en-US" sz="2100" smtClean="0">
              <a:solidFill>
                <a:schemeClr val="accent4">
                  <a:lumMod val="85000"/>
                  <a:lumOff val="15000"/>
                </a:schemeClr>
              </a:solidFill>
              <a:latin typeface="+mj-lt"/>
            </a:endParaRPr>
          </a:p>
        </p:txBody>
      </p:sp>
      <p:sp>
        <p:nvSpPr>
          <p:cNvPr id="37" name="Rectangle 36"/>
          <p:cNvSpPr/>
          <p:nvPr/>
        </p:nvSpPr>
        <p:spPr>
          <a:xfrm>
            <a:off x="435107" y="1383208"/>
            <a:ext cx="797526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Pct val="80000"/>
              <a:buFontTx/>
              <a:buNone/>
              <a:tabLst/>
              <a:defRPr/>
            </a:pPr>
            <a:r>
              <a:rPr kumimoji="0" lang="en-US" sz="2400" b="0" i="0" u="none" strike="noStrike" kern="0" cap="none" spc="0" normalizeH="0" baseline="0" noProof="0" dirty="0" smtClean="0">
                <a:ln>
                  <a:noFill/>
                </a:ln>
                <a:solidFill>
                  <a:srgbClr val="000000">
                    <a:lumMod val="85000"/>
                    <a:lumOff val="15000"/>
                  </a:srgbClr>
                </a:solidFill>
                <a:effectLst/>
                <a:uLnTx/>
                <a:uFillTx/>
                <a:latin typeface="Lucida Sans Unicode" pitchFamily="34" charset="0"/>
                <a:cs typeface="Lucida Sans Unicode" pitchFamily="34" charset="0"/>
              </a:rPr>
              <a:t>Core group: complementary parts and case studies </a:t>
            </a:r>
            <a:endParaRPr kumimoji="0" lang="en-US" sz="2400" b="0" i="0" u="none" strike="noStrike" kern="0" cap="none" spc="0" normalizeH="0" baseline="0" noProof="0" dirty="0">
              <a:ln>
                <a:noFill/>
              </a:ln>
              <a:solidFill>
                <a:srgbClr val="000000">
                  <a:lumMod val="85000"/>
                  <a:lumOff val="15000"/>
                </a:srgbClr>
              </a:solidFill>
              <a:effectLst/>
              <a:uLnTx/>
              <a:uFillTx/>
              <a:latin typeface="Lucida Sans Unicode" pitchFamily="34" charset="0"/>
              <a:cs typeface="Lucida Sans Unicode" pitchFamily="34" charset="0"/>
            </a:endParaRPr>
          </a:p>
        </p:txBody>
      </p:sp>
      <p:sp>
        <p:nvSpPr>
          <p:cNvPr id="38" name="Rectangle 37"/>
          <p:cNvSpPr/>
          <p:nvPr/>
        </p:nvSpPr>
        <p:spPr>
          <a:xfrm>
            <a:off x="973722" y="1909068"/>
            <a:ext cx="7358114" cy="3297826"/>
          </a:xfrm>
          <a:prstGeom prst="rect">
            <a:avLst/>
          </a:prstGeom>
        </p:spPr>
        <p:txBody>
          <a:bodyPr wrap="square">
            <a:spAutoFit/>
          </a:bodyPr>
          <a:lstStyle/>
          <a:p>
            <a:pPr marL="360000" lvl="1" indent="-285750">
              <a:lnSpc>
                <a:spcPct val="110000"/>
              </a:lnSpc>
              <a:spcAft>
                <a:spcPts val="600"/>
              </a:spcAft>
              <a:buClr>
                <a:schemeClr val="folHlink"/>
              </a:buClr>
              <a:buSzPct val="80000"/>
              <a:buFont typeface="Wingdings" pitchFamily="-110" charset="2"/>
              <a:buChar char="§"/>
            </a:pPr>
            <a:r>
              <a:rPr lang="en-US" sz="1700" b="0" dirty="0">
                <a:latin typeface="Lucida Sans Unicode" pitchFamily="34" charset="0"/>
                <a:ea typeface="ヒラギノ角ゴ Pro W3" pitchFamily="-110" charset="-128"/>
                <a:cs typeface="Lucida Sans Unicode" pitchFamily="34" charset="0"/>
              </a:rPr>
              <a:t>PES – U Bayreuth </a:t>
            </a:r>
          </a:p>
          <a:p>
            <a:pPr marL="360000" lvl="1" indent="-285750">
              <a:lnSpc>
                <a:spcPct val="110000"/>
              </a:lnSpc>
              <a:spcAft>
                <a:spcPts val="600"/>
              </a:spcAft>
              <a:buClr>
                <a:schemeClr val="folHlink"/>
              </a:buClr>
              <a:buSzPct val="80000"/>
              <a:buFont typeface="Wingdings" pitchFamily="-110" charset="2"/>
              <a:buChar char="§"/>
            </a:pPr>
            <a:r>
              <a:rPr lang="en-US" sz="1700" b="0" dirty="0">
                <a:latin typeface="Lucida Sans Unicode" pitchFamily="34" charset="0"/>
                <a:ea typeface="ヒラギノ角ゴ Pro W3" pitchFamily="-110" charset="-128"/>
                <a:cs typeface="Lucida Sans Unicode" pitchFamily="34" charset="0"/>
              </a:rPr>
              <a:t>NSSI - ETH Zürich (Switzerland)</a:t>
            </a:r>
          </a:p>
          <a:p>
            <a:pPr marL="360000" lvl="1" indent="-285750">
              <a:lnSpc>
                <a:spcPct val="110000"/>
              </a:lnSpc>
              <a:spcAft>
                <a:spcPts val="600"/>
              </a:spcAft>
              <a:buClr>
                <a:schemeClr val="folHlink"/>
              </a:buClr>
              <a:buSzPct val="80000"/>
              <a:buFont typeface="Wingdings" pitchFamily="-110" charset="2"/>
              <a:buChar char="§"/>
            </a:pPr>
            <a:r>
              <a:rPr lang="en-US" sz="1700" b="0" dirty="0">
                <a:latin typeface="Lucida Sans Unicode" pitchFamily="34" charset="0"/>
                <a:ea typeface="ヒラギノ角ゴ Pro W3" pitchFamily="-110" charset="-128"/>
                <a:cs typeface="Lucida Sans Unicode" pitchFamily="34" charset="0"/>
              </a:rPr>
              <a:t>CIRAIG – </a:t>
            </a:r>
            <a:r>
              <a:rPr lang="en-US" sz="1700" b="0" dirty="0" err="1">
                <a:latin typeface="Lucida Sans Unicode" pitchFamily="34" charset="0"/>
                <a:ea typeface="ヒラギノ角ゴ Pro W3" pitchFamily="-110" charset="-128"/>
                <a:cs typeface="Lucida Sans Unicode" pitchFamily="34" charset="0"/>
              </a:rPr>
              <a:t>École</a:t>
            </a:r>
            <a:r>
              <a:rPr lang="en-US" sz="1700" b="0" dirty="0">
                <a:latin typeface="Lucida Sans Unicode" pitchFamily="34" charset="0"/>
                <a:ea typeface="ヒラギノ角ゴ Pro W3" pitchFamily="-110" charset="-128"/>
                <a:cs typeface="Lucida Sans Unicode" pitchFamily="34" charset="0"/>
              </a:rPr>
              <a:t> </a:t>
            </a:r>
            <a:r>
              <a:rPr lang="en-US" sz="1700" b="0" dirty="0" err="1">
                <a:latin typeface="Lucida Sans Unicode" pitchFamily="34" charset="0"/>
                <a:ea typeface="ヒラギノ角ゴ Pro W3" pitchFamily="-110" charset="-128"/>
                <a:cs typeface="Lucida Sans Unicode" pitchFamily="34" charset="0"/>
              </a:rPr>
              <a:t>Polytechnique</a:t>
            </a:r>
            <a:r>
              <a:rPr lang="en-US" sz="1700" b="0" dirty="0">
                <a:latin typeface="Lucida Sans Unicode" pitchFamily="34" charset="0"/>
                <a:ea typeface="ヒラギノ角ゴ Pro W3" pitchFamily="-110" charset="-128"/>
                <a:cs typeface="Lucida Sans Unicode" pitchFamily="34" charset="0"/>
              </a:rPr>
              <a:t> de Montréal (Canada)</a:t>
            </a:r>
          </a:p>
          <a:p>
            <a:pPr marL="360000" marR="0" lvl="1" indent="-285750" defTabSz="914400" latinLnBrk="0">
              <a:lnSpc>
                <a:spcPct val="110000"/>
              </a:lnSpc>
              <a:spcAft>
                <a:spcPts val="600"/>
              </a:spcAft>
              <a:buClr>
                <a:schemeClr val="folHlink"/>
              </a:buClr>
              <a:buSzPct val="80000"/>
              <a:buFont typeface="Wingdings" pitchFamily="-110" charset="2"/>
              <a:buChar char="§"/>
              <a:tabLst/>
              <a:defRPr/>
            </a:pPr>
            <a:r>
              <a:rPr lang="en-US" sz="1700" b="0" dirty="0">
                <a:latin typeface="Lucida Sans Unicode" pitchFamily="34" charset="0"/>
                <a:ea typeface="ヒラギノ角ゴ Pro W3" pitchFamily="-110" charset="-128"/>
                <a:cs typeface="Lucida Sans Unicode" pitchFamily="34" charset="0"/>
              </a:rPr>
              <a:t>LBP – U Stuttgart (Germany)</a:t>
            </a:r>
          </a:p>
          <a:p>
            <a:pPr marL="360000" marR="0" lvl="1" indent="-285750" defTabSz="914400" latinLnBrk="0">
              <a:lnSpc>
                <a:spcPct val="110000"/>
              </a:lnSpc>
              <a:spcAft>
                <a:spcPts val="600"/>
              </a:spcAft>
              <a:buClr>
                <a:schemeClr val="folHlink"/>
              </a:buClr>
              <a:buSzPct val="80000"/>
              <a:buFont typeface="Wingdings" pitchFamily="-110" charset="2"/>
              <a:buChar char="§"/>
              <a:tabLst/>
              <a:defRPr/>
            </a:pPr>
            <a:r>
              <a:rPr lang="en-US" sz="1700" b="0" dirty="0">
                <a:latin typeface="Lucida Sans Unicode" pitchFamily="34" charset="0"/>
                <a:ea typeface="ヒラギノ角ゴ Pro W3" pitchFamily="-110" charset="-128"/>
                <a:cs typeface="Lucida Sans Unicode" pitchFamily="34" charset="0"/>
              </a:rPr>
              <a:t>CES - University of Surrey (UK)</a:t>
            </a:r>
          </a:p>
          <a:p>
            <a:pPr marL="360000" marR="0" lvl="1" indent="-285750" defTabSz="914400" latinLnBrk="0">
              <a:lnSpc>
                <a:spcPct val="110000"/>
              </a:lnSpc>
              <a:spcAft>
                <a:spcPts val="600"/>
              </a:spcAft>
              <a:buClr>
                <a:schemeClr val="folHlink"/>
              </a:buClr>
              <a:buSzPct val="80000"/>
              <a:buFont typeface="Wingdings" pitchFamily="-110" charset="2"/>
              <a:buChar char="§"/>
              <a:tabLst/>
              <a:defRPr/>
            </a:pPr>
            <a:r>
              <a:rPr lang="en-US" sz="1700" b="0" dirty="0">
                <a:latin typeface="Lucida Sans Unicode" pitchFamily="34" charset="0"/>
                <a:ea typeface="ヒラギノ角ゴ Pro W3" pitchFamily="-110" charset="-128"/>
                <a:cs typeface="Lucida Sans Unicode" pitchFamily="34" charset="0"/>
              </a:rPr>
              <a:t>JRC – European Commission (Italy)</a:t>
            </a:r>
          </a:p>
          <a:p>
            <a:pPr marL="360000" marR="0" lvl="1" indent="-285750" defTabSz="914400" latinLnBrk="0">
              <a:lnSpc>
                <a:spcPct val="110000"/>
              </a:lnSpc>
              <a:spcAft>
                <a:spcPts val="600"/>
              </a:spcAft>
              <a:buClr>
                <a:schemeClr val="folHlink"/>
              </a:buClr>
              <a:buSzPct val="80000"/>
              <a:buFont typeface="Wingdings" pitchFamily="-110" charset="2"/>
              <a:buChar char="§"/>
              <a:tabLst/>
              <a:defRPr/>
            </a:pPr>
            <a:r>
              <a:rPr lang="en-US" sz="1700" b="0" dirty="0">
                <a:latin typeface="Lucida Sans Unicode" pitchFamily="34" charset="0"/>
                <a:ea typeface="ヒラギノ角ゴ Pro W3" pitchFamily="-110" charset="-128"/>
                <a:cs typeface="Lucida Sans Unicode" pitchFamily="34" charset="0"/>
              </a:rPr>
              <a:t>IWOE – University of St. </a:t>
            </a:r>
            <a:r>
              <a:rPr lang="en-US" sz="1700" b="0" dirty="0" err="1">
                <a:latin typeface="Lucida Sans Unicode" pitchFamily="34" charset="0"/>
                <a:ea typeface="ヒラギノ角ゴ Pro W3" pitchFamily="-110" charset="-128"/>
                <a:cs typeface="Lucida Sans Unicode" pitchFamily="34" charset="0"/>
              </a:rPr>
              <a:t>Gallen</a:t>
            </a:r>
            <a:r>
              <a:rPr lang="en-US" sz="1700" b="0" dirty="0">
                <a:latin typeface="Lucida Sans Unicode" pitchFamily="34" charset="0"/>
                <a:ea typeface="ヒラギノ角ゴ Pro W3" pitchFamily="-110" charset="-128"/>
                <a:cs typeface="Lucida Sans Unicode" pitchFamily="34" charset="0"/>
              </a:rPr>
              <a:t> (Switzerland)</a:t>
            </a:r>
          </a:p>
          <a:p>
            <a:pPr marL="360000" marR="0" lvl="1" indent="-285750" defTabSz="914400" latinLnBrk="0">
              <a:lnSpc>
                <a:spcPct val="110000"/>
              </a:lnSpc>
              <a:spcAft>
                <a:spcPts val="600"/>
              </a:spcAft>
              <a:buClr>
                <a:schemeClr val="folHlink"/>
              </a:buClr>
              <a:buSzPct val="80000"/>
              <a:buFont typeface="Wingdings" pitchFamily="-110" charset="2"/>
              <a:buChar char="§"/>
              <a:tabLst/>
              <a:defRPr/>
            </a:pPr>
            <a:r>
              <a:rPr lang="fr-FR" sz="1700" b="0" dirty="0">
                <a:latin typeface="Lucida Sans Unicode" pitchFamily="34" charset="0"/>
                <a:ea typeface="ヒラギノ角ゴ Pro W3" pitchFamily="-110" charset="-128"/>
                <a:cs typeface="Lucida Sans Unicode" pitchFamily="34" charset="0"/>
              </a:rPr>
              <a:t>Unilever - </a:t>
            </a:r>
            <a:r>
              <a:rPr lang="fr-FR" sz="1700" b="0" dirty="0" err="1">
                <a:latin typeface="Lucida Sans Unicode" pitchFamily="34" charset="0"/>
                <a:ea typeface="ヒラギノ角ゴ Pro W3" pitchFamily="-110" charset="-128"/>
                <a:cs typeface="Lucida Sans Unicode" pitchFamily="34" charset="0"/>
              </a:rPr>
              <a:t>Safety</a:t>
            </a:r>
            <a:r>
              <a:rPr lang="fr-FR" sz="1700" b="0" dirty="0">
                <a:latin typeface="Lucida Sans Unicode" pitchFamily="34" charset="0"/>
                <a:ea typeface="ヒラギノ角ゴ Pro W3" pitchFamily="-110" charset="-128"/>
                <a:cs typeface="Lucida Sans Unicode" pitchFamily="34" charset="0"/>
              </a:rPr>
              <a:t> &amp; </a:t>
            </a:r>
            <a:r>
              <a:rPr lang="fr-FR" sz="1700" b="0" dirty="0" err="1">
                <a:latin typeface="Lucida Sans Unicode" pitchFamily="34" charset="0"/>
                <a:ea typeface="ヒラギノ角ゴ Pro W3" pitchFamily="-110" charset="-128"/>
                <a:cs typeface="Lucida Sans Unicode" pitchFamily="34" charset="0"/>
              </a:rPr>
              <a:t>Environmental</a:t>
            </a:r>
            <a:r>
              <a:rPr lang="fr-FR" sz="1700" b="0" dirty="0">
                <a:latin typeface="Lucida Sans Unicode" pitchFamily="34" charset="0"/>
                <a:ea typeface="ヒラギノ角ゴ Pro W3" pitchFamily="-110" charset="-128"/>
                <a:cs typeface="Lucida Sans Unicode" pitchFamily="34" charset="0"/>
              </a:rPr>
              <a:t> Assurance Centre (UK</a:t>
            </a:r>
            <a:r>
              <a:rPr lang="fr-FR" sz="1700" b="0" dirty="0" smtClean="0">
                <a:latin typeface="Lucida Sans Unicode" pitchFamily="34" charset="0"/>
                <a:ea typeface="ヒラギノ角ゴ Pro W3" pitchFamily="-110" charset="-128"/>
                <a:cs typeface="Lucida Sans Unicode" pitchFamily="34" charset="0"/>
              </a:rPr>
              <a:t>)</a:t>
            </a:r>
          </a:p>
          <a:p>
            <a:pPr marL="360000" marR="0" lvl="1" indent="-285750" defTabSz="914400" latinLnBrk="0">
              <a:lnSpc>
                <a:spcPct val="110000"/>
              </a:lnSpc>
              <a:spcAft>
                <a:spcPts val="600"/>
              </a:spcAft>
              <a:buClr>
                <a:schemeClr val="folHlink"/>
              </a:buClr>
              <a:buSzPct val="80000"/>
              <a:buFont typeface="Wingdings" pitchFamily="-110" charset="2"/>
              <a:buChar char="§"/>
              <a:tabLst/>
              <a:defRPr/>
            </a:pPr>
            <a:r>
              <a:rPr lang="en-CA" sz="1700" b="0" dirty="0" smtClean="0">
                <a:latin typeface="Lucida Sans Unicode" pitchFamily="34" charset="0"/>
                <a:ea typeface="ヒラギノ角ゴ Pro W3" pitchFamily="-110" charset="-128"/>
                <a:cs typeface="Lucida Sans Unicode" pitchFamily="34" charset="0"/>
              </a:rPr>
              <a:t>U </a:t>
            </a:r>
            <a:r>
              <a:rPr lang="vi-VN" sz="1700" b="0" dirty="0" smtClean="0">
                <a:latin typeface="Lucida Sans Unicode" pitchFamily="34" charset="0"/>
                <a:ea typeface="ヒラギノ角ゴ Pro W3" pitchFamily="-110" charset="-128"/>
                <a:cs typeface="Lucida Sans Unicode" pitchFamily="34" charset="0"/>
              </a:rPr>
              <a:t>Tecnológica Nacional (Argentina)</a:t>
            </a:r>
            <a:endParaRPr lang="en-US" sz="1700" b="0" dirty="0">
              <a:latin typeface="Lucida Sans Unicode" pitchFamily="34" charset="0"/>
              <a:ea typeface="ヒラギノ角ゴ Pro W3" pitchFamily="-110" charset="-128"/>
              <a:cs typeface="Lucida Sans Unicode" pitchFamily="34" charset="0"/>
            </a:endParaRPr>
          </a:p>
        </p:txBody>
      </p:sp>
      <p:sp>
        <p:nvSpPr>
          <p:cNvPr id="41" name="Rectangle 2"/>
          <p:cNvSpPr txBox="1">
            <a:spLocks noChangeArrowheads="1"/>
          </p:cNvSpPr>
          <p:nvPr/>
        </p:nvSpPr>
        <p:spPr bwMode="auto">
          <a:xfrm>
            <a:off x="397658" y="266582"/>
            <a:ext cx="8604448" cy="6382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CA" sz="3000" dirty="0" smtClean="0">
                <a:latin typeface="Lucida Sans Unicode" pitchFamily="34" charset="0"/>
                <a:cs typeface="Lucida Sans Unicode" pitchFamily="34" charset="0"/>
              </a:rPr>
              <a:t>Land Use LCIA: an international </a:t>
            </a:r>
          </a:p>
          <a:p>
            <a:r>
              <a:rPr lang="en-CA" sz="3000" dirty="0" smtClean="0">
                <a:latin typeface="Lucida Sans Unicode" pitchFamily="34" charset="0"/>
                <a:cs typeface="Lucida Sans Unicode" pitchFamily="34" charset="0"/>
              </a:rPr>
              <a:t>collaboration</a:t>
            </a:r>
            <a:endParaRPr lang="en-CA" sz="3000" dirty="0">
              <a:latin typeface="Lucida Sans Unicode" pitchFamily="34" charset="0"/>
              <a:cs typeface="Lucida Sans Unicode" pitchFamily="34" charset="0"/>
            </a:endParaRPr>
          </a:p>
        </p:txBody>
      </p:sp>
      <p:sp>
        <p:nvSpPr>
          <p:cNvPr id="19" name="Slide Number Placeholder 1"/>
          <p:cNvSpPr>
            <a:spLocks noGrp="1"/>
          </p:cNvSpPr>
          <p:nvPr>
            <p:ph type="sldNum" sz="quarter" idx="4294967295"/>
          </p:nvPr>
        </p:nvSpPr>
        <p:spPr>
          <a:xfrm>
            <a:off x="8382000" y="6564313"/>
            <a:ext cx="762000" cy="230187"/>
          </a:xfrm>
          <a:prstGeom prst="rect">
            <a:avLst/>
          </a:prstGeom>
        </p:spPr>
        <p:txBody>
          <a:bodyPr/>
          <a:lstStyle/>
          <a:p>
            <a:pPr>
              <a:defRPr/>
            </a:pPr>
            <a:fld id="{95FCFADC-3A8F-4F43-B286-46629C7892E3}" type="slidenum">
              <a:rPr lang="en-US" sz="1400"/>
              <a:pPr>
                <a:defRPr/>
              </a:pPr>
              <a:t>19</a:t>
            </a:fld>
            <a:endParaRPr lang="en-US" sz="1400" dirty="0"/>
          </a:p>
        </p:txBody>
      </p:sp>
      <p:grpSp>
        <p:nvGrpSpPr>
          <p:cNvPr id="3" name="Groupe 2"/>
          <p:cNvGrpSpPr/>
          <p:nvPr/>
        </p:nvGrpSpPr>
        <p:grpSpPr>
          <a:xfrm>
            <a:off x="318014" y="5143305"/>
            <a:ext cx="8825986" cy="1407449"/>
            <a:chOff x="318014" y="5174837"/>
            <a:chExt cx="8825986" cy="1407449"/>
          </a:xfrm>
        </p:grpSpPr>
        <p:grpSp>
          <p:nvGrpSpPr>
            <p:cNvPr id="2" name="Groupe 1"/>
            <p:cNvGrpSpPr/>
            <p:nvPr/>
          </p:nvGrpSpPr>
          <p:grpSpPr>
            <a:xfrm>
              <a:off x="494838" y="5174837"/>
              <a:ext cx="8649162" cy="1407449"/>
              <a:chOff x="494838" y="4980439"/>
              <a:chExt cx="8649162" cy="1487043"/>
            </a:xfrm>
          </p:grpSpPr>
          <p:pic>
            <p:nvPicPr>
              <p:cNvPr id="234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538" y="5634478"/>
                <a:ext cx="1557826" cy="83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4"/>
              <a:srcRect/>
              <a:stretch>
                <a:fillRect/>
              </a:stretch>
            </p:blipFill>
            <p:spPr bwMode="auto">
              <a:xfrm>
                <a:off x="6367519" y="5911138"/>
                <a:ext cx="2327857" cy="556343"/>
              </a:xfrm>
              <a:prstGeom prst="rect">
                <a:avLst/>
              </a:prstGeom>
              <a:noFill/>
              <a:ln w="9525">
                <a:noFill/>
                <a:miter lim="800000"/>
                <a:headEnd/>
                <a:tailEnd/>
              </a:ln>
              <a:effectLst/>
            </p:spPr>
          </p:pic>
          <p:pic>
            <p:nvPicPr>
              <p:cNvPr id="44" name="Picture 3"/>
              <p:cNvPicPr>
                <a:picLocks noChangeAspect="1" noChangeArrowheads="1"/>
              </p:cNvPicPr>
              <p:nvPr/>
            </p:nvPicPr>
            <p:blipFill>
              <a:blip r:embed="rId5"/>
              <a:srcRect/>
              <a:stretch>
                <a:fillRect/>
              </a:stretch>
            </p:blipFill>
            <p:spPr bwMode="auto">
              <a:xfrm>
                <a:off x="8188515" y="4980439"/>
                <a:ext cx="955485" cy="955485"/>
              </a:xfrm>
              <a:prstGeom prst="rect">
                <a:avLst/>
              </a:prstGeom>
              <a:noFill/>
              <a:ln w="9525">
                <a:noFill/>
                <a:miter lim="800000"/>
                <a:headEnd/>
                <a:tailEnd/>
              </a:ln>
              <a:effectLst/>
            </p:spPr>
          </p:pic>
          <p:pic>
            <p:nvPicPr>
              <p:cNvPr id="45" name="Picture 9"/>
              <p:cNvPicPr>
                <a:picLocks noChangeAspect="1" noChangeArrowheads="1"/>
              </p:cNvPicPr>
              <p:nvPr/>
            </p:nvPicPr>
            <p:blipFill>
              <a:blip r:embed="rId6" cstate="print"/>
              <a:srcRect/>
              <a:stretch>
                <a:fillRect/>
              </a:stretch>
            </p:blipFill>
            <p:spPr bwMode="auto">
              <a:xfrm>
                <a:off x="494838" y="5751061"/>
                <a:ext cx="2248361" cy="686184"/>
              </a:xfrm>
              <a:prstGeom prst="rect">
                <a:avLst/>
              </a:prstGeom>
              <a:noFill/>
              <a:ln w="12700">
                <a:noFill/>
                <a:miter lim="800000"/>
                <a:headEnd type="none" w="sm" len="sm"/>
                <a:tailEnd type="none" w="sm" len="sm"/>
              </a:ln>
              <a:effectLst/>
            </p:spPr>
          </p:pic>
          <p:pic>
            <p:nvPicPr>
              <p:cNvPr id="46" name="Picture 2"/>
              <p:cNvPicPr>
                <a:picLocks noChangeAspect="1" noChangeArrowheads="1"/>
              </p:cNvPicPr>
              <p:nvPr/>
            </p:nvPicPr>
            <p:blipFill>
              <a:blip r:embed="rId7"/>
              <a:srcRect/>
              <a:stretch>
                <a:fillRect/>
              </a:stretch>
            </p:blipFill>
            <p:spPr bwMode="auto">
              <a:xfrm>
                <a:off x="4531364" y="5123642"/>
                <a:ext cx="2315643" cy="695351"/>
              </a:xfrm>
              <a:prstGeom prst="rect">
                <a:avLst/>
              </a:prstGeom>
              <a:noFill/>
              <a:ln w="9525">
                <a:noFill/>
                <a:miter lim="800000"/>
                <a:headEnd/>
                <a:tailEnd/>
              </a:ln>
              <a:effectLst/>
            </p:spPr>
          </p:pic>
          <p:pic>
            <p:nvPicPr>
              <p:cNvPr id="47" name="Picture 2"/>
              <p:cNvPicPr>
                <a:picLocks noChangeAspect="1" noChangeArrowheads="1"/>
              </p:cNvPicPr>
              <p:nvPr/>
            </p:nvPicPr>
            <p:blipFill>
              <a:blip r:embed="rId8"/>
              <a:srcRect/>
              <a:stretch>
                <a:fillRect/>
              </a:stretch>
            </p:blipFill>
            <p:spPr bwMode="auto">
              <a:xfrm>
                <a:off x="2198478" y="5158786"/>
                <a:ext cx="2258185" cy="575616"/>
              </a:xfrm>
              <a:prstGeom prst="rect">
                <a:avLst/>
              </a:prstGeom>
              <a:noFill/>
              <a:ln w="9525">
                <a:noFill/>
                <a:miter lim="800000"/>
                <a:headEnd/>
                <a:tailEnd/>
              </a:ln>
            </p:spPr>
          </p:pic>
          <p:pic>
            <p:nvPicPr>
              <p:cNvPr id="2334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7023" y="5896181"/>
                <a:ext cx="1330326" cy="57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3960" y="5070255"/>
                <a:ext cx="723950" cy="80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44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014" y="5316538"/>
              <a:ext cx="17192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15067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International Activities</a:t>
            </a:r>
            <a:endParaRPr lang="en-US" dirty="0"/>
          </a:p>
        </p:txBody>
      </p:sp>
      <p:sp>
        <p:nvSpPr>
          <p:cNvPr id="3" name="Content Placeholder 2"/>
          <p:cNvSpPr>
            <a:spLocks noGrp="1"/>
          </p:cNvSpPr>
          <p:nvPr>
            <p:ph idx="1"/>
          </p:nvPr>
        </p:nvSpPr>
        <p:spPr/>
        <p:txBody>
          <a:bodyPr/>
          <a:lstStyle/>
          <a:p>
            <a:pPr>
              <a:buFont typeface="Arial"/>
              <a:buChar char="•"/>
            </a:pPr>
            <a:r>
              <a:rPr lang="en-US" dirty="0" smtClean="0"/>
              <a:t>European Commission</a:t>
            </a:r>
          </a:p>
          <a:p>
            <a:pPr lvl="1"/>
            <a:r>
              <a:rPr lang="en-US" dirty="0" smtClean="0"/>
              <a:t>ILCD Handbook</a:t>
            </a:r>
          </a:p>
          <a:p>
            <a:pPr lvl="1"/>
            <a:r>
              <a:rPr lang="en-US" dirty="0" smtClean="0"/>
              <a:t>PEF and OEF</a:t>
            </a:r>
          </a:p>
          <a:p>
            <a:endParaRPr lang="en-US" dirty="0"/>
          </a:p>
          <a:p>
            <a:pPr>
              <a:buFont typeface="Arial"/>
              <a:buChar char="•"/>
            </a:pPr>
            <a:r>
              <a:rPr lang="en-US" dirty="0"/>
              <a:t>UNEP/SETAC Life Cycle </a:t>
            </a:r>
            <a:r>
              <a:rPr lang="en-US" dirty="0" smtClean="0"/>
              <a:t>Initiative</a:t>
            </a:r>
          </a:p>
          <a:p>
            <a:pPr lvl="1"/>
            <a:r>
              <a:rPr lang="en-GB" dirty="0"/>
              <a:t>Guideline on Global Land Use Impacts on Biodiversity and Ecosystem Services in LCA</a:t>
            </a:r>
            <a:r>
              <a:rPr lang="de-DE" dirty="0"/>
              <a:t> </a:t>
            </a:r>
            <a:endParaRPr lang="en-US" dirty="0"/>
          </a:p>
          <a:p>
            <a:pPr lvl="1"/>
            <a:r>
              <a:rPr lang="en-US" dirty="0"/>
              <a:t>Biotic </a:t>
            </a:r>
            <a:r>
              <a:rPr lang="en-US" dirty="0"/>
              <a:t>Production Potential</a:t>
            </a:r>
          </a:p>
          <a:p>
            <a:pPr lvl="1"/>
            <a:r>
              <a:rPr lang="en-US" dirty="0"/>
              <a:t>Carbon Sequestration Potential</a:t>
            </a:r>
          </a:p>
          <a:p>
            <a:pPr lvl="1"/>
            <a:r>
              <a:rPr lang="en-US" dirty="0"/>
              <a:t>Case Study</a:t>
            </a:r>
          </a:p>
          <a:p>
            <a:pPr lvl="1"/>
            <a:endParaRPr lang="en-US" dirty="0" smtClean="0">
              <a:latin typeface="Lucida Sans Unicode" pitchFamily="34" charset="0"/>
              <a:cs typeface="Lucida Sans Unicode" pitchFamily="34" charset="0"/>
            </a:endParaRPr>
          </a:p>
          <a:p>
            <a:pPr lvl="1"/>
            <a:endParaRPr lang="en-US" dirty="0" smtClean="0"/>
          </a:p>
          <a:p>
            <a:pPr lvl="1"/>
            <a:endParaRPr lang="en-US" dirty="0"/>
          </a:p>
          <a:p>
            <a:endParaRPr lang="en-US" dirty="0" smtClean="0"/>
          </a:p>
        </p:txBody>
      </p:sp>
    </p:spTree>
    <p:extLst>
      <p:ext uri="{BB962C8B-B14F-4D97-AF65-F5344CB8AC3E}">
        <p14:creationId xmlns:p14="http://schemas.microsoft.com/office/powerpoint/2010/main" val="6716403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latin typeface="Lucida Grande"/>
                <a:cs typeface="Lucida Grande"/>
              </a:rPr>
              <a:pPr>
                <a:defRPr/>
              </a:pPr>
              <a:t>20</a:t>
            </a:fld>
            <a:endParaRPr lang="en-US" sz="1400">
              <a:latin typeface="Lucida Grande"/>
              <a:cs typeface="Lucida Grande"/>
            </a:endParaRPr>
          </a:p>
        </p:txBody>
      </p:sp>
      <p:sp>
        <p:nvSpPr>
          <p:cNvPr id="132098" name="Rectangle 2"/>
          <p:cNvSpPr>
            <a:spLocks noGrp="1" noChangeArrowheads="1"/>
          </p:cNvSpPr>
          <p:nvPr>
            <p:ph type="title" idx="4294967295"/>
          </p:nvPr>
        </p:nvSpPr>
        <p:spPr>
          <a:xfrm>
            <a:off x="793750" y="833438"/>
            <a:ext cx="8350250" cy="990600"/>
          </a:xfrm>
        </p:spPr>
        <p:txBody>
          <a:bodyPr/>
          <a:lstStyle/>
          <a:p>
            <a:r>
              <a:rPr lang="en-GB" sz="3200" dirty="0" smtClean="0">
                <a:latin typeface="Lucida Grande"/>
                <a:cs typeface="Lucida Grande"/>
              </a:rPr>
              <a:t>Overview I</a:t>
            </a:r>
            <a:endParaRPr lang="de-DE" sz="3200" dirty="0">
              <a:latin typeface="Lucida Grande"/>
              <a:cs typeface="Lucida Grande"/>
            </a:endParaRPr>
          </a:p>
        </p:txBody>
      </p:sp>
      <p:sp>
        <p:nvSpPr>
          <p:cNvPr id="132099" name="Rectangle 3"/>
          <p:cNvSpPr>
            <a:spLocks noGrp="1" noChangeArrowheads="1"/>
          </p:cNvSpPr>
          <p:nvPr>
            <p:ph type="body" idx="4294967295"/>
          </p:nvPr>
        </p:nvSpPr>
        <p:spPr>
          <a:xfrm>
            <a:off x="432130" y="1817688"/>
            <a:ext cx="8426450" cy="4419600"/>
          </a:xfrm>
        </p:spPr>
        <p:txBody>
          <a:bodyPr>
            <a:normAutofit/>
          </a:bodyPr>
          <a:lstStyle/>
          <a:p>
            <a:pPr marL="0" indent="0">
              <a:buNone/>
            </a:pPr>
            <a:r>
              <a:rPr lang="en-GB" sz="2000" b="1" dirty="0">
                <a:latin typeface="Lucida Grande"/>
                <a:cs typeface="Lucida Grande"/>
              </a:rPr>
              <a:t>Part A: Foundations</a:t>
            </a:r>
            <a:endParaRPr lang="de-DE" sz="2000" dirty="0">
              <a:latin typeface="Lucida Grande"/>
              <a:cs typeface="Lucida Grande"/>
            </a:endParaRPr>
          </a:p>
          <a:p>
            <a:r>
              <a:rPr lang="en-GB" sz="2000" dirty="0">
                <a:latin typeface="Lucida Grande"/>
                <a:cs typeface="Lucida Grande"/>
              </a:rPr>
              <a:t>UNEP-SETAC Guideline on Global Land Use Impacts on </a:t>
            </a:r>
            <a:r>
              <a:rPr lang="en-GB" sz="2000" dirty="0" smtClean="0">
                <a:latin typeface="Lucida Grande"/>
                <a:cs typeface="Lucida Grande"/>
              </a:rPr>
              <a:t>Biodiversity and </a:t>
            </a:r>
            <a:r>
              <a:rPr lang="en-GB" sz="2000" dirty="0">
                <a:latin typeface="Lucida Grande"/>
                <a:cs typeface="Lucida Grande"/>
              </a:rPr>
              <a:t>Ecosystem Services in LCA by </a:t>
            </a:r>
            <a:r>
              <a:rPr lang="en-GB" sz="2000" dirty="0" err="1" smtClean="0">
                <a:latin typeface="Lucida Grande"/>
                <a:cs typeface="Lucida Grande"/>
              </a:rPr>
              <a:t>Koellner</a:t>
            </a:r>
            <a:r>
              <a:rPr lang="en-GB" sz="2000" dirty="0" smtClean="0">
                <a:latin typeface="Lucida Grande"/>
                <a:cs typeface="Lucida Grande"/>
              </a:rPr>
              <a:t> et al.</a:t>
            </a:r>
            <a:endParaRPr lang="de-DE" sz="2000" dirty="0">
              <a:latin typeface="Lucida Grande"/>
              <a:cs typeface="Lucida Grande"/>
            </a:endParaRPr>
          </a:p>
          <a:p>
            <a:endParaRPr lang="en-GB" sz="2000" dirty="0">
              <a:latin typeface="Lucida Grande"/>
              <a:cs typeface="Lucida Grande"/>
            </a:endParaRPr>
          </a:p>
          <a:p>
            <a:pPr marL="0" indent="0">
              <a:buNone/>
            </a:pPr>
            <a:r>
              <a:rPr lang="en-GB" sz="2000" b="1" dirty="0">
                <a:latin typeface="Lucida Grande"/>
                <a:cs typeface="Lucida Grande"/>
              </a:rPr>
              <a:t>Part B: Modelling Characterization Factors for Biodiversity</a:t>
            </a:r>
            <a:endParaRPr lang="de-DE" sz="2000" b="1" dirty="0">
              <a:latin typeface="Lucida Grande"/>
              <a:cs typeface="Lucida Grande"/>
            </a:endParaRPr>
          </a:p>
          <a:p>
            <a:r>
              <a:rPr lang="en-GB" sz="2000" dirty="0" smtClean="0">
                <a:latin typeface="Lucida Grande"/>
                <a:cs typeface="Lucida Grande"/>
              </a:rPr>
              <a:t>Land </a:t>
            </a:r>
            <a:r>
              <a:rPr lang="en-GB" sz="2000" dirty="0">
                <a:latin typeface="Lucida Grande"/>
                <a:cs typeface="Lucida Grande"/>
              </a:rPr>
              <a:t>use impacts on biodiversity in LCA: a global approach </a:t>
            </a:r>
            <a:r>
              <a:rPr lang="en-GB" sz="2000" dirty="0" smtClean="0">
                <a:latin typeface="Lucida Grande"/>
                <a:cs typeface="Lucida Grande"/>
              </a:rPr>
              <a:t>by </a:t>
            </a:r>
            <a:r>
              <a:rPr lang="en-GB" sz="2000" dirty="0">
                <a:latin typeface="Lucida Grande"/>
                <a:cs typeface="Lucida Grande"/>
              </a:rPr>
              <a:t>Laura de Baan </a:t>
            </a:r>
            <a:r>
              <a:rPr lang="en-GB" sz="2000" dirty="0" smtClean="0">
                <a:latin typeface="Lucida Grande"/>
                <a:cs typeface="Lucida Grande"/>
              </a:rPr>
              <a:t>et al.</a:t>
            </a:r>
            <a:endParaRPr lang="de-DE" sz="2000" dirty="0">
              <a:latin typeface="Lucida Grande"/>
              <a:cs typeface="Lucida Grande"/>
            </a:endParaRPr>
          </a:p>
          <a:p>
            <a:r>
              <a:rPr lang="en-GB" sz="2000" dirty="0" smtClean="0">
                <a:latin typeface="Lucida Grande"/>
                <a:cs typeface="Lucida Grande"/>
              </a:rPr>
              <a:t>Land </a:t>
            </a:r>
            <a:r>
              <a:rPr lang="en-GB" sz="2000" dirty="0">
                <a:latin typeface="Lucida Grande"/>
                <a:cs typeface="Lucida Grande"/>
              </a:rPr>
              <a:t>use impacts on functional species diversity: proposal of characterization factors to assess effects on ecosystem processes by </a:t>
            </a:r>
            <a:r>
              <a:rPr lang="en-GB" sz="2000" dirty="0" smtClean="0">
                <a:latin typeface="Lucida Grande"/>
                <a:cs typeface="Lucida Grande"/>
              </a:rPr>
              <a:t>Maia </a:t>
            </a:r>
            <a:r>
              <a:rPr lang="en-GB" sz="2000" dirty="0">
                <a:latin typeface="Lucida Grande"/>
                <a:cs typeface="Lucida Grande"/>
              </a:rPr>
              <a:t>de </a:t>
            </a:r>
            <a:r>
              <a:rPr lang="en-GB" sz="2000" dirty="0" smtClean="0">
                <a:latin typeface="Lucida Grande"/>
                <a:cs typeface="Lucida Grande"/>
              </a:rPr>
              <a:t>Souza et al.</a:t>
            </a:r>
            <a:endParaRPr lang="en-GB" sz="2000" dirty="0">
              <a:latin typeface="Lucida Grande"/>
              <a:cs typeface="Lucida Grande"/>
            </a:endParaRPr>
          </a:p>
          <a:p>
            <a:pPr marL="0" indent="0">
              <a:spcAft>
                <a:spcPts val="1200"/>
              </a:spcAft>
              <a:buNone/>
            </a:pPr>
            <a:endParaRPr lang="en-US" dirty="0">
              <a:solidFill>
                <a:schemeClr val="tx1"/>
              </a:solidFill>
              <a:latin typeface="Lucida Grande"/>
              <a:cs typeface="Lucida Grande"/>
            </a:endParaRPr>
          </a:p>
          <a:p>
            <a:endParaRPr lang="en-US" dirty="0">
              <a:solidFill>
                <a:srgbClr val="FFC000"/>
              </a:solidFill>
              <a:latin typeface="Lucida Grande"/>
              <a:cs typeface="Lucida Grande"/>
            </a:endParaRPr>
          </a:p>
        </p:txBody>
      </p:sp>
      <p:sp>
        <p:nvSpPr>
          <p:cNvPr id="18" name="Rectangle 19"/>
          <p:cNvSpPr>
            <a:spLocks noChangeArrowheads="1"/>
          </p:cNvSpPr>
          <p:nvPr/>
        </p:nvSpPr>
        <p:spPr bwMode="auto">
          <a:xfrm>
            <a:off x="2464723" y="237977"/>
            <a:ext cx="1004402" cy="338554"/>
          </a:xfrm>
          <a:prstGeom prst="rect">
            <a:avLst/>
          </a:prstGeom>
          <a:noFill/>
          <a:ln w="9525">
            <a:noFill/>
            <a:miter lim="800000"/>
            <a:headEnd/>
            <a:tailEnd/>
          </a:ln>
        </p:spPr>
        <p:txBody>
          <a:bodyPr wrap="none">
            <a:spAutoFit/>
          </a:bodyPr>
          <a:lstStyle/>
          <a:p>
            <a:pPr eaLnBrk="0" hangingPunct="0"/>
            <a:r>
              <a:rPr lang="en-US" sz="1600" dirty="0" smtClean="0">
                <a:solidFill>
                  <a:schemeClr val="bg1"/>
                </a:solidFill>
                <a:latin typeface="Lucida Grande"/>
                <a:ea typeface="ＭＳ Ｐゴシック" pitchFamily="80" charset="-128"/>
                <a:cs typeface="Lucida Grande"/>
              </a:rPr>
              <a:t>Context</a:t>
            </a:r>
            <a:endParaRPr lang="en-US" dirty="0">
              <a:solidFill>
                <a:schemeClr val="bg1"/>
              </a:solidFill>
              <a:latin typeface="Lucida Grande"/>
              <a:ea typeface="ＭＳ Ｐゴシック" pitchFamily="80" charset="-128"/>
              <a:cs typeface="Lucida Grande"/>
            </a:endParaRPr>
          </a:p>
        </p:txBody>
      </p:sp>
      <p:sp>
        <p:nvSpPr>
          <p:cNvPr id="12" name="Rectangle 19"/>
          <p:cNvSpPr>
            <a:spLocks noChangeArrowheads="1"/>
          </p:cNvSpPr>
          <p:nvPr/>
        </p:nvSpPr>
        <p:spPr bwMode="auto">
          <a:xfrm>
            <a:off x="2573906" y="219495"/>
            <a:ext cx="1004402" cy="338554"/>
          </a:xfrm>
          <a:prstGeom prst="rect">
            <a:avLst/>
          </a:prstGeom>
          <a:noFill/>
          <a:ln w="9525">
            <a:noFill/>
            <a:miter lim="800000"/>
            <a:headEnd/>
            <a:tailEnd/>
          </a:ln>
        </p:spPr>
        <p:txBody>
          <a:bodyPr wrap="none">
            <a:spAutoFit/>
          </a:bodyPr>
          <a:lstStyle/>
          <a:p>
            <a:pPr eaLnBrk="0" hangingPunct="0"/>
            <a:r>
              <a:rPr lang="en-US" sz="1600" dirty="0" smtClean="0">
                <a:solidFill>
                  <a:schemeClr val="bg1"/>
                </a:solidFill>
                <a:latin typeface="Lucida Grande"/>
                <a:ea typeface="ＭＳ Ｐゴシック" pitchFamily="80" charset="-128"/>
                <a:cs typeface="Lucida Grande"/>
              </a:rPr>
              <a:t>Context</a:t>
            </a:r>
            <a:endParaRPr lang="en-US" dirty="0">
              <a:solidFill>
                <a:schemeClr val="bg1"/>
              </a:solidFill>
              <a:latin typeface="Lucida Grande"/>
              <a:ea typeface="ＭＳ Ｐゴシック" pitchFamily="80" charset="-128"/>
              <a:cs typeface="Lucida Grande"/>
            </a:endParaRPr>
          </a:p>
        </p:txBody>
      </p:sp>
      <p:grpSp>
        <p:nvGrpSpPr>
          <p:cNvPr id="11" name="Groupe 10"/>
          <p:cNvGrpSpPr/>
          <p:nvPr/>
        </p:nvGrpSpPr>
        <p:grpSpPr>
          <a:xfrm>
            <a:off x="6737720" y="293236"/>
            <a:ext cx="2224585" cy="1242881"/>
            <a:chOff x="169223" y="2896605"/>
            <a:chExt cx="3114008" cy="1592895"/>
          </a:xfrm>
        </p:grpSpPr>
        <p:grpSp>
          <p:nvGrpSpPr>
            <p:cNvPr id="13" name="Groupe 12"/>
            <p:cNvGrpSpPr/>
            <p:nvPr/>
          </p:nvGrpSpPr>
          <p:grpSpPr>
            <a:xfrm>
              <a:off x="1048531" y="2896605"/>
              <a:ext cx="2234700" cy="1592895"/>
              <a:chOff x="1079837" y="2814608"/>
              <a:chExt cx="2533483" cy="1801021"/>
            </a:xfrm>
          </p:grpSpPr>
          <p:pic>
            <p:nvPicPr>
              <p:cNvPr id="15" name="Picture 5" descr="LCI-arttext-72"/>
              <p:cNvPicPr>
                <a:picLocks noChangeAspect="1" noChangeArrowheads="1"/>
              </p:cNvPicPr>
              <p:nvPr/>
            </p:nvPicPr>
            <p:blipFill>
              <a:blip r:embed="rId3" cstate="print"/>
              <a:srcRect/>
              <a:stretch>
                <a:fillRect/>
              </a:stretch>
            </p:blipFill>
            <p:spPr bwMode="auto">
              <a:xfrm>
                <a:off x="2563182" y="3022735"/>
                <a:ext cx="1050138" cy="1384767"/>
              </a:xfrm>
              <a:prstGeom prst="rect">
                <a:avLst/>
              </a:prstGeom>
              <a:noFill/>
            </p:spPr>
          </p:pic>
          <p:pic>
            <p:nvPicPr>
              <p:cNvPr id="17" name="Picture 8" descr="top"/>
              <p:cNvPicPr>
                <a:picLocks noChangeAspect="1" noChangeArrowheads="1"/>
              </p:cNvPicPr>
              <p:nvPr/>
            </p:nvPicPr>
            <p:blipFill>
              <a:blip r:embed="rId4"/>
              <a:srcRect r="84807" b="-790"/>
              <a:stretch>
                <a:fillRect/>
              </a:stretch>
            </p:blipFill>
            <p:spPr bwMode="auto">
              <a:xfrm>
                <a:off x="1079837" y="2814608"/>
                <a:ext cx="1306462" cy="1801021"/>
              </a:xfrm>
              <a:prstGeom prst="rect">
                <a:avLst/>
              </a:prstGeom>
              <a:noFill/>
            </p:spPr>
          </p:pic>
        </p:grpSp>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3" y="3211935"/>
              <a:ext cx="892956" cy="102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ounded Rectangle 1"/>
          <p:cNvSpPr/>
          <p:nvPr/>
        </p:nvSpPr>
        <p:spPr>
          <a:xfrm>
            <a:off x="523974" y="2312161"/>
            <a:ext cx="8107184" cy="721276"/>
          </a:xfrm>
          <a:prstGeom prst="round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861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1278" y="410717"/>
            <a:ext cx="8350795" cy="990600"/>
          </a:xfrm>
        </p:spPr>
        <p:txBody>
          <a:bodyPr/>
          <a:lstStyle/>
          <a:p>
            <a:r>
              <a:rPr lang="en-GB" sz="3200" dirty="0" smtClean="0">
                <a:latin typeface="Lucida Grande"/>
                <a:cs typeface="Lucida Grande"/>
              </a:rPr>
              <a:t>Overview II</a:t>
            </a:r>
            <a:endParaRPr lang="de-DE" sz="3200" dirty="0">
              <a:latin typeface="Lucida Grande"/>
              <a:cs typeface="Lucida Grande"/>
            </a:endParaRPr>
          </a:p>
        </p:txBody>
      </p:sp>
      <p:sp>
        <p:nvSpPr>
          <p:cNvPr id="5" name="Vertikaler Textplatzhalter 4"/>
          <p:cNvSpPr>
            <a:spLocks noGrp="1"/>
          </p:cNvSpPr>
          <p:nvPr>
            <p:ph type="body" orient="vert" idx="1"/>
          </p:nvPr>
        </p:nvSpPr>
        <p:spPr>
          <a:xfrm>
            <a:off x="328601" y="1617130"/>
            <a:ext cx="8689975" cy="4619625"/>
          </a:xfrm>
        </p:spPr>
        <p:txBody>
          <a:bodyPr vert="horz">
            <a:normAutofit lnSpcReduction="10000"/>
          </a:bodyPr>
          <a:lstStyle/>
          <a:p>
            <a:pPr marL="0" indent="0">
              <a:buNone/>
            </a:pPr>
            <a:r>
              <a:rPr lang="en-GB" sz="2000" b="1" dirty="0">
                <a:latin typeface="Lucida Grande"/>
                <a:cs typeface="Lucida Grande"/>
              </a:rPr>
              <a:t>Part C: Modelling Characterization Factors for Ecosystem Services</a:t>
            </a:r>
            <a:endParaRPr lang="de-DE" sz="2000" dirty="0">
              <a:latin typeface="Lucida Grande"/>
              <a:cs typeface="Lucida Grande"/>
            </a:endParaRPr>
          </a:p>
          <a:p>
            <a:r>
              <a:rPr lang="en-GB" sz="2000" dirty="0" smtClean="0">
                <a:latin typeface="Lucida Grande"/>
                <a:cs typeface="Lucida Grande"/>
              </a:rPr>
              <a:t>Global </a:t>
            </a:r>
            <a:r>
              <a:rPr lang="en-GB" sz="2000" dirty="0">
                <a:latin typeface="Lucida Grande"/>
                <a:cs typeface="Lucida Grande"/>
              </a:rPr>
              <a:t>characterisation factors to assess land use impacts on biotic production </a:t>
            </a:r>
            <a:r>
              <a:rPr lang="en-GB" sz="2000" i="1" dirty="0">
                <a:latin typeface="Lucida Grande"/>
                <a:cs typeface="Lucida Grande"/>
              </a:rPr>
              <a:t>by </a:t>
            </a:r>
            <a:r>
              <a:rPr lang="en-GB" sz="2000" i="1" u="sng" dirty="0" err="1" smtClean="0">
                <a:latin typeface="Lucida Grande"/>
                <a:cs typeface="Lucida Grande"/>
              </a:rPr>
              <a:t>Brandão</a:t>
            </a:r>
            <a:r>
              <a:rPr lang="en-GB" sz="2000" i="1" u="sng" dirty="0" smtClean="0">
                <a:latin typeface="Lucida Grande"/>
                <a:cs typeface="Lucida Grande"/>
              </a:rPr>
              <a:t> and </a:t>
            </a:r>
            <a:r>
              <a:rPr lang="en-GB" sz="2000" i="1" u="sng" dirty="0" err="1" smtClean="0">
                <a:latin typeface="Lucida Grande"/>
                <a:cs typeface="Lucida Grande"/>
              </a:rPr>
              <a:t>Milà</a:t>
            </a:r>
            <a:r>
              <a:rPr lang="en-GB" sz="2000" i="1" u="sng" dirty="0" smtClean="0">
                <a:latin typeface="Lucida Grande"/>
                <a:cs typeface="Lucida Grande"/>
              </a:rPr>
              <a:t> </a:t>
            </a:r>
            <a:r>
              <a:rPr lang="en-GB" sz="2000" i="1" u="sng" dirty="0" err="1">
                <a:latin typeface="Lucida Grande"/>
                <a:cs typeface="Lucida Grande"/>
              </a:rPr>
              <a:t>i</a:t>
            </a:r>
            <a:r>
              <a:rPr lang="en-GB" sz="2000" i="1" u="sng" dirty="0">
                <a:latin typeface="Lucida Grande"/>
                <a:cs typeface="Lucida Grande"/>
              </a:rPr>
              <a:t> Canals</a:t>
            </a:r>
            <a:r>
              <a:rPr lang="en-GB" sz="2000" i="1" dirty="0">
                <a:latin typeface="Lucida Grande"/>
                <a:cs typeface="Lucida Grande"/>
              </a:rPr>
              <a:t> </a:t>
            </a:r>
            <a:endParaRPr lang="en-GB" sz="2000" i="1" dirty="0" smtClean="0">
              <a:latin typeface="Lucida Grande"/>
              <a:cs typeface="Lucida Grande"/>
            </a:endParaRPr>
          </a:p>
          <a:p>
            <a:r>
              <a:rPr lang="en-GB" sz="2000" dirty="0">
                <a:latin typeface="Lucida Grande"/>
                <a:cs typeface="Lucida Grande"/>
              </a:rPr>
              <a:t>Impact of land use on climate for use in LCA - carbon cycling between ecosystems and the atmosphere</a:t>
            </a:r>
            <a:r>
              <a:rPr lang="en-US" sz="2000" dirty="0">
                <a:latin typeface="Lucida Grande"/>
                <a:cs typeface="Lucida Grande"/>
              </a:rPr>
              <a:t> </a:t>
            </a:r>
            <a:r>
              <a:rPr lang="en-US" sz="2000" i="1" dirty="0" smtClean="0">
                <a:latin typeface="Lucida Grande"/>
                <a:cs typeface="Lucida Grande"/>
              </a:rPr>
              <a:t>by </a:t>
            </a:r>
            <a:r>
              <a:rPr lang="en-US" sz="2000" i="1" u="sng" dirty="0" smtClean="0">
                <a:latin typeface="Lucida Grande"/>
                <a:cs typeface="Lucida Grande"/>
              </a:rPr>
              <a:t>Müller-</a:t>
            </a:r>
            <a:r>
              <a:rPr lang="en-US" sz="2000" i="1" u="sng" dirty="0" err="1" smtClean="0">
                <a:latin typeface="Lucida Grande"/>
                <a:cs typeface="Lucida Grande"/>
              </a:rPr>
              <a:t>Wenk</a:t>
            </a:r>
            <a:r>
              <a:rPr lang="en-US" sz="2000" i="1" u="sng" dirty="0" smtClean="0">
                <a:latin typeface="Lucida Grande"/>
                <a:cs typeface="Lucida Grande"/>
              </a:rPr>
              <a:t> and </a:t>
            </a:r>
            <a:r>
              <a:rPr lang="en-US" sz="2000" i="1" u="sng" dirty="0" err="1" smtClean="0">
                <a:latin typeface="Lucida Grande"/>
                <a:cs typeface="Lucida Grande"/>
              </a:rPr>
              <a:t>Brandão</a:t>
            </a:r>
            <a:endParaRPr lang="de-DE" sz="2000" i="1" u="sng" dirty="0">
              <a:latin typeface="Lucida Grande"/>
              <a:cs typeface="Lucida Grande"/>
            </a:endParaRPr>
          </a:p>
          <a:p>
            <a:r>
              <a:rPr lang="en-GB" sz="2000" dirty="0" smtClean="0">
                <a:latin typeface="Lucida Grande"/>
                <a:cs typeface="Lucida Grande"/>
              </a:rPr>
              <a:t>Land </a:t>
            </a:r>
            <a:r>
              <a:rPr lang="en-GB" sz="2000" dirty="0">
                <a:latin typeface="Lucida Grande"/>
                <a:cs typeface="Lucida Grande"/>
              </a:rPr>
              <a:t>use impacts on freshwater regulation, erosion regulation and water purification: a spatial approach for a global scale </a:t>
            </a:r>
            <a:r>
              <a:rPr lang="en-GB" sz="2000" i="1" dirty="0">
                <a:latin typeface="Lucida Grande"/>
                <a:cs typeface="Lucida Grande"/>
              </a:rPr>
              <a:t>by </a:t>
            </a:r>
            <a:r>
              <a:rPr lang="en-GB" sz="2000" i="1" u="sng" dirty="0">
                <a:latin typeface="Lucida Grande"/>
                <a:cs typeface="Lucida Grande"/>
              </a:rPr>
              <a:t>Rosie </a:t>
            </a:r>
            <a:r>
              <a:rPr lang="en-GB" sz="2000" i="1" u="sng" dirty="0" err="1" smtClean="0">
                <a:latin typeface="Lucida Grande"/>
                <a:cs typeface="Lucida Grande"/>
              </a:rPr>
              <a:t>Saad</a:t>
            </a:r>
            <a:r>
              <a:rPr lang="en-GB" sz="2000" i="1" u="sng" dirty="0" smtClean="0">
                <a:latin typeface="Lucida Grande"/>
                <a:cs typeface="Lucida Grande"/>
              </a:rPr>
              <a:t> et al.</a:t>
            </a:r>
            <a:endParaRPr lang="de-DE" sz="2000" dirty="0">
              <a:latin typeface="Lucida Grande"/>
              <a:cs typeface="Lucida Grande"/>
            </a:endParaRPr>
          </a:p>
          <a:p>
            <a:pPr marL="2063750" indent="-2063750">
              <a:buNone/>
            </a:pPr>
            <a:r>
              <a:rPr lang="en-GB" sz="2000" dirty="0">
                <a:latin typeface="Lucida Grande"/>
                <a:cs typeface="Lucida Grande"/>
              </a:rPr>
              <a:t> </a:t>
            </a:r>
            <a:endParaRPr lang="de-DE" sz="2000" dirty="0">
              <a:latin typeface="Lucida Grande"/>
              <a:cs typeface="Lucida Grande"/>
            </a:endParaRPr>
          </a:p>
          <a:p>
            <a:pPr marL="0" indent="0">
              <a:buNone/>
            </a:pPr>
            <a:r>
              <a:rPr lang="en-GB" sz="2000" b="1" dirty="0">
                <a:latin typeface="Lucida Grande"/>
                <a:cs typeface="Lucida Grande"/>
              </a:rPr>
              <a:t>Part D: Application to Case Studies </a:t>
            </a:r>
            <a:endParaRPr lang="de-DE" sz="2000" dirty="0">
              <a:latin typeface="Lucida Grande"/>
              <a:cs typeface="Lucida Grande"/>
            </a:endParaRPr>
          </a:p>
          <a:p>
            <a:r>
              <a:rPr lang="en-GB" sz="2000" dirty="0" smtClean="0">
                <a:latin typeface="Lucida Grande"/>
                <a:cs typeface="Lucida Grande"/>
              </a:rPr>
              <a:t>Land </a:t>
            </a:r>
            <a:r>
              <a:rPr lang="en-GB" sz="2000" dirty="0">
                <a:latin typeface="Lucida Grande"/>
                <a:cs typeface="Lucida Grande"/>
              </a:rPr>
              <a:t>use impact assessment of Margarine </a:t>
            </a:r>
            <a:r>
              <a:rPr lang="en-GB" sz="2000" i="1" dirty="0">
                <a:latin typeface="Lucida Grande"/>
                <a:cs typeface="Lucida Grande"/>
              </a:rPr>
              <a:t>by </a:t>
            </a:r>
            <a:r>
              <a:rPr lang="en-GB" sz="2000" i="1" u="sng" dirty="0" err="1" smtClean="0">
                <a:latin typeface="Lucida Grande"/>
                <a:cs typeface="Lucida Grande"/>
              </a:rPr>
              <a:t>Milà</a:t>
            </a:r>
            <a:r>
              <a:rPr lang="en-GB" sz="2000" i="1" u="sng" dirty="0" smtClean="0">
                <a:latin typeface="Lucida Grande"/>
                <a:cs typeface="Lucida Grande"/>
              </a:rPr>
              <a:t> </a:t>
            </a:r>
            <a:r>
              <a:rPr lang="en-GB" sz="2000" i="1" u="sng" dirty="0">
                <a:latin typeface="Lucida Grande"/>
                <a:cs typeface="Lucida Grande"/>
              </a:rPr>
              <a:t>i</a:t>
            </a:r>
            <a:r>
              <a:rPr lang="en-GB" sz="2000" i="1" u="sng" dirty="0" smtClean="0">
                <a:latin typeface="Lucida Grande"/>
                <a:cs typeface="Lucida Grande"/>
              </a:rPr>
              <a:t> Canals et al.</a:t>
            </a:r>
            <a:endParaRPr lang="de-DE" sz="2000" dirty="0">
              <a:latin typeface="Lucida Grande"/>
              <a:cs typeface="Lucida Grande"/>
            </a:endParaRPr>
          </a:p>
          <a:p>
            <a:endParaRPr lang="de-DE" sz="2000" dirty="0">
              <a:latin typeface="Lucida Grande"/>
              <a:cs typeface="Lucida Grande"/>
            </a:endParaRPr>
          </a:p>
          <a:p>
            <a:endParaRPr lang="en-US" sz="2000" dirty="0">
              <a:latin typeface="Lucida Grande"/>
              <a:cs typeface="Lucida Grande"/>
            </a:endParaRPr>
          </a:p>
        </p:txBody>
      </p:sp>
      <p:sp>
        <p:nvSpPr>
          <p:cNvPr id="2" name="Foliennummernplatzhalter 1"/>
          <p:cNvSpPr>
            <a:spLocks noGrp="1"/>
          </p:cNvSpPr>
          <p:nvPr>
            <p:ph type="sldNum" sz="quarter" idx="12"/>
          </p:nvPr>
        </p:nvSpPr>
        <p:spPr/>
        <p:txBody>
          <a:bodyPr/>
          <a:lstStyle/>
          <a:p>
            <a:fld id="{93883608-B16A-6242-A4D7-959CC559FB9D}" type="slidenum">
              <a:rPr lang="de-CH"/>
              <a:pPr/>
              <a:t>21</a:t>
            </a:fld>
            <a:endParaRPr lang="de-CH"/>
          </a:p>
          <a:p>
            <a:endParaRPr lang="de-CH"/>
          </a:p>
        </p:txBody>
      </p:sp>
      <p:grpSp>
        <p:nvGrpSpPr>
          <p:cNvPr id="6" name="Groupe 10"/>
          <p:cNvGrpSpPr/>
          <p:nvPr/>
        </p:nvGrpSpPr>
        <p:grpSpPr>
          <a:xfrm>
            <a:off x="6737720" y="293236"/>
            <a:ext cx="2224585" cy="1242881"/>
            <a:chOff x="169223" y="2896605"/>
            <a:chExt cx="3114008" cy="1592895"/>
          </a:xfrm>
        </p:grpSpPr>
        <p:grpSp>
          <p:nvGrpSpPr>
            <p:cNvPr id="7" name="Groupe 12"/>
            <p:cNvGrpSpPr/>
            <p:nvPr/>
          </p:nvGrpSpPr>
          <p:grpSpPr>
            <a:xfrm>
              <a:off x="1048531" y="2896605"/>
              <a:ext cx="2234700" cy="1592895"/>
              <a:chOff x="1079837" y="2814608"/>
              <a:chExt cx="2533483" cy="1801021"/>
            </a:xfrm>
          </p:grpSpPr>
          <p:pic>
            <p:nvPicPr>
              <p:cNvPr id="9" name="Picture 5" descr="LCI-arttext-72"/>
              <p:cNvPicPr>
                <a:picLocks noChangeAspect="1" noChangeArrowheads="1"/>
              </p:cNvPicPr>
              <p:nvPr/>
            </p:nvPicPr>
            <p:blipFill>
              <a:blip r:embed="rId2" cstate="print"/>
              <a:srcRect/>
              <a:stretch>
                <a:fillRect/>
              </a:stretch>
            </p:blipFill>
            <p:spPr bwMode="auto">
              <a:xfrm>
                <a:off x="2563182" y="3022735"/>
                <a:ext cx="1050138" cy="1384767"/>
              </a:xfrm>
              <a:prstGeom prst="rect">
                <a:avLst/>
              </a:prstGeom>
              <a:noFill/>
            </p:spPr>
          </p:pic>
          <p:pic>
            <p:nvPicPr>
              <p:cNvPr id="10" name="Picture 8" descr="top"/>
              <p:cNvPicPr>
                <a:picLocks noChangeAspect="1" noChangeArrowheads="1"/>
              </p:cNvPicPr>
              <p:nvPr/>
            </p:nvPicPr>
            <p:blipFill>
              <a:blip r:embed="rId3"/>
              <a:srcRect r="84807" b="-790"/>
              <a:stretch>
                <a:fillRect/>
              </a:stretch>
            </p:blipFill>
            <p:spPr bwMode="auto">
              <a:xfrm>
                <a:off x="1079837" y="2814608"/>
                <a:ext cx="1306462" cy="1801021"/>
              </a:xfrm>
              <a:prstGeom prst="rect">
                <a:avLst/>
              </a:prstGeom>
              <a:noFill/>
            </p:spPr>
          </p:pic>
        </p:gr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3" y="3211935"/>
              <a:ext cx="892956" cy="102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ounded Rectangle 10"/>
          <p:cNvSpPr/>
          <p:nvPr/>
        </p:nvSpPr>
        <p:spPr>
          <a:xfrm>
            <a:off x="343073" y="2340699"/>
            <a:ext cx="8458999" cy="672665"/>
          </a:xfrm>
          <a:prstGeom prst="round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28600" y="3041902"/>
            <a:ext cx="8473471" cy="796438"/>
          </a:xfrm>
          <a:prstGeom prst="round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54371" y="5427763"/>
            <a:ext cx="8447701" cy="427738"/>
          </a:xfrm>
          <a:prstGeom prst="round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9938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2A6AB3"/>
                </a:solidFill>
              </a:rPr>
              <a:t>Context and </a:t>
            </a:r>
            <a:br>
              <a:rPr lang="en-US" dirty="0">
                <a:solidFill>
                  <a:srgbClr val="2A6AB3"/>
                </a:solidFill>
              </a:rPr>
            </a:br>
            <a:r>
              <a:rPr lang="en-US" dirty="0">
                <a:solidFill>
                  <a:srgbClr val="2A6AB3"/>
                </a:solidFill>
              </a:rPr>
              <a:t>general key-elements</a:t>
            </a:r>
          </a:p>
        </p:txBody>
      </p:sp>
      <p:sp>
        <p:nvSpPr>
          <p:cNvPr id="3" name="Textplatzhalter 2"/>
          <p:cNvSpPr>
            <a:spLocks noGrp="1"/>
          </p:cNvSpPr>
          <p:nvPr>
            <p:ph type="body" idx="1"/>
          </p:nvPr>
        </p:nvSpPr>
        <p:spPr/>
        <p:txBody>
          <a:bodyPr/>
          <a:lstStyle/>
          <a:p>
            <a:endParaRPr lang="en-US" dirty="0"/>
          </a:p>
        </p:txBody>
      </p:sp>
      <p:sp>
        <p:nvSpPr>
          <p:cNvPr id="5"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22</a:t>
            </a:fld>
            <a:endParaRPr lang="en-US" sz="1400" dirty="0"/>
          </a:p>
        </p:txBody>
      </p:sp>
    </p:spTree>
    <p:extLst>
      <p:ext uri="{BB962C8B-B14F-4D97-AF65-F5344CB8AC3E}">
        <p14:creationId xmlns:p14="http://schemas.microsoft.com/office/powerpoint/2010/main" val="35074716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landuse_a.gif"/>
          <p:cNvPicPr>
            <a:picLocks noChangeAspect="1"/>
          </p:cNvPicPr>
          <p:nvPr/>
        </p:nvPicPr>
        <p:blipFill>
          <a:blip r:embed="rId2" cstate="print"/>
          <a:stretch>
            <a:fillRect/>
          </a:stretch>
        </p:blipFill>
        <p:spPr>
          <a:xfrm>
            <a:off x="-14894" y="52164"/>
            <a:ext cx="9158894" cy="6689204"/>
          </a:xfrm>
          <a:prstGeom prst="rect">
            <a:avLst/>
          </a:prstGeom>
        </p:spPr>
      </p:pic>
      <p:sp>
        <p:nvSpPr>
          <p:cNvPr id="6" name="Rechteck 5"/>
          <p:cNvSpPr/>
          <p:nvPr/>
        </p:nvSpPr>
        <p:spPr>
          <a:xfrm>
            <a:off x="5004048" y="5445224"/>
            <a:ext cx="3888432" cy="1200329"/>
          </a:xfrm>
          <a:prstGeom prst="rect">
            <a:avLst/>
          </a:prstGeom>
        </p:spPr>
        <p:txBody>
          <a:bodyPr wrap="square">
            <a:spAutoFit/>
          </a:bodyPr>
          <a:lstStyle/>
          <a:p>
            <a:r>
              <a:rPr lang="en-US" sz="1200" b="0" dirty="0" smtClean="0">
                <a:latin typeface="Arial"/>
                <a:cs typeface="Arial"/>
              </a:rPr>
              <a:t>Source:  Joint gateway of the Historic Land Use Estimation Efforts by the National Institute of Public Health and the Environment (RIVM, Netherlands) and the Center for Sustainability and the Global Environment (SAGE, USA).</a:t>
            </a:r>
          </a:p>
          <a:p>
            <a:r>
              <a:rPr lang="de-DE" sz="1200" b="0" dirty="0" smtClean="0">
                <a:latin typeface="Arial"/>
                <a:cs typeface="Arial"/>
              </a:rPr>
              <a:t>http://www.ncdc.noaa.gov/paleo/ctl/landuse.html</a:t>
            </a:r>
          </a:p>
        </p:txBody>
      </p:sp>
    </p:spTree>
    <p:extLst>
      <p:ext uri="{BB962C8B-B14F-4D97-AF65-F5344CB8AC3E}">
        <p14:creationId xmlns:p14="http://schemas.microsoft.com/office/powerpoint/2010/main" val="36779482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6" name="Rectangle 8"/>
          <p:cNvSpPr>
            <a:spLocks noGrp="1" noChangeArrowheads="1"/>
          </p:cNvSpPr>
          <p:nvPr>
            <p:ph type="title"/>
          </p:nvPr>
        </p:nvSpPr>
        <p:spPr/>
        <p:txBody>
          <a:bodyPr/>
          <a:lstStyle/>
          <a:p>
            <a:r>
              <a:rPr lang="en-US" sz="2200" i="1" dirty="0"/>
              <a:t>Ecosystem services</a:t>
            </a:r>
            <a:r>
              <a:rPr lang="en-US" sz="2200" dirty="0"/>
              <a:t> are functional properties </a:t>
            </a:r>
            <a:r>
              <a:rPr lang="en-US" sz="2200" dirty="0" smtClean="0"/>
              <a:t/>
            </a:r>
            <a:br>
              <a:rPr lang="en-US" sz="2200" dirty="0" smtClean="0"/>
            </a:br>
            <a:r>
              <a:rPr lang="en-US" sz="2200" dirty="0" smtClean="0"/>
              <a:t>of </a:t>
            </a:r>
            <a:r>
              <a:rPr lang="en-US" sz="2200" dirty="0"/>
              <a:t>ecosystems </a:t>
            </a:r>
            <a:r>
              <a:rPr lang="en-US" sz="2200" dirty="0" smtClean="0"/>
              <a:t>that </a:t>
            </a:r>
            <a:r>
              <a:rPr lang="en-US" sz="2200" dirty="0"/>
              <a:t>contribute to human well-being</a:t>
            </a:r>
          </a:p>
        </p:txBody>
      </p:sp>
      <p:sp>
        <p:nvSpPr>
          <p:cNvPr id="9" name="Foliennummernplatzhalter 3"/>
          <p:cNvSpPr>
            <a:spLocks noGrp="1"/>
          </p:cNvSpPr>
          <p:nvPr>
            <p:ph type="sldNum" sz="quarter" idx="4294967295"/>
          </p:nvPr>
        </p:nvSpPr>
        <p:spPr>
          <a:xfrm>
            <a:off x="0" y="6356350"/>
            <a:ext cx="2133600" cy="365125"/>
          </a:xfrm>
          <a:prstGeom prst="rect">
            <a:avLst/>
          </a:prstGeom>
        </p:spPr>
        <p:txBody>
          <a:bodyPr/>
          <a:lstStyle/>
          <a:p>
            <a:fld id="{DD0A9026-D8C3-2847-998D-9E4F84ACC05B}" type="slidenum">
              <a:rPr lang="de-CH"/>
              <a:pPr/>
              <a:t>24</a:t>
            </a:fld>
            <a:endParaRPr lang="de-CH"/>
          </a:p>
          <a:p>
            <a:endParaRPr lang="de-CH" sz="1000"/>
          </a:p>
        </p:txBody>
      </p:sp>
      <p:grpSp>
        <p:nvGrpSpPr>
          <p:cNvPr id="2" name="Group 6"/>
          <p:cNvGrpSpPr>
            <a:grpSpLocks noChangeAspect="1"/>
          </p:cNvGrpSpPr>
          <p:nvPr/>
        </p:nvGrpSpPr>
        <p:grpSpPr bwMode="auto">
          <a:xfrm>
            <a:off x="1181100" y="1903413"/>
            <a:ext cx="2976563" cy="4522787"/>
            <a:chOff x="1183" y="358"/>
            <a:chExt cx="3394" cy="5158"/>
          </a:xfrm>
        </p:grpSpPr>
        <p:pic>
          <p:nvPicPr>
            <p:cNvPr id="857092" name="Picture 4" descr="Bild 1"/>
            <p:cNvPicPr>
              <a:picLocks noChangeAspect="1" noChangeArrowheads="1"/>
            </p:cNvPicPr>
            <p:nvPr/>
          </p:nvPicPr>
          <p:blipFill>
            <a:blip r:embed="rId3"/>
            <a:srcRect/>
            <a:stretch>
              <a:fillRect/>
            </a:stretch>
          </p:blipFill>
          <p:spPr bwMode="auto">
            <a:xfrm>
              <a:off x="1183" y="358"/>
              <a:ext cx="3394" cy="3603"/>
            </a:xfrm>
            <a:prstGeom prst="rect">
              <a:avLst/>
            </a:prstGeom>
            <a:noFill/>
            <a:ln w="9525">
              <a:solidFill>
                <a:schemeClr val="bg2"/>
              </a:solidFill>
              <a:miter lim="800000"/>
              <a:headEnd/>
              <a:tailEnd/>
            </a:ln>
          </p:spPr>
        </p:pic>
        <p:pic>
          <p:nvPicPr>
            <p:cNvPr id="857093" name="Picture 5" descr="Bild 2"/>
            <p:cNvPicPr>
              <a:picLocks noChangeAspect="1" noChangeArrowheads="1"/>
            </p:cNvPicPr>
            <p:nvPr/>
          </p:nvPicPr>
          <p:blipFill>
            <a:blip r:embed="rId4"/>
            <a:srcRect/>
            <a:stretch>
              <a:fillRect/>
            </a:stretch>
          </p:blipFill>
          <p:spPr bwMode="auto">
            <a:xfrm>
              <a:off x="1188" y="3268"/>
              <a:ext cx="3383" cy="2248"/>
            </a:xfrm>
            <a:prstGeom prst="rect">
              <a:avLst/>
            </a:prstGeom>
            <a:noFill/>
            <a:ln w="9525">
              <a:solidFill>
                <a:schemeClr val="bg2"/>
              </a:solidFill>
              <a:miter lim="800000"/>
              <a:headEnd/>
              <a:tailEnd/>
            </a:ln>
          </p:spPr>
        </p:pic>
      </p:grpSp>
      <p:pic>
        <p:nvPicPr>
          <p:cNvPr id="857095" name="Picture 7" descr="Bild 3"/>
          <p:cNvPicPr>
            <a:picLocks noChangeAspect="1" noChangeArrowheads="1"/>
          </p:cNvPicPr>
          <p:nvPr/>
        </p:nvPicPr>
        <p:blipFill>
          <a:blip r:embed="rId5"/>
          <a:srcRect l="13115"/>
          <a:stretch>
            <a:fillRect/>
          </a:stretch>
        </p:blipFill>
        <p:spPr bwMode="auto">
          <a:xfrm>
            <a:off x="5106988" y="1903413"/>
            <a:ext cx="3028950" cy="4513262"/>
          </a:xfrm>
          <a:prstGeom prst="rect">
            <a:avLst/>
          </a:prstGeom>
          <a:noFill/>
          <a:ln w="9525">
            <a:solidFill>
              <a:schemeClr val="bg2"/>
            </a:solidFill>
            <a:miter lim="800000"/>
            <a:headEnd/>
            <a:tailEnd/>
          </a:ln>
        </p:spPr>
      </p:pic>
      <p:sp>
        <p:nvSpPr>
          <p:cNvPr id="857098" name="Text Box 10"/>
          <p:cNvSpPr txBox="1">
            <a:spLocks noChangeArrowheads="1"/>
          </p:cNvSpPr>
          <p:nvPr/>
        </p:nvSpPr>
        <p:spPr bwMode="auto">
          <a:xfrm>
            <a:off x="495300" y="6151563"/>
            <a:ext cx="692150" cy="366712"/>
          </a:xfrm>
          <a:prstGeom prst="rect">
            <a:avLst/>
          </a:prstGeom>
          <a:noFill/>
          <a:ln w="9525">
            <a:noFill/>
            <a:miter lim="800000"/>
            <a:headEnd/>
            <a:tailEnd/>
          </a:ln>
          <a:effectLst/>
        </p:spPr>
        <p:txBody>
          <a:bodyPr wrap="none">
            <a:prstTxWarp prst="textNoShape">
              <a:avLst/>
            </a:prstTxWarp>
            <a:spAutoFit/>
          </a:bodyPr>
          <a:lstStyle/>
          <a:p>
            <a:r>
              <a:rPr lang="de-DE" sz="1800">
                <a:latin typeface="Arial" pitchFamily="-110" charset="0"/>
              </a:rPr>
              <a:t>1997</a:t>
            </a:r>
          </a:p>
        </p:txBody>
      </p:sp>
      <p:sp>
        <p:nvSpPr>
          <p:cNvPr id="857099" name="Text Box 11"/>
          <p:cNvSpPr txBox="1">
            <a:spLocks noChangeArrowheads="1"/>
          </p:cNvSpPr>
          <p:nvPr/>
        </p:nvSpPr>
        <p:spPr bwMode="auto">
          <a:xfrm>
            <a:off x="4445000" y="6151563"/>
            <a:ext cx="692150" cy="366712"/>
          </a:xfrm>
          <a:prstGeom prst="rect">
            <a:avLst/>
          </a:prstGeom>
          <a:noFill/>
          <a:ln w="9525">
            <a:noFill/>
            <a:miter lim="800000"/>
            <a:headEnd/>
            <a:tailEnd/>
          </a:ln>
          <a:effectLst/>
        </p:spPr>
        <p:txBody>
          <a:bodyPr wrap="none">
            <a:prstTxWarp prst="textNoShape">
              <a:avLst/>
            </a:prstTxWarp>
            <a:spAutoFit/>
          </a:bodyPr>
          <a:lstStyle/>
          <a:p>
            <a:r>
              <a:rPr lang="de-DE" sz="1800">
                <a:latin typeface="Arial" pitchFamily="-110" charset="0"/>
              </a:rPr>
              <a:t>2004</a:t>
            </a:r>
          </a:p>
        </p:txBody>
      </p:sp>
    </p:spTree>
    <p:extLst>
      <p:ext uri="{BB962C8B-B14F-4D97-AF65-F5344CB8AC3E}">
        <p14:creationId xmlns:p14="http://schemas.microsoft.com/office/powerpoint/2010/main" val="333124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normAutofit fontScale="90000"/>
          </a:bodyPr>
          <a:lstStyle/>
          <a:p>
            <a:r>
              <a:rPr lang="en-US" dirty="0"/>
              <a:t>The Millennium Ecosystem </a:t>
            </a:r>
            <a:r>
              <a:rPr lang="en-US" dirty="0" smtClean="0"/>
              <a:t/>
            </a:r>
            <a:br>
              <a:rPr lang="en-US" dirty="0" smtClean="0"/>
            </a:br>
            <a:r>
              <a:rPr lang="en-US" dirty="0" smtClean="0"/>
              <a:t>Assessment </a:t>
            </a:r>
            <a:endParaRPr lang="en-US" dirty="0"/>
          </a:p>
        </p:txBody>
      </p:sp>
      <p:sp>
        <p:nvSpPr>
          <p:cNvPr id="5" name="Foliennummernplatzhalter 2"/>
          <p:cNvSpPr>
            <a:spLocks noGrp="1"/>
          </p:cNvSpPr>
          <p:nvPr>
            <p:ph type="sldNum" sz="quarter" idx="4294967295"/>
          </p:nvPr>
        </p:nvSpPr>
        <p:spPr>
          <a:xfrm>
            <a:off x="0" y="6356350"/>
            <a:ext cx="2133600" cy="365125"/>
          </a:xfrm>
          <a:prstGeom prst="rect">
            <a:avLst/>
          </a:prstGeom>
        </p:spPr>
        <p:txBody>
          <a:bodyPr/>
          <a:lstStyle/>
          <a:p>
            <a:fld id="{C6DC6DCB-6C5E-D94C-9EF0-94523F38C6E6}" type="slidenum">
              <a:rPr lang="de-CH"/>
              <a:pPr/>
              <a:t>25</a:t>
            </a:fld>
            <a:endParaRPr lang="de-CH"/>
          </a:p>
          <a:p>
            <a:endParaRPr lang="de-CH" sz="1000"/>
          </a:p>
        </p:txBody>
      </p:sp>
      <p:pic>
        <p:nvPicPr>
          <p:cNvPr id="691203" name="Picture 3"/>
          <p:cNvPicPr>
            <a:picLocks noChangeAspect="1" noChangeArrowheads="1"/>
          </p:cNvPicPr>
          <p:nvPr/>
        </p:nvPicPr>
        <p:blipFill>
          <a:blip r:embed="rId3"/>
          <a:srcRect/>
          <a:stretch>
            <a:fillRect/>
          </a:stretch>
        </p:blipFill>
        <p:spPr bwMode="auto">
          <a:xfrm>
            <a:off x="-12700" y="1433513"/>
            <a:ext cx="9144000" cy="6586537"/>
          </a:xfrm>
          <a:prstGeom prst="rect">
            <a:avLst/>
          </a:prstGeom>
          <a:noFill/>
          <a:ln w="9525">
            <a:noFill/>
            <a:miter lim="800000"/>
            <a:headEnd/>
            <a:tailEnd/>
          </a:ln>
          <a:effectLst/>
        </p:spPr>
      </p:pic>
      <p:sp>
        <p:nvSpPr>
          <p:cNvPr id="691204" name="Rectangle 4"/>
          <p:cNvSpPr>
            <a:spLocks noChangeArrowheads="1"/>
          </p:cNvSpPr>
          <p:nvPr/>
        </p:nvSpPr>
        <p:spPr bwMode="auto">
          <a:xfrm>
            <a:off x="-12700" y="6369050"/>
            <a:ext cx="9144000" cy="16129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3841824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eur droit 21"/>
          <p:cNvCxnSpPr/>
          <p:nvPr/>
        </p:nvCxnSpPr>
        <p:spPr>
          <a:xfrm rot="5400000">
            <a:off x="2157412" y="7280276"/>
            <a:ext cx="317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6505575" y="7299326"/>
            <a:ext cx="317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7388225" y="7299326"/>
            <a:ext cx="317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1636712" y="7312026"/>
            <a:ext cx="317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a:spLocks noChangeArrowheads="1"/>
          </p:cNvSpPr>
          <p:nvPr/>
        </p:nvSpPr>
        <p:spPr bwMode="auto">
          <a:xfrm>
            <a:off x="500034" y="1813760"/>
            <a:ext cx="8357363" cy="1046440"/>
          </a:xfrm>
          <a:prstGeom prst="rect">
            <a:avLst/>
          </a:prstGeom>
          <a:noFill/>
          <a:ln w="9525">
            <a:noFill/>
            <a:miter lim="800000"/>
            <a:headEnd/>
            <a:tailEnd/>
          </a:ln>
        </p:spPr>
        <p:txBody>
          <a:bodyPr wrap="square">
            <a:spAutoFit/>
          </a:bodyPr>
          <a:lstStyle/>
          <a:p>
            <a:pPr marL="285750" indent="-285750">
              <a:spcAft>
                <a:spcPts val="600"/>
              </a:spcAft>
              <a:buClr>
                <a:srgbClr val="446180"/>
              </a:buClr>
              <a:buSzPct val="85000"/>
              <a:buFont typeface="Arial" pitchFamily="34" charset="0"/>
              <a:buChar char="−"/>
            </a:pPr>
            <a:r>
              <a:rPr lang="en-US" sz="1900" b="0" dirty="0" smtClean="0">
                <a:solidFill>
                  <a:srgbClr val="2A6AB3"/>
                </a:solidFill>
                <a:latin typeface="Lucida Sans Unicode" pitchFamily="34" charset="0"/>
                <a:cs typeface="Lucida Sans Unicode" pitchFamily="34" charset="0"/>
              </a:rPr>
              <a:t>Transformation: </a:t>
            </a:r>
            <a:r>
              <a:rPr lang="en-US" sz="1900" b="0" dirty="0" smtClean="0">
                <a:solidFill>
                  <a:schemeClr val="accent4">
                    <a:lumMod val="85000"/>
                    <a:lumOff val="15000"/>
                  </a:schemeClr>
                </a:solidFill>
                <a:latin typeface="Lucida Sans Unicode" pitchFamily="34" charset="0"/>
                <a:cs typeface="Lucida Sans Unicode" pitchFamily="34" charset="0"/>
              </a:rPr>
              <a:t>change of a land area to meet the requirement of a new </a:t>
            </a:r>
            <a:r>
              <a:rPr lang="en-US" sz="1900" b="0" dirty="0">
                <a:solidFill>
                  <a:schemeClr val="accent4">
                    <a:lumMod val="85000"/>
                    <a:lumOff val="15000"/>
                  </a:schemeClr>
                </a:solidFill>
                <a:latin typeface="Lucida Sans Unicode" pitchFamily="34" charset="0"/>
                <a:cs typeface="Lucida Sans Unicode" pitchFamily="34" charset="0"/>
              </a:rPr>
              <a:t> </a:t>
            </a:r>
            <a:r>
              <a:rPr lang="en-US" sz="1900" b="0" dirty="0" smtClean="0">
                <a:solidFill>
                  <a:schemeClr val="accent4">
                    <a:lumMod val="85000"/>
                    <a:lumOff val="15000"/>
                  </a:schemeClr>
                </a:solidFill>
                <a:latin typeface="Lucida Sans Unicode" pitchFamily="34" charset="0"/>
                <a:cs typeface="Lucida Sans Unicode" pitchFamily="34" charset="0"/>
              </a:rPr>
              <a:t>type of occupation </a:t>
            </a:r>
          </a:p>
          <a:p>
            <a:pPr marL="285750" indent="-285750">
              <a:spcAft>
                <a:spcPts val="600"/>
              </a:spcAft>
              <a:buClr>
                <a:srgbClr val="446180"/>
              </a:buClr>
              <a:buSzPct val="85000"/>
              <a:buFont typeface="Arial" pitchFamily="34" charset="0"/>
              <a:buChar char="−"/>
            </a:pPr>
            <a:r>
              <a:rPr lang="en-US" sz="1900" b="0" dirty="0" smtClean="0">
                <a:solidFill>
                  <a:srgbClr val="2A6AB3"/>
                </a:solidFill>
                <a:latin typeface="Lucida Sans Unicode" pitchFamily="34" charset="0"/>
                <a:cs typeface="Lucida Sans Unicode" pitchFamily="34" charset="0"/>
              </a:rPr>
              <a:t>Occupation: </a:t>
            </a:r>
            <a:r>
              <a:rPr lang="en-US" sz="1900" b="0" dirty="0" smtClean="0">
                <a:solidFill>
                  <a:schemeClr val="accent4">
                    <a:lumMod val="85000"/>
                    <a:lumOff val="15000"/>
                  </a:schemeClr>
                </a:solidFill>
                <a:latin typeface="Lucida Sans Unicode" pitchFamily="34" charset="0"/>
                <a:cs typeface="Lucida Sans Unicode" pitchFamily="34" charset="0"/>
              </a:rPr>
              <a:t>use of a land for anthropogenic purpose</a:t>
            </a:r>
            <a:endParaRPr lang="en-US" sz="1900" b="0" dirty="0">
              <a:solidFill>
                <a:schemeClr val="accent4">
                  <a:lumMod val="85000"/>
                  <a:lumOff val="15000"/>
                </a:schemeClr>
              </a:solidFill>
              <a:latin typeface="Lucida Sans Unicode" pitchFamily="34" charset="0"/>
              <a:cs typeface="Lucida Sans Unicode" pitchFamily="34" charset="0"/>
            </a:endParaRPr>
          </a:p>
        </p:txBody>
      </p:sp>
      <p:sp>
        <p:nvSpPr>
          <p:cNvPr id="70" name="Rectangle 2"/>
          <p:cNvSpPr txBox="1">
            <a:spLocks noChangeArrowheads="1"/>
          </p:cNvSpPr>
          <p:nvPr/>
        </p:nvSpPr>
        <p:spPr bwMode="auto">
          <a:xfrm>
            <a:off x="539552" y="681880"/>
            <a:ext cx="8223448" cy="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CA" sz="3000" dirty="0" smtClean="0">
                <a:latin typeface="Lucida Sans Unicode" pitchFamily="34" charset="0"/>
                <a:cs typeface="Lucida Sans Unicode" pitchFamily="34" charset="0"/>
              </a:rPr>
              <a:t>Key-elements: assessment based on a quality curve</a:t>
            </a:r>
            <a:endParaRPr lang="en-CA" sz="3000" dirty="0">
              <a:latin typeface="Lucida Sans Unicode" pitchFamily="34" charset="0"/>
              <a:cs typeface="Lucida Sans Unicode" pitchFamily="34" charset="0"/>
            </a:endParaRPr>
          </a:p>
        </p:txBody>
      </p:sp>
      <p:sp>
        <p:nvSpPr>
          <p:cNvPr id="151" name="Rectangle à coins arrondis 150"/>
          <p:cNvSpPr>
            <a:spLocks noChangeArrowheads="1"/>
          </p:cNvSpPr>
          <p:nvPr/>
        </p:nvSpPr>
        <p:spPr bwMode="auto">
          <a:xfrm rot="5236165">
            <a:off x="1860580" y="4831775"/>
            <a:ext cx="1795463" cy="255588"/>
          </a:xfrm>
          <a:prstGeom prst="roundRect">
            <a:avLst>
              <a:gd name="adj" fmla="val 16667"/>
            </a:avLst>
          </a:prstGeom>
          <a:solidFill>
            <a:srgbClr val="FFFFFF"/>
          </a:solidFill>
          <a:ln w="25400" cap="flat" cmpd="sng" algn="ctr">
            <a:solidFill>
              <a:srgbClr val="FFFFFF"/>
            </a:solidFill>
            <a:prstDash val="solid"/>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ea typeface="ＭＳ Ｐゴシック" pitchFamily="-106" charset="-128"/>
                <a:cs typeface="+mn-cs"/>
              </a:rPr>
              <a:t>Transformation</a:t>
            </a:r>
            <a:endParaRPr kumimoji="0" lang="en-US" sz="1600" b="0" i="0" u="none" strike="noStrike" kern="0" cap="none" spc="0" normalizeH="0" baseline="0" noProof="0" dirty="0">
              <a:ln>
                <a:noFill/>
              </a:ln>
              <a:solidFill>
                <a:srgbClr val="262626"/>
              </a:solidFill>
              <a:effectLst/>
              <a:uLnTx/>
              <a:uFillTx/>
              <a:latin typeface="Arial"/>
              <a:ea typeface="ＭＳ Ｐゴシック" pitchFamily="-106" charset="-128"/>
              <a:cs typeface="+mn-cs"/>
            </a:endParaRPr>
          </a:p>
        </p:txBody>
      </p:sp>
      <p:cxnSp>
        <p:nvCxnSpPr>
          <p:cNvPr id="152" name="Connecteur droit 151"/>
          <p:cNvCxnSpPr/>
          <p:nvPr/>
        </p:nvCxnSpPr>
        <p:spPr>
          <a:xfrm rot="10800000" flipV="1">
            <a:off x="4857781" y="5444550"/>
            <a:ext cx="414338" cy="273050"/>
          </a:xfrm>
          <a:prstGeom prst="line">
            <a:avLst/>
          </a:prstGeom>
          <a:noFill/>
          <a:ln w="38100" cap="flat" cmpd="sng" algn="ctr">
            <a:solidFill>
              <a:srgbClr val="FFFFFF">
                <a:lumMod val="85000"/>
              </a:srgbClr>
            </a:solidFill>
            <a:prstDash val="solid"/>
          </a:ln>
          <a:effectLst/>
        </p:spPr>
      </p:cxnSp>
      <p:sp>
        <p:nvSpPr>
          <p:cNvPr id="153" name="Rectangle à coins arrondis 152"/>
          <p:cNvSpPr>
            <a:spLocks noChangeArrowheads="1"/>
          </p:cNvSpPr>
          <p:nvPr/>
        </p:nvSpPr>
        <p:spPr bwMode="auto">
          <a:xfrm>
            <a:off x="3143281" y="5658862"/>
            <a:ext cx="1500187" cy="230188"/>
          </a:xfrm>
          <a:prstGeom prst="roundRect">
            <a:avLst>
              <a:gd name="adj" fmla="val 16667"/>
            </a:avLst>
          </a:prstGeom>
          <a:solidFill>
            <a:srgbClr val="FFFFFF"/>
          </a:solidFill>
          <a:ln w="25400" cap="flat" cmpd="sng" algn="ctr">
            <a:solidFill>
              <a:srgbClr val="FFFFFF"/>
            </a:solidFill>
            <a:prstDash val="solid"/>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262626"/>
                </a:solidFill>
                <a:effectLst/>
                <a:uLnTx/>
                <a:uFillTx/>
                <a:latin typeface="Arial"/>
                <a:ea typeface="ＭＳ Ｐゴシック" pitchFamily="-106" charset="-128"/>
                <a:cs typeface="+mn-cs"/>
              </a:rPr>
              <a:t>Occupation</a:t>
            </a:r>
            <a:endParaRPr kumimoji="0" lang="en-US" sz="1600" b="0" i="0" u="none" strike="noStrike" kern="0" cap="none" spc="0" normalizeH="0" baseline="0" noProof="0">
              <a:ln>
                <a:noFill/>
              </a:ln>
              <a:solidFill>
                <a:srgbClr val="262626"/>
              </a:solidFill>
              <a:effectLst/>
              <a:uLnTx/>
              <a:uFillTx/>
              <a:latin typeface="Arial"/>
              <a:ea typeface="ＭＳ Ｐゴシック" pitchFamily="-106" charset="-128"/>
              <a:cs typeface="+mn-cs"/>
            </a:endParaRPr>
          </a:p>
        </p:txBody>
      </p:sp>
      <p:sp>
        <p:nvSpPr>
          <p:cNvPr id="154" name="Rectangle à coins arrondis 153"/>
          <p:cNvSpPr>
            <a:spLocks noChangeArrowheads="1"/>
          </p:cNvSpPr>
          <p:nvPr/>
        </p:nvSpPr>
        <p:spPr bwMode="auto">
          <a:xfrm rot="18575050">
            <a:off x="4818887" y="5154831"/>
            <a:ext cx="1604963" cy="282575"/>
          </a:xfrm>
          <a:prstGeom prst="roundRect">
            <a:avLst>
              <a:gd name="adj" fmla="val 16667"/>
            </a:avLst>
          </a:prstGeom>
          <a:solidFill>
            <a:srgbClr val="FFFFFF"/>
          </a:solidFill>
          <a:ln w="25400" cap="flat" cmpd="sng" algn="ctr">
            <a:solidFill>
              <a:srgbClr val="FFFFFF"/>
            </a:solidFill>
            <a:prstDash val="solid"/>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ea typeface="ＭＳ Ｐゴシック" pitchFamily="-106" charset="-128"/>
                <a:cs typeface="+mn-cs"/>
              </a:rPr>
              <a:t>Regeneration</a:t>
            </a:r>
            <a:endParaRPr kumimoji="0" lang="en-US" sz="1600" b="0" i="0" u="none" strike="noStrike" kern="0" cap="none" spc="0" normalizeH="0" baseline="0" noProof="0" dirty="0">
              <a:ln>
                <a:noFill/>
              </a:ln>
              <a:solidFill>
                <a:srgbClr val="262626"/>
              </a:solidFill>
              <a:effectLst/>
              <a:uLnTx/>
              <a:uFillTx/>
              <a:latin typeface="Arial"/>
              <a:ea typeface="ＭＳ Ｐゴシック" pitchFamily="-106" charset="-128"/>
              <a:cs typeface="+mn-cs"/>
            </a:endParaRPr>
          </a:p>
        </p:txBody>
      </p:sp>
      <p:sp>
        <p:nvSpPr>
          <p:cNvPr id="155" name="Rectangle 154"/>
          <p:cNvSpPr/>
          <p:nvPr/>
        </p:nvSpPr>
        <p:spPr>
          <a:xfrm>
            <a:off x="5764100" y="6391698"/>
            <a:ext cx="3425938" cy="276999"/>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262626"/>
                </a:solidFill>
                <a:effectLst/>
                <a:uLnTx/>
                <a:uFillTx/>
                <a:latin typeface="Arial"/>
              </a:rPr>
              <a:t>Curve adapted from </a:t>
            </a:r>
            <a:r>
              <a:rPr kumimoji="0" lang="en-US" sz="1200" b="0" i="1" u="none" strike="noStrike" kern="0" cap="none" spc="0" normalizeH="0" baseline="0" noProof="0" dirty="0" err="1" smtClean="0">
                <a:ln>
                  <a:noFill/>
                </a:ln>
                <a:solidFill>
                  <a:srgbClr val="262626"/>
                </a:solidFill>
                <a:effectLst/>
                <a:uLnTx/>
                <a:uFillTx/>
                <a:latin typeface="Arial"/>
              </a:rPr>
              <a:t>Milà</a:t>
            </a:r>
            <a:r>
              <a:rPr kumimoji="0" lang="en-US" sz="1200" b="0" i="1" u="none" strike="noStrike" kern="0" cap="none" spc="0" normalizeH="0" baseline="0" noProof="0" dirty="0" smtClean="0">
                <a:ln>
                  <a:noFill/>
                </a:ln>
                <a:solidFill>
                  <a:srgbClr val="262626"/>
                </a:solidFill>
                <a:effectLst/>
                <a:uLnTx/>
                <a:uFillTx/>
                <a:latin typeface="Arial"/>
              </a:rPr>
              <a:t> i Canals et al. (2007)</a:t>
            </a:r>
            <a:endParaRPr kumimoji="0" lang="en-US" sz="1200" b="0" i="1" u="none" strike="noStrike" kern="0" cap="none" spc="0" normalizeH="0" baseline="0" noProof="0" dirty="0">
              <a:ln>
                <a:noFill/>
              </a:ln>
              <a:solidFill>
                <a:srgbClr val="262626"/>
              </a:solidFill>
              <a:effectLst/>
              <a:uLnTx/>
              <a:uFillTx/>
              <a:latin typeface="Arial"/>
            </a:endParaRPr>
          </a:p>
        </p:txBody>
      </p:sp>
      <p:sp>
        <p:nvSpPr>
          <p:cNvPr id="156" name="ZoneTexte 60"/>
          <p:cNvSpPr txBox="1">
            <a:spLocks noChangeArrowheads="1"/>
          </p:cNvSpPr>
          <p:nvPr/>
        </p:nvSpPr>
        <p:spPr bwMode="auto">
          <a:xfrm>
            <a:off x="40906" y="3129196"/>
            <a:ext cx="1465863" cy="338554"/>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Quality (Q)</a:t>
            </a:r>
            <a:endParaRPr kumimoji="0" lang="en-US" sz="1600" b="0" i="0" u="none" strike="noStrike" kern="0" cap="none" spc="0" normalizeH="0" baseline="0" noProof="0" dirty="0">
              <a:ln>
                <a:noFill/>
              </a:ln>
              <a:solidFill>
                <a:srgbClr val="262626"/>
              </a:solidFill>
              <a:effectLst/>
              <a:uLnTx/>
              <a:uFillTx/>
              <a:latin typeface="Arial"/>
            </a:endParaRPr>
          </a:p>
        </p:txBody>
      </p:sp>
      <p:sp>
        <p:nvSpPr>
          <p:cNvPr id="157" name="Rectangle 87"/>
          <p:cNvSpPr>
            <a:spLocks noChangeArrowheads="1"/>
          </p:cNvSpPr>
          <p:nvPr/>
        </p:nvSpPr>
        <p:spPr bwMode="auto">
          <a:xfrm>
            <a:off x="6215093" y="6049387"/>
            <a:ext cx="1500188" cy="338554"/>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262626"/>
                </a:solidFill>
                <a:effectLst/>
                <a:uLnTx/>
                <a:uFillTx/>
                <a:latin typeface="Arial"/>
              </a:rPr>
              <a:t>Time (t)</a:t>
            </a:r>
            <a:endParaRPr kumimoji="0" lang="en-US" sz="1600" b="0" i="0" u="none" strike="noStrike" kern="0" cap="none" spc="0" normalizeH="0" baseline="0" noProof="0">
              <a:ln>
                <a:noFill/>
              </a:ln>
              <a:solidFill>
                <a:srgbClr val="262626"/>
              </a:solidFill>
              <a:effectLst/>
              <a:uLnTx/>
              <a:uFillTx/>
              <a:latin typeface="Arial"/>
            </a:endParaRPr>
          </a:p>
        </p:txBody>
      </p:sp>
      <p:cxnSp>
        <p:nvCxnSpPr>
          <p:cNvPr id="158" name="Connecteur droit 157"/>
          <p:cNvCxnSpPr/>
          <p:nvPr/>
        </p:nvCxnSpPr>
        <p:spPr>
          <a:xfrm rot="10800000" flipV="1">
            <a:off x="5786468" y="4314250"/>
            <a:ext cx="414338" cy="273050"/>
          </a:xfrm>
          <a:prstGeom prst="line">
            <a:avLst/>
          </a:prstGeom>
          <a:noFill/>
          <a:ln w="28575" cap="flat" cmpd="sng" algn="ctr">
            <a:solidFill>
              <a:srgbClr val="FFFFFF">
                <a:lumMod val="85000"/>
              </a:srgbClr>
            </a:solidFill>
            <a:prstDash val="solid"/>
          </a:ln>
          <a:effectLst/>
        </p:spPr>
      </p:cxnSp>
      <p:cxnSp>
        <p:nvCxnSpPr>
          <p:cNvPr id="159" name="Connecteur droit 158"/>
          <p:cNvCxnSpPr/>
          <p:nvPr/>
        </p:nvCxnSpPr>
        <p:spPr>
          <a:xfrm rot="10800000" flipV="1">
            <a:off x="2928968" y="3801487"/>
            <a:ext cx="428626" cy="273050"/>
          </a:xfrm>
          <a:prstGeom prst="line">
            <a:avLst/>
          </a:prstGeom>
          <a:noFill/>
          <a:ln w="28575" cap="flat" cmpd="sng" algn="ctr">
            <a:solidFill>
              <a:srgbClr val="FFFFFF">
                <a:lumMod val="85000"/>
              </a:srgbClr>
            </a:solidFill>
            <a:prstDash val="solid"/>
          </a:ln>
          <a:effectLst/>
        </p:spPr>
      </p:cxnSp>
      <p:cxnSp>
        <p:nvCxnSpPr>
          <p:cNvPr id="160" name="Connecteur droit 159"/>
          <p:cNvCxnSpPr/>
          <p:nvPr/>
        </p:nvCxnSpPr>
        <p:spPr>
          <a:xfrm>
            <a:off x="2940081" y="5535037"/>
            <a:ext cx="1917700" cy="195263"/>
          </a:xfrm>
          <a:prstGeom prst="line">
            <a:avLst/>
          </a:prstGeom>
          <a:noFill/>
          <a:ln w="28575" cap="flat" cmpd="sng" algn="ctr">
            <a:solidFill>
              <a:srgbClr val="1C242A"/>
            </a:solidFill>
            <a:prstDash val="solid"/>
          </a:ln>
          <a:effectLst/>
        </p:spPr>
      </p:cxnSp>
      <p:cxnSp>
        <p:nvCxnSpPr>
          <p:cNvPr id="161" name="Connecteur droit 160"/>
          <p:cNvCxnSpPr/>
          <p:nvPr/>
        </p:nvCxnSpPr>
        <p:spPr>
          <a:xfrm flipV="1">
            <a:off x="1663731" y="3801487"/>
            <a:ext cx="1693862" cy="1588"/>
          </a:xfrm>
          <a:prstGeom prst="line">
            <a:avLst/>
          </a:prstGeom>
          <a:noFill/>
          <a:ln w="28575" cap="flat" cmpd="sng" algn="ctr">
            <a:solidFill>
              <a:srgbClr val="FFFFFF">
                <a:lumMod val="85000"/>
              </a:srgbClr>
            </a:solidFill>
            <a:prstDash val="solid"/>
          </a:ln>
          <a:effectLst/>
        </p:spPr>
      </p:cxnSp>
      <p:cxnSp>
        <p:nvCxnSpPr>
          <p:cNvPr id="162" name="Connecteur droit 161"/>
          <p:cNvCxnSpPr/>
          <p:nvPr/>
        </p:nvCxnSpPr>
        <p:spPr>
          <a:xfrm rot="5400000">
            <a:off x="2632105" y="4526975"/>
            <a:ext cx="1450976" cy="0"/>
          </a:xfrm>
          <a:prstGeom prst="line">
            <a:avLst/>
          </a:prstGeom>
          <a:noFill/>
          <a:ln w="28575" cap="flat" cmpd="sng" algn="ctr">
            <a:solidFill>
              <a:srgbClr val="FFFFFF">
                <a:lumMod val="85000"/>
              </a:srgbClr>
            </a:solidFill>
            <a:prstDash val="solid"/>
          </a:ln>
          <a:effectLst/>
        </p:spPr>
      </p:cxnSp>
      <p:cxnSp>
        <p:nvCxnSpPr>
          <p:cNvPr id="163" name="Connecteur droit 162"/>
          <p:cNvCxnSpPr/>
          <p:nvPr/>
        </p:nvCxnSpPr>
        <p:spPr>
          <a:xfrm>
            <a:off x="3357593" y="5238175"/>
            <a:ext cx="1928813" cy="206375"/>
          </a:xfrm>
          <a:prstGeom prst="line">
            <a:avLst/>
          </a:prstGeom>
          <a:noFill/>
          <a:ln w="28575" cap="flat" cmpd="sng" algn="ctr">
            <a:solidFill>
              <a:srgbClr val="FFFFFF">
                <a:lumMod val="85000"/>
              </a:srgbClr>
            </a:solidFill>
            <a:prstDash val="solid"/>
          </a:ln>
          <a:effectLst/>
        </p:spPr>
      </p:cxnSp>
      <p:cxnSp>
        <p:nvCxnSpPr>
          <p:cNvPr id="164" name="Connecteur droit 163"/>
          <p:cNvCxnSpPr/>
          <p:nvPr/>
        </p:nvCxnSpPr>
        <p:spPr>
          <a:xfrm rot="10800000" flipV="1">
            <a:off x="2943256" y="5238175"/>
            <a:ext cx="414338" cy="273050"/>
          </a:xfrm>
          <a:prstGeom prst="line">
            <a:avLst/>
          </a:prstGeom>
          <a:noFill/>
          <a:ln w="38100" cap="flat" cmpd="sng" algn="ctr">
            <a:solidFill>
              <a:srgbClr val="FFFFFF">
                <a:lumMod val="85000"/>
              </a:srgbClr>
            </a:solidFill>
            <a:prstDash val="solid"/>
          </a:ln>
          <a:effectLst/>
        </p:spPr>
      </p:cxnSp>
      <p:cxnSp>
        <p:nvCxnSpPr>
          <p:cNvPr id="165" name="Connecteur droit 164"/>
          <p:cNvCxnSpPr/>
          <p:nvPr/>
        </p:nvCxnSpPr>
        <p:spPr>
          <a:xfrm rot="5400000" flipH="1" flipV="1">
            <a:off x="5150675" y="4403943"/>
            <a:ext cx="1166812" cy="962026"/>
          </a:xfrm>
          <a:prstGeom prst="line">
            <a:avLst/>
          </a:prstGeom>
          <a:noFill/>
          <a:ln w="38100" cap="flat" cmpd="sng" algn="ctr">
            <a:solidFill>
              <a:srgbClr val="FFFFFF">
                <a:lumMod val="85000"/>
              </a:srgbClr>
            </a:solidFill>
            <a:prstDash val="solid"/>
          </a:ln>
          <a:effectLst/>
        </p:spPr>
      </p:cxnSp>
      <p:cxnSp>
        <p:nvCxnSpPr>
          <p:cNvPr id="166" name="Connecteur droit 165"/>
          <p:cNvCxnSpPr/>
          <p:nvPr/>
        </p:nvCxnSpPr>
        <p:spPr>
          <a:xfrm rot="5400000" flipH="1" flipV="1">
            <a:off x="4750625" y="4694456"/>
            <a:ext cx="1143000" cy="928688"/>
          </a:xfrm>
          <a:prstGeom prst="line">
            <a:avLst/>
          </a:prstGeom>
          <a:noFill/>
          <a:ln w="28575" cap="flat" cmpd="sng" algn="ctr">
            <a:solidFill>
              <a:srgbClr val="1C242A"/>
            </a:solidFill>
            <a:prstDash val="solid"/>
          </a:ln>
          <a:effectLst/>
        </p:spPr>
      </p:cxnSp>
      <p:cxnSp>
        <p:nvCxnSpPr>
          <p:cNvPr id="167" name="Connecteur droit 166"/>
          <p:cNvCxnSpPr/>
          <p:nvPr/>
        </p:nvCxnSpPr>
        <p:spPr>
          <a:xfrm flipV="1">
            <a:off x="6215093" y="4306300"/>
            <a:ext cx="1071583" cy="7950"/>
          </a:xfrm>
          <a:prstGeom prst="line">
            <a:avLst/>
          </a:prstGeom>
          <a:noFill/>
          <a:ln w="28575" cap="flat" cmpd="sng" algn="ctr">
            <a:solidFill>
              <a:srgbClr val="FFFFFF">
                <a:lumMod val="85000"/>
              </a:srgbClr>
            </a:solidFill>
            <a:prstDash val="solid"/>
          </a:ln>
          <a:effectLst/>
        </p:spPr>
      </p:cxnSp>
      <p:cxnSp>
        <p:nvCxnSpPr>
          <p:cNvPr id="168" name="Connecteur droit 167"/>
          <p:cNvCxnSpPr/>
          <p:nvPr/>
        </p:nvCxnSpPr>
        <p:spPr>
          <a:xfrm rot="16200000" flipH="1">
            <a:off x="2217768" y="4798437"/>
            <a:ext cx="1443038" cy="20638"/>
          </a:xfrm>
          <a:prstGeom prst="line">
            <a:avLst/>
          </a:prstGeom>
          <a:noFill/>
          <a:ln w="28575" cap="flat" cmpd="sng" algn="ctr">
            <a:solidFill>
              <a:srgbClr val="1C242A"/>
            </a:solidFill>
            <a:prstDash val="solid"/>
          </a:ln>
          <a:effectLst/>
        </p:spPr>
      </p:cxnSp>
      <p:cxnSp>
        <p:nvCxnSpPr>
          <p:cNvPr id="169" name="Connecteur droit 168"/>
          <p:cNvCxnSpPr/>
          <p:nvPr/>
        </p:nvCxnSpPr>
        <p:spPr>
          <a:xfrm>
            <a:off x="1500218" y="4087237"/>
            <a:ext cx="1428750" cy="1588"/>
          </a:xfrm>
          <a:prstGeom prst="line">
            <a:avLst/>
          </a:prstGeom>
          <a:noFill/>
          <a:ln w="28575" cap="flat" cmpd="sng" algn="ctr">
            <a:solidFill>
              <a:srgbClr val="1C242A"/>
            </a:solidFill>
            <a:prstDash val="solid"/>
          </a:ln>
          <a:effectLst/>
        </p:spPr>
      </p:cxnSp>
      <p:cxnSp>
        <p:nvCxnSpPr>
          <p:cNvPr id="170" name="Connecteur droit avec flèche 169"/>
          <p:cNvCxnSpPr/>
          <p:nvPr/>
        </p:nvCxnSpPr>
        <p:spPr>
          <a:xfrm rot="5400000" flipH="1" flipV="1">
            <a:off x="107187" y="4694456"/>
            <a:ext cx="2786062" cy="1588"/>
          </a:xfrm>
          <a:prstGeom prst="straightConnector1">
            <a:avLst/>
          </a:prstGeom>
          <a:noFill/>
          <a:ln w="28575" cap="flat" cmpd="sng" algn="ctr">
            <a:solidFill>
              <a:srgbClr val="000000">
                <a:lumMod val="85000"/>
                <a:lumOff val="15000"/>
              </a:srgbClr>
            </a:solidFill>
            <a:prstDash val="solid"/>
            <a:tailEnd type="arrow"/>
          </a:ln>
          <a:effectLst/>
        </p:spPr>
      </p:cxnSp>
      <p:cxnSp>
        <p:nvCxnSpPr>
          <p:cNvPr id="171" name="Connecteur droit 170"/>
          <p:cNvCxnSpPr/>
          <p:nvPr/>
        </p:nvCxnSpPr>
        <p:spPr>
          <a:xfrm>
            <a:off x="5786468" y="4587300"/>
            <a:ext cx="1497013" cy="0"/>
          </a:xfrm>
          <a:prstGeom prst="line">
            <a:avLst/>
          </a:prstGeom>
          <a:noFill/>
          <a:ln w="28575" cap="flat" cmpd="sng" algn="ctr">
            <a:solidFill>
              <a:srgbClr val="1C242A"/>
            </a:solidFill>
            <a:prstDash val="solid"/>
          </a:ln>
          <a:effectLst/>
        </p:spPr>
      </p:cxnSp>
      <p:sp>
        <p:nvSpPr>
          <p:cNvPr id="172" name="ZoneTexte 171"/>
          <p:cNvSpPr txBox="1">
            <a:spLocks noChangeArrowheads="1"/>
          </p:cNvSpPr>
          <p:nvPr/>
        </p:nvSpPr>
        <p:spPr bwMode="auto">
          <a:xfrm>
            <a:off x="951262" y="3872925"/>
            <a:ext cx="512068" cy="338554"/>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Q</a:t>
            </a:r>
            <a:r>
              <a:rPr lang="en-US" sz="1600" b="0" kern="0" baseline="-25000" noProof="0" dirty="0" smtClean="0">
                <a:solidFill>
                  <a:srgbClr val="262626"/>
                </a:solidFill>
                <a:latin typeface="Arial"/>
              </a:rPr>
              <a:t>0</a:t>
            </a:r>
            <a:endParaRPr kumimoji="0" lang="en-US" sz="1600" b="0" i="0" u="none" strike="noStrike" kern="0" cap="none" spc="0" normalizeH="0" baseline="-25000" noProof="0" dirty="0">
              <a:ln>
                <a:noFill/>
              </a:ln>
              <a:solidFill>
                <a:srgbClr val="262626"/>
              </a:solidFill>
              <a:effectLst/>
              <a:uLnTx/>
              <a:uFillTx/>
              <a:latin typeface="Arial"/>
            </a:endParaRPr>
          </a:p>
        </p:txBody>
      </p:sp>
      <p:cxnSp>
        <p:nvCxnSpPr>
          <p:cNvPr id="176" name="Connecteur droit avec flèche 175"/>
          <p:cNvCxnSpPr>
            <a:cxnSpLocks/>
          </p:cNvCxnSpPr>
          <p:nvPr/>
        </p:nvCxnSpPr>
        <p:spPr>
          <a:xfrm>
            <a:off x="1504981" y="6087487"/>
            <a:ext cx="5526087" cy="1588"/>
          </a:xfrm>
          <a:prstGeom prst="straightConnector1">
            <a:avLst/>
          </a:prstGeom>
          <a:noFill/>
          <a:ln w="28575" cap="flat" cmpd="sng" algn="ctr">
            <a:solidFill>
              <a:srgbClr val="000000">
                <a:lumMod val="85000"/>
                <a:lumOff val="15000"/>
              </a:srgbClr>
            </a:solidFill>
            <a:prstDash val="solid"/>
            <a:tailEnd type="arrow"/>
          </a:ln>
          <a:effectLst/>
        </p:spPr>
      </p:cxnSp>
      <p:cxnSp>
        <p:nvCxnSpPr>
          <p:cNvPr id="177" name="Connecteur droit 176"/>
          <p:cNvCxnSpPr/>
          <p:nvPr/>
        </p:nvCxnSpPr>
        <p:spPr>
          <a:xfrm rot="10800000" flipV="1">
            <a:off x="1504981" y="5587425"/>
            <a:ext cx="571500" cy="500062"/>
          </a:xfrm>
          <a:prstGeom prst="line">
            <a:avLst/>
          </a:prstGeom>
          <a:noFill/>
          <a:ln w="12700" cap="flat" cmpd="sng" algn="ctr">
            <a:solidFill>
              <a:srgbClr val="FFFFFF">
                <a:lumMod val="85000"/>
              </a:srgbClr>
            </a:solidFill>
            <a:prstDash val="solid"/>
            <a:headEnd type="arrow" w="med" len="med"/>
            <a:tailEnd type="none" w="med" len="med"/>
          </a:ln>
          <a:effectLst/>
        </p:spPr>
      </p:cxnSp>
      <p:sp>
        <p:nvSpPr>
          <p:cNvPr id="178" name="Rectangle 91"/>
          <p:cNvSpPr>
            <a:spLocks noChangeArrowheads="1"/>
          </p:cNvSpPr>
          <p:nvPr/>
        </p:nvSpPr>
        <p:spPr bwMode="auto">
          <a:xfrm rot="19116516">
            <a:off x="1331943" y="5256709"/>
            <a:ext cx="1263650" cy="369332"/>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7F7F7F"/>
                </a:solidFill>
                <a:effectLst/>
                <a:uLnTx/>
                <a:uFillTx/>
                <a:latin typeface="Arial"/>
              </a:rPr>
              <a:t>Area (A)</a:t>
            </a:r>
            <a:endParaRPr kumimoji="0" lang="en-US" sz="1800" b="0" i="0" u="none" strike="noStrike" kern="0" cap="none" spc="0" normalizeH="0" baseline="0" noProof="0" dirty="0">
              <a:ln>
                <a:noFill/>
              </a:ln>
              <a:solidFill>
                <a:srgbClr val="7F7F7F"/>
              </a:solidFill>
              <a:effectLst/>
              <a:uLnTx/>
              <a:uFillTx/>
              <a:latin typeface="Arial"/>
            </a:endParaRPr>
          </a:p>
        </p:txBody>
      </p:sp>
      <p:cxnSp>
        <p:nvCxnSpPr>
          <p:cNvPr id="179" name="Connecteur droit avec flèche 178"/>
          <p:cNvCxnSpPr/>
          <p:nvPr/>
        </p:nvCxnSpPr>
        <p:spPr>
          <a:xfrm rot="5400000" flipH="1" flipV="1">
            <a:off x="7201714" y="4313456"/>
            <a:ext cx="454025" cy="1587"/>
          </a:xfrm>
          <a:prstGeom prst="straightConnector1">
            <a:avLst/>
          </a:prstGeom>
          <a:noFill/>
          <a:ln w="9525" cap="flat" cmpd="sng" algn="ctr">
            <a:solidFill>
              <a:srgbClr val="000000"/>
            </a:solidFill>
            <a:prstDash val="solid"/>
            <a:headEnd type="arrow"/>
            <a:tailEnd type="arrow"/>
          </a:ln>
          <a:effectLst/>
        </p:spPr>
      </p:cxnSp>
      <p:cxnSp>
        <p:nvCxnSpPr>
          <p:cNvPr id="180" name="Connecteur droit avec flèche 179"/>
          <p:cNvCxnSpPr/>
          <p:nvPr/>
        </p:nvCxnSpPr>
        <p:spPr>
          <a:xfrm rot="5400000" flipH="1" flipV="1">
            <a:off x="6929457" y="5306428"/>
            <a:ext cx="1000125" cy="0"/>
          </a:xfrm>
          <a:prstGeom prst="straightConnector1">
            <a:avLst/>
          </a:prstGeom>
          <a:noFill/>
          <a:ln w="9525" cap="flat" cmpd="sng" algn="ctr">
            <a:solidFill>
              <a:srgbClr val="000000"/>
            </a:solidFill>
            <a:prstDash val="solid"/>
            <a:headEnd type="arrow"/>
            <a:tailEnd type="arrow"/>
          </a:ln>
          <a:effectLst/>
        </p:spPr>
      </p:cxnSp>
      <p:sp>
        <p:nvSpPr>
          <p:cNvPr id="181" name="Rectangle 180"/>
          <p:cNvSpPr>
            <a:spLocks noChangeArrowheads="1"/>
          </p:cNvSpPr>
          <p:nvPr/>
        </p:nvSpPr>
        <p:spPr bwMode="auto">
          <a:xfrm>
            <a:off x="7500990" y="4806366"/>
            <a:ext cx="1643042" cy="830997"/>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Impacts from transformation and occupation</a:t>
            </a:r>
            <a:endParaRPr kumimoji="0" lang="en-US" sz="1600" b="0" i="0" u="none" strike="noStrike" kern="0" cap="none" spc="0" normalizeH="0" baseline="0" noProof="0" dirty="0">
              <a:ln>
                <a:noFill/>
              </a:ln>
              <a:solidFill>
                <a:srgbClr val="262626"/>
              </a:solidFill>
              <a:effectLst/>
              <a:uLnTx/>
              <a:uFillTx/>
              <a:latin typeface="Arial"/>
            </a:endParaRPr>
          </a:p>
        </p:txBody>
      </p:sp>
      <p:pic>
        <p:nvPicPr>
          <p:cNvPr id="182" name="Picture 4"/>
          <p:cNvPicPr>
            <a:picLocks noChangeAspect="1" noChangeArrowheads="1"/>
          </p:cNvPicPr>
          <p:nvPr/>
        </p:nvPicPr>
        <p:blipFill>
          <a:blip r:embed="rId3" cstate="print">
            <a:lum contrast="32000"/>
          </a:blip>
          <a:srcRect/>
          <a:stretch>
            <a:fillRect/>
          </a:stretch>
        </p:blipFill>
        <p:spPr bwMode="auto">
          <a:xfrm>
            <a:off x="6215106" y="3806234"/>
            <a:ext cx="947738" cy="592155"/>
          </a:xfrm>
          <a:prstGeom prst="rect">
            <a:avLst/>
          </a:prstGeom>
          <a:noFill/>
          <a:ln w="9525">
            <a:noFill/>
            <a:miter lim="800000"/>
            <a:headEnd/>
            <a:tailEnd/>
          </a:ln>
          <a:effectLst>
            <a:outerShdw dist="50800" dir="5400000" algn="ctr" rotWithShape="0">
              <a:srgbClr val="808080"/>
            </a:outerShdw>
          </a:effectLst>
        </p:spPr>
      </p:pic>
      <p:pic>
        <p:nvPicPr>
          <p:cNvPr id="183" name="Picture 6" descr="http://www.futura-sciences.com/images2/agriculture_intensive.jpg"/>
          <p:cNvPicPr>
            <a:picLocks noChangeAspect="1" noChangeArrowheads="1"/>
          </p:cNvPicPr>
          <p:nvPr/>
        </p:nvPicPr>
        <p:blipFill>
          <a:blip r:embed="rId4" cstate="print"/>
          <a:srcRect/>
          <a:stretch>
            <a:fillRect/>
          </a:stretch>
        </p:blipFill>
        <p:spPr bwMode="auto">
          <a:xfrm>
            <a:off x="3643338" y="4877804"/>
            <a:ext cx="1027113" cy="577860"/>
          </a:xfrm>
          <a:prstGeom prst="rect">
            <a:avLst/>
          </a:prstGeom>
          <a:noFill/>
          <a:ln w="9525">
            <a:noFill/>
            <a:miter lim="800000"/>
            <a:headEnd/>
            <a:tailEnd/>
          </a:ln>
        </p:spPr>
      </p:pic>
      <p:pic>
        <p:nvPicPr>
          <p:cNvPr id="184" name="Picture 11" descr="C:\Users\Rosie\AppData\Local\Microsoft\Windows\Temporary Internet Files\Low\Content.IE5\2M8DDHXM\natural_landscape[1].jpg"/>
          <p:cNvPicPr>
            <a:picLocks noChangeAspect="1" noChangeArrowheads="1"/>
          </p:cNvPicPr>
          <p:nvPr/>
        </p:nvPicPr>
        <p:blipFill>
          <a:blip r:embed="rId5" cstate="print"/>
          <a:srcRect/>
          <a:stretch>
            <a:fillRect/>
          </a:stretch>
        </p:blipFill>
        <p:spPr bwMode="auto">
          <a:xfrm>
            <a:off x="1909782" y="3372862"/>
            <a:ext cx="947738" cy="552450"/>
          </a:xfrm>
          <a:prstGeom prst="rect">
            <a:avLst/>
          </a:prstGeom>
          <a:noFill/>
          <a:ln w="9525">
            <a:noFill/>
            <a:miter lim="800000"/>
            <a:headEnd/>
            <a:tailEnd/>
          </a:ln>
        </p:spPr>
      </p:pic>
      <p:sp>
        <p:nvSpPr>
          <p:cNvPr id="185" name="ZoneTexte 184"/>
          <p:cNvSpPr txBox="1">
            <a:spLocks noChangeArrowheads="1"/>
          </p:cNvSpPr>
          <p:nvPr/>
        </p:nvSpPr>
        <p:spPr bwMode="auto">
          <a:xfrm>
            <a:off x="2643218" y="6044625"/>
            <a:ext cx="3810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262626"/>
                </a:solidFill>
                <a:effectLst/>
                <a:uLnTx/>
                <a:uFillTx/>
                <a:latin typeface="Arial"/>
              </a:rPr>
              <a:t>t</a:t>
            </a:r>
            <a:r>
              <a:rPr kumimoji="0" lang="en-US" sz="1600" b="0" i="0" u="none" strike="noStrike" kern="0" cap="none" spc="0" normalizeH="0" baseline="-25000" noProof="0" smtClean="0">
                <a:ln>
                  <a:noFill/>
                </a:ln>
                <a:solidFill>
                  <a:srgbClr val="262626"/>
                </a:solidFill>
                <a:effectLst/>
                <a:uLnTx/>
                <a:uFillTx/>
                <a:latin typeface="Arial"/>
              </a:rPr>
              <a:t>1</a:t>
            </a:r>
            <a:endParaRPr kumimoji="0" lang="en-US" sz="1600" b="0" i="0" u="none" strike="noStrike" kern="0" cap="none" spc="0" normalizeH="0" baseline="-25000" noProof="0">
              <a:ln>
                <a:noFill/>
              </a:ln>
              <a:solidFill>
                <a:srgbClr val="262626"/>
              </a:solidFill>
              <a:effectLst/>
              <a:uLnTx/>
              <a:uFillTx/>
              <a:latin typeface="Arial"/>
            </a:endParaRPr>
          </a:p>
        </p:txBody>
      </p:sp>
      <p:sp>
        <p:nvSpPr>
          <p:cNvPr id="186" name="ZoneTexte 185"/>
          <p:cNvSpPr txBox="1">
            <a:spLocks noChangeArrowheads="1"/>
          </p:cNvSpPr>
          <p:nvPr/>
        </p:nvSpPr>
        <p:spPr bwMode="auto">
          <a:xfrm>
            <a:off x="4691093" y="6044625"/>
            <a:ext cx="3810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262626"/>
                </a:solidFill>
                <a:effectLst/>
                <a:uLnTx/>
                <a:uFillTx/>
                <a:latin typeface="Arial"/>
              </a:rPr>
              <a:t>t</a:t>
            </a:r>
            <a:r>
              <a:rPr kumimoji="0" lang="en-US" sz="1600" b="0" i="0" u="none" strike="noStrike" kern="0" cap="none" spc="0" normalizeH="0" baseline="-25000" noProof="0" smtClean="0">
                <a:ln>
                  <a:noFill/>
                </a:ln>
                <a:solidFill>
                  <a:srgbClr val="262626"/>
                </a:solidFill>
                <a:effectLst/>
                <a:uLnTx/>
                <a:uFillTx/>
                <a:latin typeface="Arial"/>
              </a:rPr>
              <a:t>2</a:t>
            </a:r>
            <a:endParaRPr kumimoji="0" lang="en-US" sz="1600" b="0" i="0" u="none" strike="noStrike" kern="0" cap="none" spc="0" normalizeH="0" baseline="-25000" noProof="0">
              <a:ln>
                <a:noFill/>
              </a:ln>
              <a:solidFill>
                <a:srgbClr val="262626"/>
              </a:solidFill>
              <a:effectLst/>
              <a:uLnTx/>
              <a:uFillTx/>
              <a:latin typeface="Arial"/>
            </a:endParaRPr>
          </a:p>
        </p:txBody>
      </p:sp>
      <p:sp>
        <p:nvSpPr>
          <p:cNvPr id="187" name="ZoneTexte 186"/>
          <p:cNvSpPr txBox="1">
            <a:spLocks noChangeArrowheads="1"/>
          </p:cNvSpPr>
          <p:nvPr/>
        </p:nvSpPr>
        <p:spPr bwMode="auto">
          <a:xfrm>
            <a:off x="5500718" y="6044625"/>
            <a:ext cx="3810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262626"/>
                </a:solidFill>
                <a:effectLst/>
                <a:uLnTx/>
                <a:uFillTx/>
                <a:latin typeface="Arial"/>
              </a:rPr>
              <a:t>t</a:t>
            </a:r>
            <a:r>
              <a:rPr kumimoji="0" lang="en-US" sz="1600" b="0" i="0" u="none" strike="noStrike" kern="0" cap="none" spc="0" normalizeH="0" baseline="-25000" noProof="0" smtClean="0">
                <a:ln>
                  <a:noFill/>
                </a:ln>
                <a:solidFill>
                  <a:srgbClr val="262626"/>
                </a:solidFill>
                <a:effectLst/>
                <a:uLnTx/>
                <a:uFillTx/>
                <a:latin typeface="Arial"/>
              </a:rPr>
              <a:t>3</a:t>
            </a:r>
            <a:endParaRPr kumimoji="0" lang="en-US" sz="1600" b="0" i="0" u="none" strike="noStrike" kern="0" cap="none" spc="0" normalizeH="0" baseline="-25000" noProof="0">
              <a:ln>
                <a:noFill/>
              </a:ln>
              <a:solidFill>
                <a:srgbClr val="262626"/>
              </a:solidFill>
              <a:effectLst/>
              <a:uLnTx/>
              <a:uFillTx/>
              <a:latin typeface="Arial"/>
            </a:endParaRPr>
          </a:p>
        </p:txBody>
      </p:sp>
      <p:cxnSp>
        <p:nvCxnSpPr>
          <p:cNvPr id="188" name="Connecteur droit 187"/>
          <p:cNvCxnSpPr/>
          <p:nvPr/>
        </p:nvCxnSpPr>
        <p:spPr>
          <a:xfrm rot="5400000">
            <a:off x="2478118" y="6044625"/>
            <a:ext cx="1" cy="0"/>
          </a:xfrm>
          <a:prstGeom prst="line">
            <a:avLst/>
          </a:prstGeom>
          <a:noFill/>
          <a:ln w="28575" cap="flat" cmpd="sng" algn="ctr">
            <a:solidFill>
              <a:srgbClr val="000000">
                <a:lumMod val="65000"/>
                <a:lumOff val="35000"/>
              </a:srgbClr>
            </a:solidFill>
            <a:prstDash val="solid"/>
          </a:ln>
          <a:effectLst/>
        </p:spPr>
      </p:cxnSp>
      <p:sp>
        <p:nvSpPr>
          <p:cNvPr id="189" name="Rectangle 188"/>
          <p:cNvSpPr>
            <a:spLocks noChangeArrowheads="1"/>
          </p:cNvSpPr>
          <p:nvPr/>
        </p:nvSpPr>
        <p:spPr bwMode="auto">
          <a:xfrm>
            <a:off x="7500990" y="4003100"/>
            <a:ext cx="1514475" cy="58477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Permanents impacts </a:t>
            </a:r>
            <a:endParaRPr kumimoji="0" lang="en-US" sz="1600" b="0" i="0" u="none" strike="noStrike" kern="0" cap="none" spc="0" normalizeH="0" baseline="0" noProof="0" dirty="0">
              <a:ln>
                <a:noFill/>
              </a:ln>
              <a:solidFill>
                <a:srgbClr val="262626"/>
              </a:solidFill>
              <a:effectLst/>
              <a:uLnTx/>
              <a:uFillTx/>
              <a:latin typeface="Arial"/>
            </a:endParaRPr>
          </a:p>
        </p:txBody>
      </p:sp>
      <p:sp>
        <p:nvSpPr>
          <p:cNvPr id="190" name="ZoneTexte 189"/>
          <p:cNvSpPr txBox="1"/>
          <p:nvPr/>
        </p:nvSpPr>
        <p:spPr>
          <a:xfrm>
            <a:off x="3540110" y="3863126"/>
            <a:ext cx="2714644" cy="369332"/>
          </a:xfrm>
          <a:prstGeom prst="rect">
            <a:avLst/>
          </a:prstGeom>
          <a:no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2A6AB3"/>
                </a:solidFill>
                <a:effectLst/>
                <a:uLnTx/>
                <a:uFillTx/>
                <a:latin typeface="Arial"/>
              </a:rPr>
              <a:t>Impact = A * ∫</a:t>
            </a:r>
            <a:r>
              <a:rPr lang="en-US" sz="1800" b="0" kern="0" dirty="0" smtClean="0">
                <a:solidFill>
                  <a:srgbClr val="2A6AB3"/>
                </a:solidFill>
                <a:latin typeface="Arial"/>
                <a:sym typeface="Symbol" pitchFamily="-106" charset="2"/>
              </a:rPr>
              <a:t>d</a:t>
            </a:r>
            <a:r>
              <a:rPr kumimoji="0" lang="en-US" sz="1800" b="0" i="0" u="none" strike="noStrike" kern="0" cap="none" spc="0" normalizeH="0" baseline="0" noProof="0" dirty="0" smtClean="0">
                <a:ln>
                  <a:noFill/>
                </a:ln>
                <a:solidFill>
                  <a:srgbClr val="2A6AB3"/>
                </a:solidFill>
                <a:effectLst/>
                <a:uLnTx/>
                <a:uFillTx/>
                <a:latin typeface="Arial"/>
                <a:sym typeface="Symbol" pitchFamily="-106" charset="2"/>
              </a:rPr>
              <a:t>Q(t)*</a:t>
            </a:r>
            <a:r>
              <a:rPr kumimoji="0" lang="en-US" sz="1800" b="0" i="0" u="none" strike="noStrike" kern="0" cap="none" spc="0" normalizeH="0" baseline="0" noProof="0" dirty="0" err="1" smtClean="0">
                <a:ln>
                  <a:noFill/>
                </a:ln>
                <a:solidFill>
                  <a:srgbClr val="2A6AB3"/>
                </a:solidFill>
                <a:effectLst/>
                <a:uLnTx/>
                <a:uFillTx/>
                <a:latin typeface="Arial"/>
                <a:sym typeface="Symbol" pitchFamily="-106" charset="2"/>
              </a:rPr>
              <a:t>dt</a:t>
            </a:r>
            <a:endParaRPr kumimoji="0" lang="en-US" sz="1800" b="0" i="0" u="none" strike="noStrike" kern="0" cap="none" spc="0" normalizeH="0" baseline="0" noProof="0" dirty="0">
              <a:ln>
                <a:noFill/>
              </a:ln>
              <a:solidFill>
                <a:srgbClr val="2A6AB3"/>
              </a:solidFill>
              <a:effectLst/>
              <a:uLnTx/>
              <a:uFillTx/>
              <a:latin typeface="Arial"/>
            </a:endParaRPr>
          </a:p>
        </p:txBody>
      </p:sp>
      <p:sp>
        <p:nvSpPr>
          <p:cNvPr id="191"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26</a:t>
            </a:fld>
            <a:endParaRPr lang="en-US" sz="1400"/>
          </a:p>
        </p:txBody>
      </p:sp>
      <p:sp>
        <p:nvSpPr>
          <p:cNvPr id="192" name="ZoneTexte 191"/>
          <p:cNvSpPr txBox="1">
            <a:spLocks noChangeArrowheads="1"/>
          </p:cNvSpPr>
          <p:nvPr/>
        </p:nvSpPr>
        <p:spPr bwMode="auto">
          <a:xfrm>
            <a:off x="939886" y="4311933"/>
            <a:ext cx="512068" cy="338554"/>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Q</a:t>
            </a:r>
            <a:r>
              <a:rPr kumimoji="0" lang="en-US" sz="1600" b="0" i="0" u="none" strike="noStrike" kern="0" cap="none" spc="0" normalizeH="0" baseline="-25000" noProof="0" dirty="0" smtClean="0">
                <a:ln>
                  <a:noFill/>
                </a:ln>
                <a:solidFill>
                  <a:srgbClr val="262626"/>
                </a:solidFill>
                <a:effectLst/>
                <a:uLnTx/>
                <a:uFillTx/>
                <a:latin typeface="Arial"/>
              </a:rPr>
              <a:t>3</a:t>
            </a:r>
            <a:endParaRPr kumimoji="0" lang="en-US" sz="1600" b="0" i="0" u="none" strike="noStrike" kern="0" cap="none" spc="0" normalizeH="0" baseline="-25000" noProof="0" dirty="0">
              <a:ln>
                <a:noFill/>
              </a:ln>
              <a:solidFill>
                <a:srgbClr val="262626"/>
              </a:solidFill>
              <a:effectLst/>
              <a:uLnTx/>
              <a:uFillTx/>
              <a:latin typeface="Arial"/>
            </a:endParaRPr>
          </a:p>
        </p:txBody>
      </p:sp>
      <p:sp>
        <p:nvSpPr>
          <p:cNvPr id="193" name="ZoneTexte 192"/>
          <p:cNvSpPr txBox="1">
            <a:spLocks noChangeArrowheads="1"/>
          </p:cNvSpPr>
          <p:nvPr/>
        </p:nvSpPr>
        <p:spPr bwMode="auto">
          <a:xfrm>
            <a:off x="942158" y="5228621"/>
            <a:ext cx="512068" cy="338554"/>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Q</a:t>
            </a:r>
            <a:r>
              <a:rPr kumimoji="0" lang="en-US" sz="1600" b="0" i="0" u="none" strike="noStrike" kern="0" cap="none" spc="0" normalizeH="0" baseline="-25000" noProof="0" dirty="0" smtClean="0">
                <a:ln>
                  <a:noFill/>
                </a:ln>
                <a:solidFill>
                  <a:srgbClr val="262626"/>
                </a:solidFill>
                <a:effectLst/>
                <a:uLnTx/>
                <a:uFillTx/>
                <a:latin typeface="Arial"/>
              </a:rPr>
              <a:t>1</a:t>
            </a:r>
            <a:endParaRPr kumimoji="0" lang="en-US" sz="1600" b="0" i="0" u="none" strike="noStrike" kern="0" cap="none" spc="0" normalizeH="0" baseline="-25000" noProof="0" dirty="0">
              <a:ln>
                <a:noFill/>
              </a:ln>
              <a:solidFill>
                <a:srgbClr val="262626"/>
              </a:solidFill>
              <a:effectLst/>
              <a:uLnTx/>
              <a:uFillTx/>
              <a:latin typeface="Arial"/>
            </a:endParaRPr>
          </a:p>
        </p:txBody>
      </p:sp>
      <p:sp>
        <p:nvSpPr>
          <p:cNvPr id="194" name="ZoneTexte 193"/>
          <p:cNvSpPr txBox="1">
            <a:spLocks noChangeArrowheads="1"/>
          </p:cNvSpPr>
          <p:nvPr/>
        </p:nvSpPr>
        <p:spPr bwMode="auto">
          <a:xfrm>
            <a:off x="944430" y="5476557"/>
            <a:ext cx="512068" cy="338554"/>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62626"/>
                </a:solidFill>
                <a:effectLst/>
                <a:uLnTx/>
                <a:uFillTx/>
                <a:latin typeface="Arial"/>
              </a:rPr>
              <a:t>Q</a:t>
            </a:r>
            <a:r>
              <a:rPr kumimoji="0" lang="en-US" sz="1600" b="0" i="0" u="none" strike="noStrike" kern="0" cap="none" spc="0" normalizeH="0" baseline="-25000" noProof="0" dirty="0" smtClean="0">
                <a:ln>
                  <a:noFill/>
                </a:ln>
                <a:solidFill>
                  <a:srgbClr val="262626"/>
                </a:solidFill>
                <a:effectLst/>
                <a:uLnTx/>
                <a:uFillTx/>
                <a:latin typeface="Arial"/>
              </a:rPr>
              <a:t>2</a:t>
            </a:r>
            <a:endParaRPr kumimoji="0" lang="en-US" sz="1600" b="0" i="0" u="none" strike="noStrike" kern="0" cap="none" spc="0" normalizeH="0" baseline="-25000" noProof="0" dirty="0">
              <a:ln>
                <a:noFill/>
              </a:ln>
              <a:solidFill>
                <a:srgbClr val="262626"/>
              </a:solidFill>
              <a:effectLst/>
              <a:uLnTx/>
              <a:uFillTx/>
              <a:latin typeface="Arial"/>
            </a:endParaRPr>
          </a:p>
        </p:txBody>
      </p:sp>
    </p:spTree>
    <p:extLst>
      <p:ext uri="{BB962C8B-B14F-4D97-AF65-F5344CB8AC3E}">
        <p14:creationId xmlns:p14="http://schemas.microsoft.com/office/powerpoint/2010/main" val="2533993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dirty="0" smtClean="0">
                <a:solidFill>
                  <a:srgbClr val="2A6AB3"/>
                </a:solidFill>
              </a:rPr>
              <a:t>Outcome and results</a:t>
            </a:r>
            <a:endParaRPr lang="en-US" dirty="0">
              <a:solidFill>
                <a:srgbClr val="2A6AB3"/>
              </a:solidFill>
            </a:endParaRPr>
          </a:p>
        </p:txBody>
      </p:sp>
      <p:sp>
        <p:nvSpPr>
          <p:cNvPr id="3" name="Textplatzhalter 2"/>
          <p:cNvSpPr>
            <a:spLocks noGrp="1"/>
          </p:cNvSpPr>
          <p:nvPr>
            <p:ph type="body" idx="1"/>
          </p:nvPr>
        </p:nvSpPr>
        <p:spPr/>
        <p:txBody>
          <a:bodyPr/>
          <a:lstStyle/>
          <a:p>
            <a:endParaRPr lang="en-US" dirty="0"/>
          </a:p>
        </p:txBody>
      </p:sp>
      <p:sp>
        <p:nvSpPr>
          <p:cNvPr id="5"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27</a:t>
            </a:fld>
            <a:endParaRPr lang="en-US" sz="1400" dirty="0"/>
          </a:p>
        </p:txBody>
      </p:sp>
    </p:spTree>
    <p:extLst>
      <p:ext uri="{BB962C8B-B14F-4D97-AF65-F5344CB8AC3E}">
        <p14:creationId xmlns:p14="http://schemas.microsoft.com/office/powerpoint/2010/main" val="39059334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6"/>
          <p:cNvSpPr>
            <a:spLocks noGrp="1"/>
          </p:cNvSpPr>
          <p:nvPr>
            <p:ph type="sldNum" sz="quarter" idx="4294967295"/>
          </p:nvPr>
        </p:nvSpPr>
        <p:spPr>
          <a:xfrm>
            <a:off x="7010400" y="6245225"/>
            <a:ext cx="2133600" cy="476250"/>
          </a:xfrm>
          <a:prstGeom prst="rect">
            <a:avLst/>
          </a:prstGeom>
        </p:spPr>
        <p:txBody>
          <a:bodyPr/>
          <a:lstStyle/>
          <a:p>
            <a:fld id="{800044B1-3394-4BDE-8AEF-8E3720A74274}" type="slidenum">
              <a:rPr lang="fr-CA" smtClean="0"/>
              <a:pPr/>
              <a:t>28</a:t>
            </a:fld>
            <a:endParaRPr lang="fr-CA" dirty="0"/>
          </a:p>
        </p:txBody>
      </p:sp>
      <p:sp>
        <p:nvSpPr>
          <p:cNvPr id="27" name="Slide Number Placeholder 1"/>
          <p:cNvSpPr txBox="1">
            <a:spLocks/>
          </p:cNvSpPr>
          <p:nvPr/>
        </p:nvSpPr>
        <p:spPr bwMode="auto">
          <a:xfrm>
            <a:off x="8155341" y="6564335"/>
            <a:ext cx="762000" cy="230188"/>
          </a:xfrm>
          <a:prstGeom prst="rect">
            <a:avLst/>
          </a:prstGeom>
          <a:noFill/>
          <a:ln w="9525">
            <a:noFill/>
            <a:miter lim="800000"/>
            <a:headEnd/>
            <a:tailEnd/>
          </a:ln>
          <a:effectLst/>
        </p:spPr>
        <p:txBody>
          <a:bodyPr vert="horz" wrap="square" lIns="0" tIns="144000" rIns="0" bIns="0" numCol="1" anchor="ctr" anchorCtr="0" compatLnSpc="1">
            <a:prstTxWarp prst="textNoShape">
              <a:avLst/>
            </a:prstTxWarp>
          </a:bodyPr>
          <a:lstStyle>
            <a:defPPr>
              <a:defRPr lang="de-CH"/>
            </a:defPPr>
            <a:lvl1pPr algn="r" rtl="0" eaLnBrk="0" fontAlgn="base" hangingPunct="0">
              <a:spcBef>
                <a:spcPct val="0"/>
              </a:spcBef>
              <a:spcAft>
                <a:spcPct val="0"/>
              </a:spcAft>
              <a:defRPr sz="900" b="0" kern="1200" smtClean="0">
                <a:solidFill>
                  <a:schemeClr val="bg1"/>
                </a:solidFill>
                <a:latin typeface="+mn-lt"/>
                <a:ea typeface="+mn-ea"/>
                <a:cs typeface="+mn-cs"/>
              </a:defRPr>
            </a:lvl1pPr>
            <a:lvl2pPr marL="457200" algn="l" rtl="0" eaLnBrk="0" fontAlgn="base" hangingPunct="0">
              <a:spcBef>
                <a:spcPct val="0"/>
              </a:spcBef>
              <a:spcAft>
                <a:spcPct val="0"/>
              </a:spcAft>
              <a:defRPr sz="2800" b="1"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800" b="1"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800" b="1"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800" b="1" kern="1200">
                <a:solidFill>
                  <a:schemeClr val="tx1"/>
                </a:solidFill>
                <a:latin typeface="Times" pitchFamily="-110" charset="0"/>
                <a:ea typeface="+mn-ea"/>
                <a:cs typeface="+mn-cs"/>
              </a:defRPr>
            </a:lvl5pPr>
            <a:lvl6pPr marL="2286000" algn="l" defTabSz="457200" rtl="0" eaLnBrk="1" latinLnBrk="0" hangingPunct="1">
              <a:defRPr sz="2800" b="1" kern="1200">
                <a:solidFill>
                  <a:schemeClr val="tx1"/>
                </a:solidFill>
                <a:latin typeface="Times" pitchFamily="-110" charset="0"/>
                <a:ea typeface="+mn-ea"/>
                <a:cs typeface="+mn-cs"/>
              </a:defRPr>
            </a:lvl6pPr>
            <a:lvl7pPr marL="2743200" algn="l" defTabSz="457200" rtl="0" eaLnBrk="1" latinLnBrk="0" hangingPunct="1">
              <a:defRPr sz="2800" b="1" kern="1200">
                <a:solidFill>
                  <a:schemeClr val="tx1"/>
                </a:solidFill>
                <a:latin typeface="Times" pitchFamily="-110" charset="0"/>
                <a:ea typeface="+mn-ea"/>
                <a:cs typeface="+mn-cs"/>
              </a:defRPr>
            </a:lvl7pPr>
            <a:lvl8pPr marL="3200400" algn="l" defTabSz="457200" rtl="0" eaLnBrk="1" latinLnBrk="0" hangingPunct="1">
              <a:defRPr sz="2800" b="1" kern="1200">
                <a:solidFill>
                  <a:schemeClr val="tx1"/>
                </a:solidFill>
                <a:latin typeface="Times" pitchFamily="-110" charset="0"/>
                <a:ea typeface="+mn-ea"/>
                <a:cs typeface="+mn-cs"/>
              </a:defRPr>
            </a:lvl8pPr>
            <a:lvl9pPr marL="3657600" algn="l" defTabSz="457200" rtl="0" eaLnBrk="1" latinLnBrk="0" hangingPunct="1">
              <a:defRPr sz="2800" b="1" kern="1200">
                <a:solidFill>
                  <a:schemeClr val="tx1"/>
                </a:solidFill>
                <a:latin typeface="Times" pitchFamily="-110" charset="0"/>
                <a:ea typeface="+mn-ea"/>
                <a:cs typeface="+mn-cs"/>
              </a:defRPr>
            </a:lvl9pPr>
          </a:lstStyle>
          <a:p>
            <a:pPr>
              <a:defRPr/>
            </a:pPr>
            <a:fld id="{95FCFADC-3A8F-4F43-B286-46629C7892E3}" type="slidenum">
              <a:rPr lang="en-US" sz="1400" smtClean="0"/>
              <a:pPr>
                <a:defRPr/>
              </a:pPr>
              <a:t>28</a:t>
            </a:fld>
            <a:endParaRPr lang="en-US" sz="1400" dirty="0"/>
          </a:p>
        </p:txBody>
      </p:sp>
      <p:sp>
        <p:nvSpPr>
          <p:cNvPr id="30" name="Rectangle 2"/>
          <p:cNvSpPr txBox="1">
            <a:spLocks noChangeArrowheads="1"/>
          </p:cNvSpPr>
          <p:nvPr/>
        </p:nvSpPr>
        <p:spPr bwMode="auto">
          <a:xfrm>
            <a:off x="539552" y="325853"/>
            <a:ext cx="8276902" cy="916091"/>
          </a:xfrm>
          <a:prstGeom prst="rect">
            <a:avLst/>
          </a:prstGeom>
          <a:solidFill>
            <a:srgbClr val="FFFFFF"/>
          </a:solid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de-DE" sz="3000" dirty="0" smtClean="0">
                <a:latin typeface="Lucida Sans Unicode" pitchFamily="34" charset="0"/>
                <a:cs typeface="Lucida Sans Unicode" pitchFamily="34" charset="0"/>
              </a:rPr>
              <a:t>Recommendation for several key-elements  (LCA practitioner / developer)</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cxnSp>
        <p:nvCxnSpPr>
          <p:cNvPr id="4" name="Connecteur droit 3"/>
          <p:cNvCxnSpPr/>
          <p:nvPr/>
        </p:nvCxnSpPr>
        <p:spPr bwMode="auto">
          <a:xfrm>
            <a:off x="2906973" y="3753136"/>
            <a:ext cx="3404747" cy="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pic>
        <p:nvPicPr>
          <p:cNvPr id="89" name="Bild 88" descr="Bildschirmfoto 2012-02-09 um 17.48.10.png"/>
          <p:cNvPicPr>
            <a:picLocks noChangeAspect="1"/>
          </p:cNvPicPr>
          <p:nvPr/>
        </p:nvPicPr>
        <p:blipFill>
          <a:blip r:embed="rId2"/>
          <a:stretch>
            <a:fillRect/>
          </a:stretch>
        </p:blipFill>
        <p:spPr>
          <a:xfrm>
            <a:off x="523875" y="1526728"/>
            <a:ext cx="8318500" cy="5061397"/>
          </a:xfrm>
          <a:prstGeom prst="rect">
            <a:avLst/>
          </a:prstGeom>
        </p:spPr>
      </p:pic>
    </p:spTree>
    <p:extLst>
      <p:ext uri="{BB962C8B-B14F-4D97-AF65-F5344CB8AC3E}">
        <p14:creationId xmlns:p14="http://schemas.microsoft.com/office/powerpoint/2010/main" val="8953861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75426" y="38045"/>
            <a:ext cx="8667750" cy="990600"/>
          </a:xfrm>
        </p:spPr>
        <p:txBody>
          <a:bodyPr>
            <a:normAutofit/>
          </a:bodyPr>
          <a:lstStyle/>
          <a:p>
            <a:r>
              <a:rPr lang="fr-FR" dirty="0" smtClean="0"/>
              <a:t>Impact </a:t>
            </a:r>
            <a:r>
              <a:rPr lang="en-US" dirty="0" smtClean="0"/>
              <a:t>assessment: Cause - effect chain</a:t>
            </a:r>
            <a:r>
              <a:rPr lang="fr-FR" dirty="0" smtClean="0"/>
              <a:t> </a:t>
            </a:r>
          </a:p>
        </p:txBody>
      </p:sp>
      <p:pic>
        <p:nvPicPr>
          <p:cNvPr id="15" name="Bild 1" descr="Impact patwhays_v2_RS.pdf"/>
          <p:cNvPicPr>
            <a:picLocks noChangeAspect="1"/>
          </p:cNvPicPr>
          <p:nvPr/>
        </p:nvPicPr>
        <p:blipFill>
          <a:blip r:embed="rId2" cstate="print"/>
          <a:stretch>
            <a:fillRect/>
          </a:stretch>
        </p:blipFill>
        <p:spPr>
          <a:xfrm>
            <a:off x="0" y="774700"/>
            <a:ext cx="9144000" cy="5918200"/>
          </a:xfrm>
          <a:prstGeom prst="rect">
            <a:avLst/>
          </a:prstGeom>
        </p:spPr>
      </p:pic>
      <p:sp>
        <p:nvSpPr>
          <p:cNvPr id="18" name="Rectangle 17"/>
          <p:cNvSpPr/>
          <p:nvPr/>
        </p:nvSpPr>
        <p:spPr>
          <a:xfrm>
            <a:off x="5639420" y="1556916"/>
            <a:ext cx="1080120" cy="3096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p:cNvSpPr/>
          <p:nvPr/>
        </p:nvSpPr>
        <p:spPr>
          <a:xfrm>
            <a:off x="7020272" y="5072608"/>
            <a:ext cx="108012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33636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ILCD Handbook</a:t>
            </a:r>
            <a:endParaRPr lang="en-US" dirty="0"/>
          </a:p>
        </p:txBody>
      </p:sp>
      <p:sp>
        <p:nvSpPr>
          <p:cNvPr id="5" name="Subtitle 4"/>
          <p:cNvSpPr>
            <a:spLocks noGrp="1"/>
          </p:cNvSpPr>
          <p:nvPr>
            <p:ph type="subTitle" idx="1"/>
          </p:nvPr>
        </p:nvSpPr>
        <p:spPr/>
        <p:txBody>
          <a:bodyPr/>
          <a:lstStyle/>
          <a:p>
            <a:r>
              <a:rPr lang="en-US" dirty="0" smtClean="0"/>
              <a:t>Superseded by PEF/OEF</a:t>
            </a:r>
            <a:endParaRPr lang="en-US" dirty="0"/>
          </a:p>
        </p:txBody>
      </p:sp>
    </p:spTree>
    <p:extLst>
      <p:ext uri="{BB962C8B-B14F-4D97-AF65-F5344CB8AC3E}">
        <p14:creationId xmlns:p14="http://schemas.microsoft.com/office/powerpoint/2010/main" val="40375397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Indicators adopted</a:t>
            </a:r>
            <a:endParaRPr lang="en-US" dirty="0"/>
          </a:p>
        </p:txBody>
      </p:sp>
      <p:sp>
        <p:nvSpPr>
          <p:cNvPr id="4" name="Date Placeholder 3"/>
          <p:cNvSpPr>
            <a:spLocks noGrp="1"/>
          </p:cNvSpPr>
          <p:nvPr>
            <p:ph type="dt" sz="half" idx="10"/>
          </p:nvPr>
        </p:nvSpPr>
        <p:spPr/>
        <p:txBody>
          <a:bodyPr/>
          <a:lstStyle/>
          <a:p>
            <a:fld id="{033628D1-442C-EC43-8F90-279D92806196}" type="datetimeFigureOut">
              <a:rPr lang="en-US" smtClean="0"/>
              <a:t>08/04/14</a:t>
            </a:fld>
            <a:endParaRPr lang="en-US"/>
          </a:p>
        </p:txBody>
      </p:sp>
      <p:sp>
        <p:nvSpPr>
          <p:cNvPr id="5" name="Footer Placeholder 4"/>
          <p:cNvSpPr>
            <a:spLocks noGrp="1"/>
          </p:cNvSpPr>
          <p:nvPr>
            <p:ph type="ftr" sz="quarter" idx="11"/>
          </p:nvPr>
        </p:nvSpPr>
        <p:spPr/>
        <p:txBody>
          <a:bodyPr/>
          <a:lstStyle/>
          <a:p>
            <a:endParaRPr lang="en-US"/>
          </a:p>
        </p:txBody>
      </p:sp>
      <p:pic>
        <p:nvPicPr>
          <p:cNvPr id="6" name="Picture 5"/>
          <p:cNvPicPr>
            <a:picLocks noChangeAspect="1"/>
          </p:cNvPicPr>
          <p:nvPr/>
        </p:nvPicPr>
        <p:blipFill>
          <a:blip r:embed="rId2"/>
          <a:stretch>
            <a:fillRect/>
          </a:stretch>
        </p:blipFill>
        <p:spPr>
          <a:xfrm>
            <a:off x="0" y="1549400"/>
            <a:ext cx="9144000" cy="3741790"/>
          </a:xfrm>
          <a:prstGeom prst="rect">
            <a:avLst/>
          </a:prstGeom>
        </p:spPr>
      </p:pic>
      <p:sp>
        <p:nvSpPr>
          <p:cNvPr id="8" name="TextBox 7"/>
          <p:cNvSpPr txBox="1"/>
          <p:nvPr/>
        </p:nvSpPr>
        <p:spPr>
          <a:xfrm>
            <a:off x="187606" y="5388358"/>
            <a:ext cx="2934480" cy="369332"/>
          </a:xfrm>
          <a:prstGeom prst="rect">
            <a:avLst/>
          </a:prstGeom>
          <a:noFill/>
        </p:spPr>
        <p:txBody>
          <a:bodyPr wrap="none" rtlCol="0">
            <a:spAutoFit/>
          </a:bodyPr>
          <a:lstStyle/>
          <a:p>
            <a:r>
              <a:rPr lang="en-US" dirty="0" smtClean="0"/>
              <a:t>Source: </a:t>
            </a:r>
            <a:r>
              <a:rPr lang="en-US" dirty="0" err="1" smtClean="0"/>
              <a:t>Koellner</a:t>
            </a:r>
            <a:r>
              <a:rPr lang="en-US" dirty="0" smtClean="0"/>
              <a:t> et al. (2013)</a:t>
            </a:r>
            <a:endParaRPr lang="en-US" dirty="0"/>
          </a:p>
        </p:txBody>
      </p:sp>
    </p:spTree>
    <p:extLst>
      <p:ext uri="{BB962C8B-B14F-4D97-AF65-F5344CB8AC3E}">
        <p14:creationId xmlns:p14="http://schemas.microsoft.com/office/powerpoint/2010/main" val="23607786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kaler Textplatzhalter 2"/>
          <p:cNvSpPr>
            <a:spLocks noGrp="1"/>
          </p:cNvSpPr>
          <p:nvPr>
            <p:ph type="body" orient="vert" idx="1"/>
          </p:nvPr>
        </p:nvSpPr>
        <p:spPr>
          <a:xfrm>
            <a:off x="311369" y="3825241"/>
            <a:ext cx="8605971" cy="2512524"/>
          </a:xfrm>
        </p:spPr>
        <p:txBody>
          <a:bodyPr vert="horz"/>
          <a:lstStyle/>
          <a:p>
            <a:pPr>
              <a:spcAft>
                <a:spcPts val="1200"/>
              </a:spcAft>
            </a:pPr>
            <a:r>
              <a:rPr lang="en-US" sz="2000" dirty="0" smtClean="0">
                <a:latin typeface="Lucida Sans Unicode" pitchFamily="34" charset="0"/>
                <a:cs typeface="Lucida Sans Unicode" pitchFamily="34" charset="0"/>
              </a:rPr>
              <a:t>Hierarchical land use classification on global scale: </a:t>
            </a: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1 </a:t>
            </a:r>
            <a:r>
              <a:rPr lang="en-US" sz="1800" dirty="0" smtClean="0">
                <a:latin typeface="Lucida Sans Unicode" pitchFamily="34" charset="0"/>
                <a:cs typeface="Lucida Sans Unicode" pitchFamily="34" charset="0"/>
              </a:rPr>
              <a:t>: very general land use and land cover classes (from GLC 2000) </a:t>
            </a:r>
            <a:endParaRPr lang="de-DE" sz="1800" dirty="0" smtClean="0">
              <a:latin typeface="Lucida Sans Unicode" pitchFamily="34" charset="0"/>
              <a:cs typeface="Lucida Sans Unicode" pitchFamily="34" charset="0"/>
            </a:endParaRP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2 </a:t>
            </a:r>
            <a:r>
              <a:rPr lang="en-US" sz="1800" dirty="0" smtClean="0">
                <a:latin typeface="Lucida Sans Unicode" pitchFamily="34" charset="0"/>
                <a:cs typeface="Lucida Sans Unicode" pitchFamily="34" charset="0"/>
              </a:rPr>
              <a:t>: refines level 1 (mainly from ecoinvent v2.0 and GLOBIO3 classification)</a:t>
            </a:r>
            <a:endParaRPr lang="de-DE" sz="1800" dirty="0" smtClean="0">
              <a:latin typeface="Lucida Sans Unicode" pitchFamily="34" charset="0"/>
              <a:cs typeface="Lucida Sans Unicode" pitchFamily="34" charset="0"/>
            </a:endParaRP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3</a:t>
            </a:r>
            <a:r>
              <a:rPr lang="en-US" sz="1800" dirty="0" smtClean="0">
                <a:latin typeface="Lucida Sans Unicode" pitchFamily="34" charset="0"/>
                <a:cs typeface="Lucida Sans Unicode" pitchFamily="34" charset="0"/>
              </a:rPr>
              <a:t> and </a:t>
            </a:r>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4 </a:t>
            </a:r>
            <a:r>
              <a:rPr lang="en-US" sz="1800" dirty="0" smtClean="0">
                <a:latin typeface="Lucida Sans Unicode" pitchFamily="34" charset="0"/>
                <a:cs typeface="Lucida Sans Unicode" pitchFamily="34" charset="0"/>
              </a:rPr>
              <a:t>: mostly specify land management and the intensity of land uses</a:t>
            </a:r>
            <a:endParaRPr lang="de-DE" sz="1800" dirty="0" smtClean="0">
              <a:latin typeface="Lucida Sans Unicode" pitchFamily="34" charset="0"/>
              <a:cs typeface="Lucida Sans Unicode" pitchFamily="34" charset="0"/>
            </a:endParaRPr>
          </a:p>
          <a:p>
            <a:endParaRPr lang="en-US" sz="2000" dirty="0">
              <a:latin typeface="Lucida Sans Unicode" pitchFamily="34" charset="0"/>
              <a:cs typeface="Lucida Sans Unicode" pitchFamily="34" charset="0"/>
            </a:endParaRPr>
          </a:p>
        </p:txBody>
      </p:sp>
      <p:sp>
        <p:nvSpPr>
          <p:cNvPr id="5" name="Titel 1"/>
          <p:cNvSpPr txBox="1">
            <a:spLocks/>
          </p:cNvSpPr>
          <p:nvPr/>
        </p:nvSpPr>
        <p:spPr bwMode="auto">
          <a:xfrm>
            <a:off x="543096" y="674299"/>
            <a:ext cx="8411718" cy="990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pPr eaLnBrk="0" hangingPunct="0"/>
            <a:r>
              <a:rPr lang="en-US" sz="3000" dirty="0" smtClean="0">
                <a:latin typeface="Lucida Sans Unicode" pitchFamily="34" charset="0"/>
                <a:cs typeface="Lucida Sans Unicode" pitchFamily="34" charset="0"/>
              </a:rPr>
              <a:t>Elementary flow and l</a:t>
            </a:r>
            <a:r>
              <a:rPr lang="en-US" sz="3000" kern="1200" dirty="0" smtClean="0">
                <a:latin typeface="Lucida Sans Unicode" pitchFamily="34" charset="0"/>
                <a:cs typeface="Lucida Sans Unicode" pitchFamily="34" charset="0"/>
              </a:rPr>
              <a:t>and-use typology in LC inventories</a:t>
            </a:r>
            <a:endParaRPr lang="en-US" sz="3000" kern="1200" dirty="0">
              <a:latin typeface="Lucida Sans Unicode" pitchFamily="34" charset="0"/>
              <a:cs typeface="Lucida Sans Unicode" pitchFamily="34" charset="0"/>
            </a:endParaRPr>
          </a:p>
        </p:txBody>
      </p:sp>
      <p:sp>
        <p:nvSpPr>
          <p:cNvPr id="7" name="Slide Number Placeholder 1"/>
          <p:cNvSpPr txBox="1">
            <a:spLocks/>
          </p:cNvSpPr>
          <p:nvPr/>
        </p:nvSpPr>
        <p:spPr bwMode="auto">
          <a:xfrm>
            <a:off x="8155341" y="6564335"/>
            <a:ext cx="762000" cy="230188"/>
          </a:xfrm>
          <a:prstGeom prst="rect">
            <a:avLst/>
          </a:prstGeom>
          <a:noFill/>
          <a:ln w="9525">
            <a:noFill/>
            <a:miter lim="800000"/>
            <a:headEnd/>
            <a:tailEnd/>
          </a:ln>
          <a:effectLst/>
        </p:spPr>
        <p:txBody>
          <a:bodyPr vert="horz" wrap="square" lIns="0" tIns="144000" rIns="0" bIns="0" numCol="1" anchor="ctr" anchorCtr="0" compatLnSpc="1">
            <a:prstTxWarp prst="textNoShape">
              <a:avLst/>
            </a:prstTxWarp>
          </a:bodyPr>
          <a:lstStyle>
            <a:defPPr>
              <a:defRPr lang="de-CH"/>
            </a:defPPr>
            <a:lvl1pPr algn="r" rtl="0" eaLnBrk="0" fontAlgn="base" hangingPunct="0">
              <a:spcBef>
                <a:spcPct val="0"/>
              </a:spcBef>
              <a:spcAft>
                <a:spcPct val="0"/>
              </a:spcAft>
              <a:defRPr sz="900" b="0" kern="1200" smtClean="0">
                <a:solidFill>
                  <a:schemeClr val="bg1"/>
                </a:solidFill>
                <a:latin typeface="+mn-lt"/>
                <a:ea typeface="+mn-ea"/>
                <a:cs typeface="+mn-cs"/>
              </a:defRPr>
            </a:lvl1pPr>
            <a:lvl2pPr marL="457200" algn="l" rtl="0" eaLnBrk="0" fontAlgn="base" hangingPunct="0">
              <a:spcBef>
                <a:spcPct val="0"/>
              </a:spcBef>
              <a:spcAft>
                <a:spcPct val="0"/>
              </a:spcAft>
              <a:defRPr sz="2800" b="1"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800" b="1"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800" b="1"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800" b="1" kern="1200">
                <a:solidFill>
                  <a:schemeClr val="tx1"/>
                </a:solidFill>
                <a:latin typeface="Times" pitchFamily="-110" charset="0"/>
                <a:ea typeface="+mn-ea"/>
                <a:cs typeface="+mn-cs"/>
              </a:defRPr>
            </a:lvl5pPr>
            <a:lvl6pPr marL="2286000" algn="l" defTabSz="457200" rtl="0" eaLnBrk="1" latinLnBrk="0" hangingPunct="1">
              <a:defRPr sz="2800" b="1" kern="1200">
                <a:solidFill>
                  <a:schemeClr val="tx1"/>
                </a:solidFill>
                <a:latin typeface="Times" pitchFamily="-110" charset="0"/>
                <a:ea typeface="+mn-ea"/>
                <a:cs typeface="+mn-cs"/>
              </a:defRPr>
            </a:lvl6pPr>
            <a:lvl7pPr marL="2743200" algn="l" defTabSz="457200" rtl="0" eaLnBrk="1" latinLnBrk="0" hangingPunct="1">
              <a:defRPr sz="2800" b="1" kern="1200">
                <a:solidFill>
                  <a:schemeClr val="tx1"/>
                </a:solidFill>
                <a:latin typeface="Times" pitchFamily="-110" charset="0"/>
                <a:ea typeface="+mn-ea"/>
                <a:cs typeface="+mn-cs"/>
              </a:defRPr>
            </a:lvl7pPr>
            <a:lvl8pPr marL="3200400" algn="l" defTabSz="457200" rtl="0" eaLnBrk="1" latinLnBrk="0" hangingPunct="1">
              <a:defRPr sz="2800" b="1" kern="1200">
                <a:solidFill>
                  <a:schemeClr val="tx1"/>
                </a:solidFill>
                <a:latin typeface="Times" pitchFamily="-110" charset="0"/>
                <a:ea typeface="+mn-ea"/>
                <a:cs typeface="+mn-cs"/>
              </a:defRPr>
            </a:lvl8pPr>
            <a:lvl9pPr marL="3657600" algn="l" defTabSz="457200" rtl="0" eaLnBrk="1" latinLnBrk="0" hangingPunct="1">
              <a:defRPr sz="2800" b="1" kern="1200">
                <a:solidFill>
                  <a:schemeClr val="tx1"/>
                </a:solidFill>
                <a:latin typeface="Times" pitchFamily="-110" charset="0"/>
                <a:ea typeface="+mn-ea"/>
                <a:cs typeface="+mn-cs"/>
              </a:defRPr>
            </a:lvl9pPr>
          </a:lstStyle>
          <a:p>
            <a:pPr>
              <a:defRPr/>
            </a:pPr>
            <a:fld id="{95FCFADC-3A8F-4F43-B286-46629C7892E3}" type="slidenum">
              <a:rPr lang="en-US" sz="1400" smtClean="0"/>
              <a:pPr>
                <a:defRPr/>
              </a:pPr>
              <a:t>31</a:t>
            </a:fld>
            <a:endParaRPr lang="en-US" sz="1400" dirty="0"/>
          </a:p>
        </p:txBody>
      </p:sp>
      <p:sp>
        <p:nvSpPr>
          <p:cNvPr id="9" name="Rectangle 8"/>
          <p:cNvSpPr/>
          <p:nvPr/>
        </p:nvSpPr>
        <p:spPr>
          <a:xfrm>
            <a:off x="315309" y="2050697"/>
            <a:ext cx="8602031" cy="140195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indent="-342900">
              <a:lnSpc>
                <a:spcPct val="110000"/>
              </a:lnSpc>
              <a:spcAft>
                <a:spcPts val="1200"/>
              </a:spcAft>
              <a:buClr>
                <a:srgbClr val="2A6AB3"/>
              </a:buClr>
              <a:buSzPct val="110000"/>
              <a:buFont typeface="Wingdings" pitchFamily="-110" charset="2"/>
              <a:buChar char="§"/>
            </a:pPr>
            <a:r>
              <a:rPr lang="en-US" sz="2000" b="0" dirty="0" smtClean="0">
                <a:latin typeface="Lucida Sans Unicode" pitchFamily="34" charset="0"/>
                <a:cs typeface="Lucida Sans Unicode" pitchFamily="34" charset="0"/>
              </a:rPr>
              <a:t>Elementary flows:</a:t>
            </a:r>
          </a:p>
          <a:p>
            <a:pPr marL="742950" lvl="1" indent="-285750">
              <a:lnSpc>
                <a:spcPct val="110000"/>
              </a:lnSpc>
              <a:spcAft>
                <a:spcPct val="10000"/>
              </a:spcAft>
              <a:buClr>
                <a:schemeClr val="folHlink"/>
              </a:buClr>
              <a:buSzPct val="80000"/>
              <a:buFont typeface="Wingdings" pitchFamily="-110" charset="2"/>
              <a:buChar char="§"/>
            </a:pPr>
            <a:r>
              <a:rPr lang="en-US" sz="1800" b="0" dirty="0" smtClean="0">
                <a:latin typeface="Lucida Sans Unicode" pitchFamily="34" charset="0"/>
                <a:cs typeface="Lucida Sans Unicode" pitchFamily="34" charset="0"/>
              </a:rPr>
              <a:t>Land occupation </a:t>
            </a:r>
            <a:r>
              <a:rPr lang="en-US" sz="2000" b="0" dirty="0" smtClean="0">
                <a:latin typeface="Lucida Sans Unicode" pitchFamily="34" charset="0"/>
                <a:cs typeface="Lucida Sans Unicode" pitchFamily="34" charset="0"/>
              </a:rPr>
              <a:t>: [</a:t>
            </a:r>
            <a:r>
              <a:rPr lang="en-US" sz="1800" b="0" dirty="0" smtClean="0">
                <a:latin typeface="Lucida Sans Unicode" pitchFamily="34" charset="0"/>
                <a:ea typeface="ヒラギノ角ゴ Pro W3" pitchFamily="-110" charset="-128"/>
                <a:cs typeface="Lucida Sans Unicode" pitchFamily="34" charset="0"/>
              </a:rPr>
              <a:t>m</a:t>
            </a:r>
            <a:r>
              <a:rPr lang="en-US" sz="1800" b="0" baseline="30000" dirty="0" smtClean="0">
                <a:latin typeface="Lucida Sans Unicode" pitchFamily="34" charset="0"/>
                <a:ea typeface="ヒラギノ角ゴ Pro W3" pitchFamily="-110" charset="-128"/>
                <a:cs typeface="Lucida Sans Unicode" pitchFamily="34" charset="0"/>
              </a:rPr>
              <a:t>2</a:t>
            </a:r>
            <a:r>
              <a:rPr lang="en-US" sz="1800" b="0" dirty="0" smtClean="0">
                <a:latin typeface="Lucida Sans Unicode" pitchFamily="34" charset="0"/>
                <a:ea typeface="ヒラギノ角ゴ Pro W3" pitchFamily="-110" charset="-128"/>
                <a:cs typeface="Lucida Sans Unicode" pitchFamily="34" charset="0"/>
              </a:rPr>
              <a:t>*years], land use type </a:t>
            </a:r>
            <a:r>
              <a:rPr lang="en-US" sz="1800" b="0" baseline="-25000" dirty="0" smtClean="0">
                <a:latin typeface="Lucida Sans Unicode" pitchFamily="34" charset="0"/>
                <a:ea typeface="ヒラギノ角ゴ Pro W3" pitchFamily="-110" charset="-128"/>
                <a:cs typeface="Lucida Sans Unicode" pitchFamily="34" charset="0"/>
              </a:rPr>
              <a:t>i</a:t>
            </a:r>
            <a:r>
              <a:rPr lang="en-US" sz="1800" b="0" dirty="0" smtClean="0">
                <a:latin typeface="Lucida Sans Unicode" pitchFamily="34" charset="0"/>
                <a:ea typeface="ヒラギノ角ゴ Pro W3" pitchFamily="-110" charset="-128"/>
                <a:cs typeface="Lucida Sans Unicode" pitchFamily="34" charset="0"/>
              </a:rPr>
              <a:t> and region </a:t>
            </a:r>
            <a:r>
              <a:rPr lang="en-US" sz="1800" b="0" baseline="-25000" dirty="0" smtClean="0">
                <a:latin typeface="Lucida Sans Unicode" pitchFamily="34" charset="0"/>
                <a:ea typeface="ヒラギノ角ゴ Pro W3" pitchFamily="-110" charset="-128"/>
                <a:cs typeface="Lucida Sans Unicode" pitchFamily="34" charset="0"/>
              </a:rPr>
              <a:t>k</a:t>
            </a:r>
            <a:endParaRPr lang="de-DE" sz="1800" b="0" baseline="-25000" dirty="0" smtClean="0">
              <a:latin typeface="Lucida Sans Unicode" pitchFamily="34" charset="0"/>
              <a:ea typeface="ヒラギノ角ゴ Pro W3" pitchFamily="-110" charset="-128"/>
              <a:cs typeface="Lucida Sans Unicode" pitchFamily="34" charset="0"/>
            </a:endParaRPr>
          </a:p>
          <a:p>
            <a:pPr marL="742950" lvl="1" indent="-285750">
              <a:lnSpc>
                <a:spcPct val="110000"/>
              </a:lnSpc>
              <a:spcAft>
                <a:spcPct val="10000"/>
              </a:spcAft>
              <a:buClr>
                <a:schemeClr val="folHlink"/>
              </a:buClr>
              <a:buSzPct val="80000"/>
              <a:buFont typeface="Wingdings" pitchFamily="-110" charset="2"/>
              <a:buChar char="§"/>
            </a:pPr>
            <a:r>
              <a:rPr lang="en-US" sz="1800" b="0" dirty="0" smtClean="0">
                <a:latin typeface="Lucida Sans Unicode" pitchFamily="34" charset="0"/>
                <a:cs typeface="Lucida Sans Unicode" pitchFamily="34" charset="0"/>
              </a:rPr>
              <a:t>Land transformation : [m</a:t>
            </a:r>
            <a:r>
              <a:rPr lang="en-US" sz="1800" b="0" baseline="30000" dirty="0" smtClean="0">
                <a:latin typeface="Lucida Sans Unicode" pitchFamily="34" charset="0"/>
                <a:cs typeface="Lucida Sans Unicode" pitchFamily="34" charset="0"/>
              </a:rPr>
              <a:t>2</a:t>
            </a:r>
            <a:r>
              <a:rPr lang="en-US" sz="1800" b="0" dirty="0" smtClean="0">
                <a:latin typeface="Lucida Sans Unicode" pitchFamily="34" charset="0"/>
                <a:cs typeface="Lucida Sans Unicode" pitchFamily="34" charset="0"/>
              </a:rPr>
              <a:t>], </a:t>
            </a:r>
            <a:r>
              <a:rPr lang="en-US" sz="1800" b="0" dirty="0">
                <a:latin typeface="Lucida Sans Unicode" pitchFamily="34" charset="0"/>
                <a:cs typeface="Lucida Sans Unicode" pitchFamily="34" charset="0"/>
              </a:rPr>
              <a:t>initial land use type </a:t>
            </a:r>
            <a:r>
              <a:rPr lang="en-US" sz="1800" b="0" baseline="-25000" dirty="0">
                <a:latin typeface="Lucida Sans Unicode" pitchFamily="34" charset="0"/>
                <a:cs typeface="Lucida Sans Unicode" pitchFamily="34" charset="0"/>
              </a:rPr>
              <a:t>i -&gt; </a:t>
            </a:r>
            <a:r>
              <a:rPr lang="en-US" sz="1800" b="0" baseline="-25000" dirty="0" smtClean="0">
                <a:latin typeface="Lucida Sans Unicode" pitchFamily="34" charset="0"/>
                <a:cs typeface="Lucida Sans Unicode" pitchFamily="34" charset="0"/>
              </a:rPr>
              <a:t>j</a:t>
            </a:r>
            <a:r>
              <a:rPr lang="en-US" sz="1800" b="0" dirty="0" smtClean="0">
                <a:latin typeface="Lucida Sans Unicode" pitchFamily="34" charset="0"/>
                <a:cs typeface="Lucida Sans Unicode" pitchFamily="34" charset="0"/>
              </a:rPr>
              <a:t> , region </a:t>
            </a:r>
            <a:r>
              <a:rPr lang="en-US" sz="1800" b="0" baseline="-25000" dirty="0">
                <a:latin typeface="Lucida Sans Unicode" pitchFamily="34" charset="0"/>
                <a:cs typeface="Lucida Sans Unicode" pitchFamily="34" charset="0"/>
              </a:rPr>
              <a:t>k</a:t>
            </a:r>
          </a:p>
          <a:p>
            <a:pPr marL="742950" lvl="1" indent="-285750">
              <a:lnSpc>
                <a:spcPct val="110000"/>
              </a:lnSpc>
              <a:spcAft>
                <a:spcPct val="10000"/>
              </a:spcAft>
              <a:buClr>
                <a:schemeClr val="folHlink"/>
              </a:buClr>
              <a:buSzPct val="80000"/>
              <a:buFont typeface="Wingdings" pitchFamily="-110" charset="2"/>
              <a:buChar char="§"/>
            </a:pPr>
            <a:endParaRPr lang="en-US" sz="1800" b="0" baseline="-25000" dirty="0">
              <a:latin typeface="Lucida Sans Unicode" pitchFamily="34" charset="0"/>
              <a:cs typeface="Lucida Sans Unicode" pitchFamily="34" charset="0"/>
            </a:endParaRPr>
          </a:p>
          <a:p>
            <a:pPr marL="742950" lvl="1" indent="-285750">
              <a:lnSpc>
                <a:spcPct val="110000"/>
              </a:lnSpc>
              <a:spcAft>
                <a:spcPct val="10000"/>
              </a:spcAft>
              <a:buClr>
                <a:schemeClr val="folHlink"/>
              </a:buClr>
              <a:buSzPct val="80000"/>
              <a:buFont typeface="Wingdings" pitchFamily="-110" charset="2"/>
              <a:buChar char="§"/>
            </a:pPr>
            <a:endParaRPr lang="de-DE" sz="1800" b="0" baseline="-25000" dirty="0">
              <a:latin typeface="Lucida Sans Unicode" pitchFamily="34" charset="0"/>
              <a:cs typeface="Lucida Sans Unicode" pitchFamily="34" charset="0"/>
            </a:endParaRPr>
          </a:p>
        </p:txBody>
      </p:sp>
    </p:spTree>
    <p:extLst>
      <p:ext uri="{BB962C8B-B14F-4D97-AF65-F5344CB8AC3E}">
        <p14:creationId xmlns:p14="http://schemas.microsoft.com/office/powerpoint/2010/main" val="3951963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Foliennummernplatzhalter 2"/>
          <p:cNvSpPr>
            <a:spLocks noGrp="1"/>
          </p:cNvSpPr>
          <p:nvPr>
            <p:ph type="sldNum" sz="quarter" idx="4294967295"/>
          </p:nvPr>
        </p:nvSpPr>
        <p:spPr>
          <a:xfrm>
            <a:off x="0" y="6356350"/>
            <a:ext cx="2133600" cy="365125"/>
          </a:xfrm>
          <a:prstGeom prst="rect">
            <a:avLst/>
          </a:prstGeom>
        </p:spPr>
        <p:txBody>
          <a:bodyPr/>
          <a:lstStyle/>
          <a:p>
            <a:fld id="{24E6E5AF-D5AE-DA41-8D89-0636CE4AA4F0}" type="slidenum">
              <a:rPr lang="de-CH" smtClean="0"/>
              <a:pPr/>
              <a:t>32</a:t>
            </a:fld>
            <a:endParaRPr lang="de-CH" smtClean="0"/>
          </a:p>
          <a:p>
            <a:endParaRPr lang="de-CH"/>
          </a:p>
        </p:txBody>
      </p:sp>
      <p:graphicFrame>
        <p:nvGraphicFramePr>
          <p:cNvPr id="223234" name="Object 2"/>
          <p:cNvGraphicFramePr>
            <a:graphicFrameLocks noChangeAspect="1"/>
          </p:cNvGraphicFramePr>
          <p:nvPr/>
        </p:nvGraphicFramePr>
        <p:xfrm>
          <a:off x="381000" y="839787"/>
          <a:ext cx="12163425" cy="6018213"/>
        </p:xfrm>
        <a:graphic>
          <a:graphicData uri="http://schemas.openxmlformats.org/presentationml/2006/ole">
            <mc:AlternateContent xmlns:mc="http://schemas.openxmlformats.org/markup-compatibility/2006">
              <mc:Choice xmlns:v="urn:schemas-microsoft-com:vml" Requires="v">
                <p:oleObj spid="_x0000_s1050" name="Dokument" r:id="rId3" imgW="6083300" imgH="3009900" progId="Word.Document.12">
                  <p:link updateAutomatic="1"/>
                </p:oleObj>
              </mc:Choice>
              <mc:Fallback>
                <p:oleObj name="Dokument" r:id="rId3" imgW="6083300" imgH="30099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9787"/>
                        <a:ext cx="12163425" cy="601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feld 4"/>
          <p:cNvSpPr txBox="1"/>
          <p:nvPr/>
        </p:nvSpPr>
        <p:spPr>
          <a:xfrm>
            <a:off x="2641600" y="279400"/>
            <a:ext cx="6285795" cy="584776"/>
          </a:xfrm>
          <a:prstGeom prst="rect">
            <a:avLst/>
          </a:prstGeom>
          <a:noFill/>
        </p:spPr>
        <p:txBody>
          <a:bodyPr wrap="none" rtlCol="0">
            <a:spAutoFit/>
          </a:bodyPr>
          <a:lstStyle/>
          <a:p>
            <a:r>
              <a:rPr lang="en-US" sz="1600" b="0" dirty="0" smtClean="0">
                <a:solidFill>
                  <a:srgbClr val="2A6AB3"/>
                </a:solidFill>
                <a:latin typeface="Arial"/>
                <a:cs typeface="Arial"/>
              </a:rPr>
              <a:t>The (*) marks land cover types, which serve as a natural reference. </a:t>
            </a:r>
            <a:endParaRPr lang="de-DE" sz="1600" b="0" dirty="0" smtClean="0">
              <a:solidFill>
                <a:srgbClr val="2A6AB3"/>
              </a:solidFill>
              <a:latin typeface="Arial"/>
              <a:cs typeface="Arial"/>
            </a:endParaRPr>
          </a:p>
          <a:p>
            <a:endParaRPr lang="en-US" sz="1600" b="0" dirty="0">
              <a:solidFill>
                <a:srgbClr val="2A6AB3"/>
              </a:solidFill>
              <a:latin typeface="Arial"/>
              <a:cs typeface="Arial"/>
            </a:endParaRPr>
          </a:p>
        </p:txBody>
      </p:sp>
    </p:spTree>
    <p:extLst>
      <p:ext uri="{BB962C8B-B14F-4D97-AF65-F5344CB8AC3E}">
        <p14:creationId xmlns:p14="http://schemas.microsoft.com/office/powerpoint/2010/main" val="2928335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Foliennummernplatzhalter 2"/>
          <p:cNvSpPr>
            <a:spLocks noGrp="1"/>
          </p:cNvSpPr>
          <p:nvPr>
            <p:ph type="sldNum" sz="quarter" idx="4294967295"/>
          </p:nvPr>
        </p:nvSpPr>
        <p:spPr>
          <a:xfrm>
            <a:off x="0" y="6356350"/>
            <a:ext cx="2133600" cy="365125"/>
          </a:xfrm>
          <a:prstGeom prst="rect">
            <a:avLst/>
          </a:prstGeom>
        </p:spPr>
        <p:txBody>
          <a:bodyPr/>
          <a:lstStyle/>
          <a:p>
            <a:fld id="{24E6E5AF-D5AE-DA41-8D89-0636CE4AA4F0}" type="slidenum">
              <a:rPr lang="de-CH" smtClean="0"/>
              <a:pPr/>
              <a:t>33</a:t>
            </a:fld>
            <a:endParaRPr lang="de-CH" smtClean="0"/>
          </a:p>
          <a:p>
            <a:endParaRPr lang="de-CH"/>
          </a:p>
        </p:txBody>
      </p:sp>
      <p:graphicFrame>
        <p:nvGraphicFramePr>
          <p:cNvPr id="224258" name="Object 2"/>
          <p:cNvGraphicFramePr>
            <a:graphicFrameLocks noChangeAspect="1"/>
          </p:cNvGraphicFramePr>
          <p:nvPr/>
        </p:nvGraphicFramePr>
        <p:xfrm>
          <a:off x="349250" y="850900"/>
          <a:ext cx="12163425" cy="4367213"/>
        </p:xfrm>
        <a:graphic>
          <a:graphicData uri="http://schemas.openxmlformats.org/presentationml/2006/ole">
            <mc:AlternateContent xmlns:mc="http://schemas.openxmlformats.org/markup-compatibility/2006">
              <mc:Choice xmlns:v="urn:schemas-microsoft-com:vml" Requires="v">
                <p:oleObj spid="_x0000_s2074" name="Dokument" r:id="rId3" imgW="6083300" imgH="2184400" progId="Word.Document.12">
                  <p:link updateAutomatic="1"/>
                </p:oleObj>
              </mc:Choice>
              <mc:Fallback>
                <p:oleObj name="Dokument" r:id="rId3" imgW="6083300" imgH="2184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850900"/>
                        <a:ext cx="12163425" cy="436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09174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kaler Textplatzhalter 2"/>
          <p:cNvSpPr>
            <a:spLocks noGrp="1"/>
          </p:cNvSpPr>
          <p:nvPr>
            <p:ph type="body" orient="vert" idx="1"/>
          </p:nvPr>
        </p:nvSpPr>
        <p:spPr>
          <a:xfrm>
            <a:off x="236484" y="3523100"/>
            <a:ext cx="8718330" cy="3123365"/>
          </a:xfrm>
        </p:spPr>
        <p:txBody>
          <a:bodyPr vert="horz"/>
          <a:lstStyle/>
          <a:p>
            <a:pPr>
              <a:spcAft>
                <a:spcPts val="1200"/>
              </a:spcAft>
            </a:pPr>
            <a:r>
              <a:rPr lang="en-US" sz="2000" dirty="0" smtClean="0">
                <a:latin typeface="Lucida Sans Unicode" pitchFamily="34" charset="0"/>
                <a:cs typeface="Lucida Sans Unicode" pitchFamily="34" charset="0"/>
              </a:rPr>
              <a:t>Hierarchical regionalization on global scale : </a:t>
            </a: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1</a:t>
            </a:r>
            <a:r>
              <a:rPr lang="en-US" sz="1800" dirty="0" smtClean="0">
                <a:latin typeface="Lucida Sans Unicode" pitchFamily="34" charset="0"/>
                <a:cs typeface="Lucida Sans Unicode" pitchFamily="34" charset="0"/>
              </a:rPr>
              <a:t>: Differentiation between terrestrial biomes, freshwater biomes, coastal water and shelf/deep sea biomes</a:t>
            </a:r>
            <a:endParaRPr lang="de-DE" sz="1800" dirty="0" smtClean="0">
              <a:latin typeface="Lucida Sans Unicode" pitchFamily="34" charset="0"/>
              <a:cs typeface="Lucida Sans Unicode" pitchFamily="34" charset="0"/>
            </a:endParaRP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2</a:t>
            </a:r>
            <a:r>
              <a:rPr lang="en-US" sz="1800" dirty="0" smtClean="0">
                <a:latin typeface="Lucida Sans Unicode" pitchFamily="34" charset="0"/>
                <a:cs typeface="Lucida Sans Unicode" pitchFamily="34" charset="0"/>
              </a:rPr>
              <a:t>: Climatic regions ((</a:t>
            </a:r>
            <a:r>
              <a:rPr lang="en-US" sz="1800" dirty="0" err="1" smtClean="0">
                <a:latin typeface="Lucida Sans Unicode" pitchFamily="34" charset="0"/>
                <a:cs typeface="Lucida Sans Unicode" pitchFamily="34" charset="0"/>
              </a:rPr>
              <a:t>sub)tropical</a:t>
            </a:r>
            <a:r>
              <a:rPr lang="en-US" sz="1800" dirty="0" smtClean="0">
                <a:latin typeface="Lucida Sans Unicode" pitchFamily="34" charset="0"/>
                <a:cs typeface="Lucida Sans Unicode" pitchFamily="34" charset="0"/>
              </a:rPr>
              <a:t>, temperate, boreal, polar)</a:t>
            </a:r>
            <a:endParaRPr lang="de-DE" sz="1800" dirty="0" smtClean="0">
              <a:latin typeface="Lucida Sans Unicode" pitchFamily="34" charset="0"/>
              <a:cs typeface="Lucida Sans Unicode" pitchFamily="34" charset="0"/>
            </a:endParaRP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3</a:t>
            </a:r>
            <a:r>
              <a:rPr lang="en-US" sz="1800" dirty="0" smtClean="0">
                <a:latin typeface="Lucida Sans Unicode" pitchFamily="34" charset="0"/>
                <a:cs typeface="Lucida Sans Unicode" pitchFamily="34" charset="0"/>
              </a:rPr>
              <a:t>: Terrestrial and freshwater biomes (n=16), marine biomes (n=3)</a:t>
            </a: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4</a:t>
            </a:r>
            <a:r>
              <a:rPr lang="en-US" sz="1800" dirty="0" smtClean="0">
                <a:latin typeface="Lucida Sans Unicode" pitchFamily="34" charset="0"/>
                <a:cs typeface="Lucida Sans Unicode" pitchFamily="34" charset="0"/>
              </a:rPr>
              <a:t>: Olson terrestrial and freshwater </a:t>
            </a:r>
            <a:r>
              <a:rPr lang="en-US" sz="1800" dirty="0" err="1" smtClean="0">
                <a:latin typeface="Lucida Sans Unicode" pitchFamily="34" charset="0"/>
                <a:cs typeface="Lucida Sans Unicode" pitchFamily="34" charset="0"/>
              </a:rPr>
              <a:t>ecoregions</a:t>
            </a:r>
            <a:r>
              <a:rPr lang="en-US" sz="1800" dirty="0" smtClean="0">
                <a:latin typeface="Lucida Sans Unicode" pitchFamily="34" charset="0"/>
                <a:cs typeface="Lucida Sans Unicode" pitchFamily="34" charset="0"/>
              </a:rPr>
              <a:t> (n=867 and n=238 priority regions) </a:t>
            </a:r>
          </a:p>
          <a:p>
            <a:pPr lvl="1"/>
            <a:r>
              <a:rPr lang="en-US" sz="1800" dirty="0" smtClean="0">
                <a:effectLst>
                  <a:outerShdw blurRad="38100" dist="38100" dir="2700000" algn="tl">
                    <a:srgbClr val="000000">
                      <a:alpha val="43137"/>
                    </a:srgbClr>
                  </a:outerShdw>
                </a:effectLst>
                <a:latin typeface="Lucida Sans Unicode" pitchFamily="34" charset="0"/>
                <a:cs typeface="Lucida Sans Unicode" pitchFamily="34" charset="0"/>
              </a:rPr>
              <a:t>Level 5</a:t>
            </a:r>
            <a:r>
              <a:rPr lang="en-US" sz="1800" dirty="0" smtClean="0">
                <a:latin typeface="Lucida Sans Unicode" pitchFamily="34" charset="0"/>
                <a:cs typeface="Lucida Sans Unicode" pitchFamily="34" charset="0"/>
              </a:rPr>
              <a:t>: Exact geo-referenced information of land use</a:t>
            </a:r>
            <a:endParaRPr lang="de-DE" sz="1800" dirty="0" smtClean="0">
              <a:latin typeface="Lucida Sans Unicode" pitchFamily="34" charset="0"/>
              <a:cs typeface="Lucida Sans Unicode" pitchFamily="34" charset="0"/>
            </a:endParaRPr>
          </a:p>
        </p:txBody>
      </p:sp>
      <p:sp>
        <p:nvSpPr>
          <p:cNvPr id="6" name="Slide Number Placeholder 1"/>
          <p:cNvSpPr txBox="1">
            <a:spLocks/>
          </p:cNvSpPr>
          <p:nvPr/>
        </p:nvSpPr>
        <p:spPr bwMode="auto">
          <a:xfrm>
            <a:off x="8155341" y="6564335"/>
            <a:ext cx="762000" cy="230188"/>
          </a:xfrm>
          <a:prstGeom prst="rect">
            <a:avLst/>
          </a:prstGeom>
          <a:noFill/>
          <a:ln w="9525">
            <a:noFill/>
            <a:miter lim="800000"/>
            <a:headEnd/>
            <a:tailEnd/>
          </a:ln>
          <a:effectLst/>
        </p:spPr>
        <p:txBody>
          <a:bodyPr vert="horz" wrap="square" lIns="0" tIns="144000" rIns="0" bIns="0" numCol="1" anchor="ctr" anchorCtr="0" compatLnSpc="1">
            <a:prstTxWarp prst="textNoShape">
              <a:avLst/>
            </a:prstTxWarp>
          </a:bodyPr>
          <a:lstStyle>
            <a:defPPr>
              <a:defRPr lang="de-CH"/>
            </a:defPPr>
            <a:lvl1pPr algn="r" rtl="0" eaLnBrk="0" fontAlgn="base" hangingPunct="0">
              <a:spcBef>
                <a:spcPct val="0"/>
              </a:spcBef>
              <a:spcAft>
                <a:spcPct val="0"/>
              </a:spcAft>
              <a:defRPr sz="900" b="0" kern="1200" smtClean="0">
                <a:solidFill>
                  <a:schemeClr val="bg1"/>
                </a:solidFill>
                <a:latin typeface="+mn-lt"/>
                <a:ea typeface="+mn-ea"/>
                <a:cs typeface="+mn-cs"/>
              </a:defRPr>
            </a:lvl1pPr>
            <a:lvl2pPr marL="457200" algn="l" rtl="0" eaLnBrk="0" fontAlgn="base" hangingPunct="0">
              <a:spcBef>
                <a:spcPct val="0"/>
              </a:spcBef>
              <a:spcAft>
                <a:spcPct val="0"/>
              </a:spcAft>
              <a:defRPr sz="2800" b="1"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800" b="1"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800" b="1"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800" b="1" kern="1200">
                <a:solidFill>
                  <a:schemeClr val="tx1"/>
                </a:solidFill>
                <a:latin typeface="Times" pitchFamily="-110" charset="0"/>
                <a:ea typeface="+mn-ea"/>
                <a:cs typeface="+mn-cs"/>
              </a:defRPr>
            </a:lvl5pPr>
            <a:lvl6pPr marL="2286000" algn="l" defTabSz="457200" rtl="0" eaLnBrk="1" latinLnBrk="0" hangingPunct="1">
              <a:defRPr sz="2800" b="1" kern="1200">
                <a:solidFill>
                  <a:schemeClr val="tx1"/>
                </a:solidFill>
                <a:latin typeface="Times" pitchFamily="-110" charset="0"/>
                <a:ea typeface="+mn-ea"/>
                <a:cs typeface="+mn-cs"/>
              </a:defRPr>
            </a:lvl6pPr>
            <a:lvl7pPr marL="2743200" algn="l" defTabSz="457200" rtl="0" eaLnBrk="1" latinLnBrk="0" hangingPunct="1">
              <a:defRPr sz="2800" b="1" kern="1200">
                <a:solidFill>
                  <a:schemeClr val="tx1"/>
                </a:solidFill>
                <a:latin typeface="Times" pitchFamily="-110" charset="0"/>
                <a:ea typeface="+mn-ea"/>
                <a:cs typeface="+mn-cs"/>
              </a:defRPr>
            </a:lvl7pPr>
            <a:lvl8pPr marL="3200400" algn="l" defTabSz="457200" rtl="0" eaLnBrk="1" latinLnBrk="0" hangingPunct="1">
              <a:defRPr sz="2800" b="1" kern="1200">
                <a:solidFill>
                  <a:schemeClr val="tx1"/>
                </a:solidFill>
                <a:latin typeface="Times" pitchFamily="-110" charset="0"/>
                <a:ea typeface="+mn-ea"/>
                <a:cs typeface="+mn-cs"/>
              </a:defRPr>
            </a:lvl8pPr>
            <a:lvl9pPr marL="3657600" algn="l" defTabSz="457200" rtl="0" eaLnBrk="1" latinLnBrk="0" hangingPunct="1">
              <a:defRPr sz="2800" b="1" kern="1200">
                <a:solidFill>
                  <a:schemeClr val="tx1"/>
                </a:solidFill>
                <a:latin typeface="Times" pitchFamily="-110" charset="0"/>
                <a:ea typeface="+mn-ea"/>
                <a:cs typeface="+mn-cs"/>
              </a:defRPr>
            </a:lvl9pPr>
          </a:lstStyle>
          <a:p>
            <a:pPr>
              <a:defRPr/>
            </a:pPr>
            <a:fld id="{95FCFADC-3A8F-4F43-B286-46629C7892E3}" type="slidenum">
              <a:rPr lang="en-US" sz="1400" smtClean="0"/>
              <a:pPr>
                <a:defRPr/>
              </a:pPr>
              <a:t>34</a:t>
            </a:fld>
            <a:endParaRPr lang="en-US" sz="1400" dirty="0"/>
          </a:p>
        </p:txBody>
      </p:sp>
      <p:graphicFrame>
        <p:nvGraphicFramePr>
          <p:cNvPr id="7" name="Diagramme 6"/>
          <p:cNvGraphicFramePr/>
          <p:nvPr>
            <p:extLst>
              <p:ext uri="{D42A27DB-BD31-4B8C-83A1-F6EECF244321}">
                <p14:modId xmlns:p14="http://schemas.microsoft.com/office/powerpoint/2010/main" val="252411175"/>
              </p:ext>
            </p:extLst>
          </p:nvPr>
        </p:nvGraphicFramePr>
        <p:xfrm>
          <a:off x="5060735" y="346838"/>
          <a:ext cx="4225159" cy="290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21" y="1085592"/>
            <a:ext cx="4331207" cy="247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p:nvPr/>
        </p:nvSpPr>
        <p:spPr bwMode="auto">
          <a:xfrm rot="19716932">
            <a:off x="6521368" y="2015627"/>
            <a:ext cx="971576" cy="409788"/>
          </a:xfrm>
          <a:prstGeom prst="ellipse">
            <a:avLst/>
          </a:prstGeom>
          <a:noFill/>
          <a:ln w="38100" cap="flat" cmpd="sng" algn="ctr">
            <a:solidFill>
              <a:srgbClr val="2A6AB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pitchFamily="-110" charset="0"/>
            </a:endParaRPr>
          </a:p>
        </p:txBody>
      </p:sp>
      <p:pic>
        <p:nvPicPr>
          <p:cNvPr id="9" name="Picture 3" descr="Bild 7"/>
          <p:cNvPicPr>
            <a:picLocks noChangeAspect="1" noChangeArrowheads="1"/>
          </p:cNvPicPr>
          <p:nvPr/>
        </p:nvPicPr>
        <p:blipFill>
          <a:blip r:embed="rId8">
            <a:lum contrast="18000"/>
          </a:blip>
          <a:srcRect l="4466" t="13720" r="2660"/>
          <a:stretch>
            <a:fillRect/>
          </a:stretch>
        </p:blipFill>
        <p:spPr bwMode="auto">
          <a:xfrm>
            <a:off x="4676135" y="1299282"/>
            <a:ext cx="4208920" cy="2182647"/>
          </a:xfrm>
          <a:prstGeom prst="rect">
            <a:avLst/>
          </a:prstGeom>
          <a:noFill/>
        </p:spPr>
      </p:pic>
      <p:sp>
        <p:nvSpPr>
          <p:cNvPr id="12" name="Oval 5"/>
          <p:cNvSpPr/>
          <p:nvPr/>
        </p:nvSpPr>
        <p:spPr bwMode="auto">
          <a:xfrm rot="19716932">
            <a:off x="5753620" y="1787963"/>
            <a:ext cx="772716" cy="359494"/>
          </a:xfrm>
          <a:prstGeom prst="ellipse">
            <a:avLst/>
          </a:prstGeom>
          <a:noFill/>
          <a:ln w="381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pitchFamily="-110" charset="0"/>
            </a:endParaRPr>
          </a:p>
        </p:txBody>
      </p:sp>
      <p:sp>
        <p:nvSpPr>
          <p:cNvPr id="5" name="Titel 1"/>
          <p:cNvSpPr txBox="1">
            <a:spLocks/>
          </p:cNvSpPr>
          <p:nvPr/>
        </p:nvSpPr>
        <p:spPr bwMode="auto">
          <a:xfrm>
            <a:off x="543096" y="658533"/>
            <a:ext cx="8411718" cy="990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US" sz="3000" dirty="0">
                <a:latin typeface="Lucida Sans Unicode" pitchFamily="34" charset="0"/>
                <a:cs typeface="Lucida Sans Unicode" pitchFamily="34" charset="0"/>
              </a:rPr>
              <a:t>Regionalization in LC inventories</a:t>
            </a:r>
            <a:endParaRPr lang="en-US" sz="3000" kern="1200" dirty="0">
              <a:latin typeface="Lucida Sans Unicode" pitchFamily="34" charset="0"/>
              <a:cs typeface="Lucida Sans Unicode" pitchFamily="34" charset="0"/>
            </a:endParaRPr>
          </a:p>
        </p:txBody>
      </p:sp>
    </p:spTree>
    <p:extLst>
      <p:ext uri="{BB962C8B-B14F-4D97-AF65-F5344CB8AC3E}">
        <p14:creationId xmlns:p14="http://schemas.microsoft.com/office/powerpoint/2010/main" val="2938521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55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3552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CA" sz="1800">
              <a:latin typeface="Trebuchet MS"/>
              <a:cs typeface="Trebuchet MS"/>
            </a:endParaRPr>
          </a:p>
        </p:txBody>
      </p:sp>
      <p:sp>
        <p:nvSpPr>
          <p:cNvPr id="10" name="Rectangle 9"/>
          <p:cNvSpPr/>
          <p:nvPr/>
        </p:nvSpPr>
        <p:spPr>
          <a:xfrm>
            <a:off x="431739" y="1584673"/>
            <a:ext cx="8586133" cy="11387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lvl="1" indent="-342900">
              <a:lnSpc>
                <a:spcPct val="110000"/>
              </a:lnSpc>
              <a:spcAft>
                <a:spcPts val="1200"/>
              </a:spcAft>
              <a:buClr>
                <a:srgbClr val="2A6AB3"/>
              </a:buClr>
              <a:buSzPct val="110000"/>
              <a:buFont typeface="Wingdings" pitchFamily="-110" charset="2"/>
              <a:buChar char="§"/>
            </a:pPr>
            <a:r>
              <a:rPr lang="en-CA" sz="2000" dirty="0">
                <a:latin typeface="Lucida Sans Unicode" pitchFamily="34" charset="0"/>
                <a:cs typeface="Lucida Sans Unicode" pitchFamily="34" charset="0"/>
              </a:rPr>
              <a:t>To account for a spatial differentiated impact analysis : </a:t>
            </a:r>
          </a:p>
          <a:p>
            <a:pPr marL="742950" lvl="1" indent="-285750">
              <a:lnSpc>
                <a:spcPct val="110000"/>
              </a:lnSpc>
              <a:spcAft>
                <a:spcPct val="100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Zoning </a:t>
            </a:r>
            <a:r>
              <a:rPr lang="en-CA" sz="1800" b="0" dirty="0">
                <a:latin typeface="Lucida Sans Unicode" pitchFamily="34" charset="0"/>
                <a:ea typeface="ヒラギノ角ゴ Pro W3" pitchFamily="-110" charset="-128"/>
                <a:cs typeface="Lucida Sans Unicode" pitchFamily="34" charset="0"/>
              </a:rPr>
              <a:t>by ecological units </a:t>
            </a:r>
            <a:r>
              <a:rPr lang="en-CA" sz="1800" b="0" dirty="0" smtClean="0">
                <a:latin typeface="Lucida Sans Unicode" pitchFamily="34" charset="0"/>
                <a:ea typeface="ヒラギノ角ゴ Pro W3" pitchFamily="-110" charset="-128"/>
                <a:cs typeface="Lucida Sans Unicode" pitchFamily="34" charset="0"/>
              </a:rPr>
              <a:t>using level 1 to 5 of hierarchical regionalization</a:t>
            </a:r>
            <a:endParaRPr lang="en-CA" sz="1800" b="0" dirty="0">
              <a:latin typeface="Lucida Sans Unicode" pitchFamily="34" charset="0"/>
              <a:ea typeface="ヒラギノ角ゴ Pro W3" pitchFamily="-110" charset="-128"/>
              <a:cs typeface="Lucida Sans Unicode" pitchFamily="34" charset="0"/>
            </a:endParaRPr>
          </a:p>
          <a:p>
            <a:pPr marL="742950" lvl="1" indent="-285750">
              <a:lnSpc>
                <a:spcPct val="110000"/>
              </a:lnSpc>
              <a:spcAft>
                <a:spcPct val="10000"/>
              </a:spcAft>
              <a:buClr>
                <a:schemeClr val="folHlink"/>
              </a:buClr>
              <a:buSzPct val="80000"/>
              <a:buFont typeface="Wingdings" pitchFamily="-110" charset="2"/>
              <a:buChar char="§"/>
            </a:pPr>
            <a:r>
              <a:rPr lang="en-CA" sz="1800" b="0" dirty="0">
                <a:latin typeface="Lucida Sans Unicode" pitchFamily="34" charset="0"/>
                <a:ea typeface="ヒラギノ角ゴ Pro W3" pitchFamily="-110" charset="-128"/>
                <a:cs typeface="Lucida Sans Unicode" pitchFamily="34" charset="0"/>
              </a:rPr>
              <a:t>L</a:t>
            </a:r>
            <a:r>
              <a:rPr lang="en-CA" sz="1800" b="0" dirty="0" smtClean="0">
                <a:latin typeface="Lucida Sans Unicode" pitchFamily="34" charset="0"/>
                <a:ea typeface="ヒラギノ角ゴ Pro W3" pitchFamily="-110" charset="-128"/>
                <a:cs typeface="Lucida Sans Unicode" pitchFamily="34" charset="0"/>
              </a:rPr>
              <a:t>and </a:t>
            </a:r>
            <a:r>
              <a:rPr lang="en-CA" sz="1800" b="0" dirty="0">
                <a:latin typeface="Lucida Sans Unicode" pitchFamily="34" charset="0"/>
                <a:ea typeface="ヒラギノ角ゴ Pro W3" pitchFamily="-110" charset="-128"/>
                <a:cs typeface="Lucida Sans Unicode" pitchFamily="34" charset="0"/>
              </a:rPr>
              <a:t>use </a:t>
            </a:r>
            <a:r>
              <a:rPr lang="en-CA" sz="1800" b="0" dirty="0" smtClean="0">
                <a:latin typeface="Lucida Sans Unicode" pitchFamily="34" charset="0"/>
                <a:ea typeface="ヒラギノ角ゴ Pro W3" pitchFamily="-110" charset="-128"/>
                <a:cs typeface="Lucida Sans Unicode" pitchFamily="34" charset="0"/>
              </a:rPr>
              <a:t>types classification (Level 1 to 4) used in Ecoinvent</a:t>
            </a:r>
            <a:endParaRPr lang="en-CA" sz="1800" b="0" dirty="0">
              <a:latin typeface="Lucida Sans Unicode" pitchFamily="34" charset="0"/>
              <a:ea typeface="ヒラギノ角ゴ Pro W3" pitchFamily="-110" charset="-128"/>
              <a:cs typeface="Lucida Sans Unicode" pitchFamily="34" charset="0"/>
            </a:endParaRPr>
          </a:p>
        </p:txBody>
      </p:sp>
      <p:sp>
        <p:nvSpPr>
          <p:cNvPr id="31" name="Titel 1"/>
          <p:cNvSpPr txBox="1">
            <a:spLocks/>
          </p:cNvSpPr>
          <p:nvPr/>
        </p:nvSpPr>
        <p:spPr bwMode="auto">
          <a:xfrm>
            <a:off x="543096" y="674299"/>
            <a:ext cx="8474776" cy="63423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US" sz="3000" dirty="0">
                <a:latin typeface="Lucida Sans Unicode" pitchFamily="34" charset="0"/>
                <a:cs typeface="Lucida Sans Unicode" pitchFamily="34" charset="0"/>
              </a:rPr>
              <a:t>Cross </a:t>
            </a:r>
            <a:r>
              <a:rPr lang="en-US" sz="3000" dirty="0" smtClean="0">
                <a:latin typeface="Lucida Sans Unicode" pitchFamily="34" charset="0"/>
                <a:cs typeface="Lucida Sans Unicode" pitchFamily="34" charset="0"/>
              </a:rPr>
              <a:t>tabulation: </a:t>
            </a:r>
            <a:r>
              <a:rPr lang="en-US" sz="3000" dirty="0">
                <a:latin typeface="Lucida Sans Unicode" pitchFamily="34" charset="0"/>
                <a:cs typeface="Lucida Sans Unicode" pitchFamily="34" charset="0"/>
              </a:rPr>
              <a:t>land use types and </a:t>
            </a:r>
            <a:r>
              <a:rPr lang="en-US" sz="3000" dirty="0" smtClean="0">
                <a:latin typeface="Lucida Sans Unicode" pitchFamily="34" charset="0"/>
                <a:cs typeface="Lucida Sans Unicode" pitchFamily="34" charset="0"/>
              </a:rPr>
              <a:t>regions</a:t>
            </a:r>
            <a:endParaRPr lang="fr-CA" sz="3000" dirty="0">
              <a:latin typeface="Lucida Sans Unicode" pitchFamily="34" charset="0"/>
              <a:cs typeface="Lucida Sans Unicode" pitchFamily="34" charset="0"/>
            </a:endParaRPr>
          </a:p>
        </p:txBody>
      </p:sp>
      <p:sp>
        <p:nvSpPr>
          <p:cNvPr id="34" name="Slide Number Placeholder 1"/>
          <p:cNvSpPr txBox="1">
            <a:spLocks/>
          </p:cNvSpPr>
          <p:nvPr/>
        </p:nvSpPr>
        <p:spPr bwMode="auto">
          <a:xfrm>
            <a:off x="8155341" y="6564335"/>
            <a:ext cx="762000" cy="230188"/>
          </a:xfrm>
          <a:prstGeom prst="rect">
            <a:avLst/>
          </a:prstGeom>
          <a:noFill/>
          <a:ln w="9525">
            <a:noFill/>
            <a:miter lim="800000"/>
            <a:headEnd/>
            <a:tailEnd/>
          </a:ln>
          <a:effectLst/>
        </p:spPr>
        <p:txBody>
          <a:bodyPr vert="horz" wrap="square" lIns="0" tIns="144000" rIns="0" bIns="0" numCol="1" anchor="ctr" anchorCtr="0" compatLnSpc="1">
            <a:prstTxWarp prst="textNoShape">
              <a:avLst/>
            </a:prstTxWarp>
          </a:bodyPr>
          <a:lstStyle>
            <a:defPPr>
              <a:defRPr lang="de-CH"/>
            </a:defPPr>
            <a:lvl1pPr algn="r" rtl="0" eaLnBrk="0" fontAlgn="base" hangingPunct="0">
              <a:spcBef>
                <a:spcPct val="0"/>
              </a:spcBef>
              <a:spcAft>
                <a:spcPct val="0"/>
              </a:spcAft>
              <a:defRPr sz="900" b="0" kern="1200" smtClean="0">
                <a:solidFill>
                  <a:schemeClr val="bg1"/>
                </a:solidFill>
                <a:latin typeface="+mn-lt"/>
                <a:ea typeface="+mn-ea"/>
                <a:cs typeface="+mn-cs"/>
              </a:defRPr>
            </a:lvl1pPr>
            <a:lvl2pPr marL="457200" algn="l" rtl="0" eaLnBrk="0" fontAlgn="base" hangingPunct="0">
              <a:spcBef>
                <a:spcPct val="0"/>
              </a:spcBef>
              <a:spcAft>
                <a:spcPct val="0"/>
              </a:spcAft>
              <a:defRPr sz="2800" b="1"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800" b="1"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800" b="1"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800" b="1" kern="1200">
                <a:solidFill>
                  <a:schemeClr val="tx1"/>
                </a:solidFill>
                <a:latin typeface="Times" pitchFamily="-110" charset="0"/>
                <a:ea typeface="+mn-ea"/>
                <a:cs typeface="+mn-cs"/>
              </a:defRPr>
            </a:lvl5pPr>
            <a:lvl6pPr marL="2286000" algn="l" defTabSz="457200" rtl="0" eaLnBrk="1" latinLnBrk="0" hangingPunct="1">
              <a:defRPr sz="2800" b="1" kern="1200">
                <a:solidFill>
                  <a:schemeClr val="tx1"/>
                </a:solidFill>
                <a:latin typeface="Times" pitchFamily="-110" charset="0"/>
                <a:ea typeface="+mn-ea"/>
                <a:cs typeface="+mn-cs"/>
              </a:defRPr>
            </a:lvl6pPr>
            <a:lvl7pPr marL="2743200" algn="l" defTabSz="457200" rtl="0" eaLnBrk="1" latinLnBrk="0" hangingPunct="1">
              <a:defRPr sz="2800" b="1" kern="1200">
                <a:solidFill>
                  <a:schemeClr val="tx1"/>
                </a:solidFill>
                <a:latin typeface="Times" pitchFamily="-110" charset="0"/>
                <a:ea typeface="+mn-ea"/>
                <a:cs typeface="+mn-cs"/>
              </a:defRPr>
            </a:lvl7pPr>
            <a:lvl8pPr marL="3200400" algn="l" defTabSz="457200" rtl="0" eaLnBrk="1" latinLnBrk="0" hangingPunct="1">
              <a:defRPr sz="2800" b="1" kern="1200">
                <a:solidFill>
                  <a:schemeClr val="tx1"/>
                </a:solidFill>
                <a:latin typeface="Times" pitchFamily="-110" charset="0"/>
                <a:ea typeface="+mn-ea"/>
                <a:cs typeface="+mn-cs"/>
              </a:defRPr>
            </a:lvl8pPr>
            <a:lvl9pPr marL="3657600" algn="l" defTabSz="457200" rtl="0" eaLnBrk="1" latinLnBrk="0" hangingPunct="1">
              <a:defRPr sz="2800" b="1" kern="1200">
                <a:solidFill>
                  <a:schemeClr val="tx1"/>
                </a:solidFill>
                <a:latin typeface="Times" pitchFamily="-110" charset="0"/>
                <a:ea typeface="+mn-ea"/>
                <a:cs typeface="+mn-cs"/>
              </a:defRPr>
            </a:lvl9pPr>
          </a:lstStyle>
          <a:p>
            <a:pPr>
              <a:defRPr/>
            </a:pPr>
            <a:fld id="{95FCFADC-3A8F-4F43-B286-46629C7892E3}" type="slidenum">
              <a:rPr lang="en-US" sz="1400" smtClean="0"/>
              <a:pPr>
                <a:defRPr/>
              </a:pPr>
              <a:t>35</a:t>
            </a:fld>
            <a:endParaRPr lang="en-US" sz="1400" dirty="0"/>
          </a:p>
        </p:txBody>
      </p:sp>
      <p:sp>
        <p:nvSpPr>
          <p:cNvPr id="2" name="Rectangle 1"/>
          <p:cNvSpPr/>
          <p:nvPr/>
        </p:nvSpPr>
        <p:spPr>
          <a:xfrm>
            <a:off x="184732" y="-1174539"/>
            <a:ext cx="8959268" cy="135920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a:lnSpc>
                <a:spcPct val="110000"/>
              </a:lnSpc>
            </a:pPr>
            <a:endParaRPr lang="fr-CA" sz="3000" dirty="0">
              <a:solidFill>
                <a:srgbClr val="000000"/>
              </a:solidFill>
              <a:latin typeface="Lucida Sans Unicode" pitchFamily="34" charset="0"/>
              <a:ea typeface="+mj-ea"/>
              <a:cs typeface="Lucida Sans Unicode" pitchFamily="34" charset="0"/>
            </a:endParaRPr>
          </a:p>
        </p:txBody>
      </p:sp>
      <p:grpSp>
        <p:nvGrpSpPr>
          <p:cNvPr id="3" name="Groupe 2"/>
          <p:cNvGrpSpPr/>
          <p:nvPr/>
        </p:nvGrpSpPr>
        <p:grpSpPr>
          <a:xfrm>
            <a:off x="841960" y="3214541"/>
            <a:ext cx="7123604" cy="3429000"/>
            <a:chOff x="841960" y="3214541"/>
            <a:chExt cx="7123604" cy="3429000"/>
          </a:xfrm>
        </p:grpSpPr>
        <p:pic>
          <p:nvPicPr>
            <p:cNvPr id="32" name="Picture 3"/>
            <p:cNvPicPr>
              <a:picLocks noChangeAspect="1" noChangeArrowheads="1"/>
            </p:cNvPicPr>
            <p:nvPr/>
          </p:nvPicPr>
          <p:blipFill>
            <a:blip r:embed="rId3" cstate="print"/>
            <a:srcRect/>
            <a:stretch>
              <a:fillRect/>
            </a:stretch>
          </p:blipFill>
          <p:spPr bwMode="auto">
            <a:xfrm>
              <a:off x="1607626" y="3214541"/>
              <a:ext cx="6357938" cy="3429000"/>
            </a:xfrm>
            <a:prstGeom prst="rect">
              <a:avLst/>
            </a:prstGeom>
            <a:noFill/>
            <a:ln w="9525">
              <a:noFill/>
              <a:miter lim="800000"/>
              <a:headEnd/>
              <a:tailEnd/>
            </a:ln>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60" y="4101292"/>
              <a:ext cx="2343906" cy="246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3"/>
          <p:cNvPicPr>
            <a:picLocks noChangeAspect="1" noChangeArrowheads="1"/>
          </p:cNvPicPr>
          <p:nvPr/>
        </p:nvPicPr>
        <p:blipFill>
          <a:blip r:embed="rId5" cstate="print"/>
          <a:srcRect/>
          <a:stretch>
            <a:fillRect/>
          </a:stretch>
        </p:blipFill>
        <p:spPr bwMode="auto">
          <a:xfrm>
            <a:off x="1257832" y="3082818"/>
            <a:ext cx="6786562" cy="1060400"/>
          </a:xfrm>
          <a:prstGeom prst="rect">
            <a:avLst/>
          </a:prstGeom>
          <a:noFill/>
          <a:ln w="9525">
            <a:noFill/>
            <a:miter lim="800000"/>
            <a:headEnd/>
            <a:tailEnd/>
          </a:ln>
        </p:spPr>
      </p:pic>
    </p:spTree>
    <p:extLst>
      <p:ext uri="{BB962C8B-B14F-4D97-AF65-F5344CB8AC3E}">
        <p14:creationId xmlns:p14="http://schemas.microsoft.com/office/powerpoint/2010/main" val="281556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CA" sz="1800">
              <a:latin typeface="Trebuchet MS"/>
              <a:cs typeface="Trebuchet MS"/>
            </a:endParaRPr>
          </a:p>
        </p:txBody>
      </p:sp>
      <p:sp>
        <p:nvSpPr>
          <p:cNvPr id="10" name="Rectangle 9"/>
          <p:cNvSpPr/>
          <p:nvPr/>
        </p:nvSpPr>
        <p:spPr>
          <a:xfrm>
            <a:off x="431739" y="1584673"/>
            <a:ext cx="8586133" cy="11387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lvl="1" indent="-342900">
              <a:lnSpc>
                <a:spcPct val="110000"/>
              </a:lnSpc>
              <a:spcAft>
                <a:spcPts val="1200"/>
              </a:spcAft>
              <a:buClr>
                <a:srgbClr val="2A6AB3"/>
              </a:buClr>
              <a:buSzPct val="110000"/>
              <a:buFont typeface="Wingdings" pitchFamily="-110" charset="2"/>
              <a:buChar char="§"/>
            </a:pPr>
            <a:r>
              <a:rPr lang="en-CA" sz="2000" dirty="0">
                <a:latin typeface="Lucida Sans Unicode" pitchFamily="34" charset="0"/>
                <a:cs typeface="Lucida Sans Unicode" pitchFamily="34" charset="0"/>
              </a:rPr>
              <a:t>To account for a spatial differentiated impact analysis : </a:t>
            </a:r>
          </a:p>
          <a:p>
            <a:pPr marL="742950" lvl="1" indent="-285750">
              <a:lnSpc>
                <a:spcPct val="110000"/>
              </a:lnSpc>
              <a:spcAft>
                <a:spcPct val="100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Zoning </a:t>
            </a:r>
            <a:r>
              <a:rPr lang="en-CA" sz="1800" b="0" dirty="0">
                <a:latin typeface="Lucida Sans Unicode" pitchFamily="34" charset="0"/>
                <a:ea typeface="ヒラギノ角ゴ Pro W3" pitchFamily="-110" charset="-128"/>
                <a:cs typeface="Lucida Sans Unicode" pitchFamily="34" charset="0"/>
              </a:rPr>
              <a:t>by ecological units </a:t>
            </a:r>
            <a:r>
              <a:rPr lang="en-CA" sz="1800" b="0" dirty="0" smtClean="0">
                <a:latin typeface="Lucida Sans Unicode" pitchFamily="34" charset="0"/>
                <a:ea typeface="ヒラギノ角ゴ Pro W3" pitchFamily="-110" charset="-128"/>
                <a:cs typeface="Lucida Sans Unicode" pitchFamily="34" charset="0"/>
              </a:rPr>
              <a:t>using level 1 to 5 of hierarchical regionalization</a:t>
            </a:r>
            <a:endParaRPr lang="en-CA" sz="1800" b="0" dirty="0">
              <a:latin typeface="Lucida Sans Unicode" pitchFamily="34" charset="0"/>
              <a:ea typeface="ヒラギノ角ゴ Pro W3" pitchFamily="-110" charset="-128"/>
              <a:cs typeface="Lucida Sans Unicode" pitchFamily="34" charset="0"/>
            </a:endParaRPr>
          </a:p>
          <a:p>
            <a:pPr marL="742950" lvl="1" indent="-285750">
              <a:lnSpc>
                <a:spcPct val="110000"/>
              </a:lnSpc>
              <a:spcAft>
                <a:spcPct val="10000"/>
              </a:spcAft>
              <a:buClr>
                <a:schemeClr val="folHlink"/>
              </a:buClr>
              <a:buSzPct val="80000"/>
              <a:buFont typeface="Wingdings" pitchFamily="-110" charset="2"/>
              <a:buChar char="§"/>
            </a:pPr>
            <a:r>
              <a:rPr lang="en-CA" sz="1800" b="0" dirty="0">
                <a:latin typeface="Lucida Sans Unicode" pitchFamily="34" charset="0"/>
                <a:ea typeface="ヒラギノ角ゴ Pro W3" pitchFamily="-110" charset="-128"/>
                <a:cs typeface="Lucida Sans Unicode" pitchFamily="34" charset="0"/>
              </a:rPr>
              <a:t>L</a:t>
            </a:r>
            <a:r>
              <a:rPr lang="en-CA" sz="1800" b="0" dirty="0" smtClean="0">
                <a:latin typeface="Lucida Sans Unicode" pitchFamily="34" charset="0"/>
                <a:ea typeface="ヒラギノ角ゴ Pro W3" pitchFamily="-110" charset="-128"/>
                <a:cs typeface="Lucida Sans Unicode" pitchFamily="34" charset="0"/>
              </a:rPr>
              <a:t>and </a:t>
            </a:r>
            <a:r>
              <a:rPr lang="en-CA" sz="1800" b="0" dirty="0">
                <a:latin typeface="Lucida Sans Unicode" pitchFamily="34" charset="0"/>
                <a:ea typeface="ヒラギノ角ゴ Pro W3" pitchFamily="-110" charset="-128"/>
                <a:cs typeface="Lucida Sans Unicode" pitchFamily="34" charset="0"/>
              </a:rPr>
              <a:t>use </a:t>
            </a:r>
            <a:r>
              <a:rPr lang="en-CA" sz="1800" b="0" dirty="0" smtClean="0">
                <a:latin typeface="Lucida Sans Unicode" pitchFamily="34" charset="0"/>
                <a:ea typeface="ヒラギノ角ゴ Pro W3" pitchFamily="-110" charset="-128"/>
                <a:cs typeface="Lucida Sans Unicode" pitchFamily="34" charset="0"/>
              </a:rPr>
              <a:t>types classification (Level 1 to 4) used in Ecoinvent</a:t>
            </a:r>
            <a:endParaRPr lang="en-CA" sz="1800" b="0" dirty="0">
              <a:latin typeface="Lucida Sans Unicode" pitchFamily="34" charset="0"/>
              <a:ea typeface="ヒラギノ角ゴ Pro W3" pitchFamily="-110" charset="-128"/>
              <a:cs typeface="Lucida Sans Unicode" pitchFamily="34" charset="0"/>
            </a:endParaRPr>
          </a:p>
        </p:txBody>
      </p:sp>
      <p:sp>
        <p:nvSpPr>
          <p:cNvPr id="31" name="Titel 1"/>
          <p:cNvSpPr txBox="1">
            <a:spLocks/>
          </p:cNvSpPr>
          <p:nvPr/>
        </p:nvSpPr>
        <p:spPr bwMode="auto">
          <a:xfrm>
            <a:off x="543096" y="861889"/>
            <a:ext cx="8474776" cy="63423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US" sz="3000" dirty="0">
                <a:latin typeface="Lucida Sans Unicode" pitchFamily="34" charset="0"/>
                <a:cs typeface="Lucida Sans Unicode" pitchFamily="34" charset="0"/>
              </a:rPr>
              <a:t>Cross </a:t>
            </a:r>
            <a:r>
              <a:rPr lang="en-US" sz="3000" dirty="0" smtClean="0">
                <a:latin typeface="Lucida Sans Unicode" pitchFamily="34" charset="0"/>
                <a:cs typeface="Lucida Sans Unicode" pitchFamily="34" charset="0"/>
              </a:rPr>
              <a:t>tabulation: </a:t>
            </a:r>
            <a:r>
              <a:rPr lang="en-US" sz="3000" dirty="0">
                <a:latin typeface="Lucida Sans Unicode" pitchFamily="34" charset="0"/>
                <a:cs typeface="Lucida Sans Unicode" pitchFamily="34" charset="0"/>
              </a:rPr>
              <a:t>land use types and </a:t>
            </a:r>
            <a:r>
              <a:rPr lang="en-US" sz="3000" dirty="0" smtClean="0">
                <a:latin typeface="Lucida Sans Unicode" pitchFamily="34" charset="0"/>
                <a:cs typeface="Lucida Sans Unicode" pitchFamily="34" charset="0"/>
              </a:rPr>
              <a:t>regions</a:t>
            </a:r>
            <a:endParaRPr lang="fr-CA" sz="3000" dirty="0">
              <a:latin typeface="Lucida Sans Unicode" pitchFamily="34" charset="0"/>
              <a:cs typeface="Lucida Sans Unicode" pitchFamily="34" charset="0"/>
            </a:endParaRPr>
          </a:p>
        </p:txBody>
      </p:sp>
      <p:sp>
        <p:nvSpPr>
          <p:cNvPr id="34" name="Slide Number Placeholder 1"/>
          <p:cNvSpPr txBox="1">
            <a:spLocks/>
          </p:cNvSpPr>
          <p:nvPr/>
        </p:nvSpPr>
        <p:spPr bwMode="auto">
          <a:xfrm>
            <a:off x="8155341" y="6564335"/>
            <a:ext cx="762000" cy="230188"/>
          </a:xfrm>
          <a:prstGeom prst="rect">
            <a:avLst/>
          </a:prstGeom>
          <a:noFill/>
          <a:ln w="9525">
            <a:noFill/>
            <a:miter lim="800000"/>
            <a:headEnd/>
            <a:tailEnd/>
          </a:ln>
          <a:effectLst/>
        </p:spPr>
        <p:txBody>
          <a:bodyPr vert="horz" wrap="square" lIns="0" tIns="144000" rIns="0" bIns="0" numCol="1" anchor="ctr" anchorCtr="0" compatLnSpc="1">
            <a:prstTxWarp prst="textNoShape">
              <a:avLst/>
            </a:prstTxWarp>
          </a:bodyPr>
          <a:lstStyle>
            <a:defPPr>
              <a:defRPr lang="de-CH"/>
            </a:defPPr>
            <a:lvl1pPr algn="r" rtl="0" eaLnBrk="0" fontAlgn="base" hangingPunct="0">
              <a:spcBef>
                <a:spcPct val="0"/>
              </a:spcBef>
              <a:spcAft>
                <a:spcPct val="0"/>
              </a:spcAft>
              <a:defRPr sz="900" b="0" kern="1200" smtClean="0">
                <a:solidFill>
                  <a:schemeClr val="bg1"/>
                </a:solidFill>
                <a:latin typeface="+mn-lt"/>
                <a:ea typeface="+mn-ea"/>
                <a:cs typeface="+mn-cs"/>
              </a:defRPr>
            </a:lvl1pPr>
            <a:lvl2pPr marL="457200" algn="l" rtl="0" eaLnBrk="0" fontAlgn="base" hangingPunct="0">
              <a:spcBef>
                <a:spcPct val="0"/>
              </a:spcBef>
              <a:spcAft>
                <a:spcPct val="0"/>
              </a:spcAft>
              <a:defRPr sz="2800" b="1"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800" b="1"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800" b="1"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800" b="1" kern="1200">
                <a:solidFill>
                  <a:schemeClr val="tx1"/>
                </a:solidFill>
                <a:latin typeface="Times" pitchFamily="-110" charset="0"/>
                <a:ea typeface="+mn-ea"/>
                <a:cs typeface="+mn-cs"/>
              </a:defRPr>
            </a:lvl5pPr>
            <a:lvl6pPr marL="2286000" algn="l" defTabSz="457200" rtl="0" eaLnBrk="1" latinLnBrk="0" hangingPunct="1">
              <a:defRPr sz="2800" b="1" kern="1200">
                <a:solidFill>
                  <a:schemeClr val="tx1"/>
                </a:solidFill>
                <a:latin typeface="Times" pitchFamily="-110" charset="0"/>
                <a:ea typeface="+mn-ea"/>
                <a:cs typeface="+mn-cs"/>
              </a:defRPr>
            </a:lvl6pPr>
            <a:lvl7pPr marL="2743200" algn="l" defTabSz="457200" rtl="0" eaLnBrk="1" latinLnBrk="0" hangingPunct="1">
              <a:defRPr sz="2800" b="1" kern="1200">
                <a:solidFill>
                  <a:schemeClr val="tx1"/>
                </a:solidFill>
                <a:latin typeface="Times" pitchFamily="-110" charset="0"/>
                <a:ea typeface="+mn-ea"/>
                <a:cs typeface="+mn-cs"/>
              </a:defRPr>
            </a:lvl7pPr>
            <a:lvl8pPr marL="3200400" algn="l" defTabSz="457200" rtl="0" eaLnBrk="1" latinLnBrk="0" hangingPunct="1">
              <a:defRPr sz="2800" b="1" kern="1200">
                <a:solidFill>
                  <a:schemeClr val="tx1"/>
                </a:solidFill>
                <a:latin typeface="Times" pitchFamily="-110" charset="0"/>
                <a:ea typeface="+mn-ea"/>
                <a:cs typeface="+mn-cs"/>
              </a:defRPr>
            </a:lvl8pPr>
            <a:lvl9pPr marL="3657600" algn="l" defTabSz="457200" rtl="0" eaLnBrk="1" latinLnBrk="0" hangingPunct="1">
              <a:defRPr sz="2800" b="1" kern="1200">
                <a:solidFill>
                  <a:schemeClr val="tx1"/>
                </a:solidFill>
                <a:latin typeface="Times" pitchFamily="-110" charset="0"/>
                <a:ea typeface="+mn-ea"/>
                <a:cs typeface="+mn-cs"/>
              </a:defRPr>
            </a:lvl9pPr>
          </a:lstStyle>
          <a:p>
            <a:pPr>
              <a:defRPr/>
            </a:pPr>
            <a:fld id="{95FCFADC-3A8F-4F43-B286-46629C7892E3}" type="slidenum">
              <a:rPr lang="en-US" sz="1400" smtClean="0"/>
              <a:pPr>
                <a:defRPr/>
              </a:pPr>
              <a:t>36</a:t>
            </a:fld>
            <a:endParaRPr lang="en-US" sz="1400" dirty="0"/>
          </a:p>
        </p:txBody>
      </p:sp>
      <p:sp>
        <p:nvSpPr>
          <p:cNvPr id="2" name="Rectangle 1"/>
          <p:cNvSpPr/>
          <p:nvPr/>
        </p:nvSpPr>
        <p:spPr>
          <a:xfrm>
            <a:off x="184732" y="-1174539"/>
            <a:ext cx="8959268" cy="135920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a:lnSpc>
                <a:spcPct val="110000"/>
              </a:lnSpc>
            </a:pPr>
            <a:endParaRPr lang="fr-CA" sz="3000" dirty="0">
              <a:solidFill>
                <a:srgbClr val="000000"/>
              </a:solidFill>
              <a:latin typeface="Lucida Sans Unicode" pitchFamily="34" charset="0"/>
              <a:ea typeface="+mj-ea"/>
              <a:cs typeface="Lucida Sans Unicode" pitchFamily="34" charset="0"/>
            </a:endParaRPr>
          </a:p>
        </p:txBody>
      </p:sp>
      <p:sp>
        <p:nvSpPr>
          <p:cNvPr id="18" name="Rectangle 17"/>
          <p:cNvSpPr>
            <a:spLocks noChangeArrowheads="1"/>
          </p:cNvSpPr>
          <p:nvPr/>
        </p:nvSpPr>
        <p:spPr bwMode="auto">
          <a:xfrm>
            <a:off x="429606" y="3481309"/>
            <a:ext cx="8286750" cy="255454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lvl="1" indent="-342900">
              <a:lnSpc>
                <a:spcPct val="110000"/>
              </a:lnSpc>
              <a:spcAft>
                <a:spcPts val="1200"/>
              </a:spcAft>
              <a:buClr>
                <a:srgbClr val="2A6AB3"/>
              </a:buClr>
              <a:buSzPct val="110000"/>
              <a:buFont typeface="Wingdings" pitchFamily="-110" charset="2"/>
              <a:buChar char="§"/>
            </a:pPr>
            <a:r>
              <a:rPr lang="en-CA" sz="2000" dirty="0" smtClean="0">
                <a:latin typeface="Lucida Sans Unicode" pitchFamily="34" charset="0"/>
                <a:cs typeface="Lucida Sans Unicode" pitchFamily="34" charset="0"/>
              </a:rPr>
              <a:t>Advantages : </a:t>
            </a:r>
            <a:endParaRPr lang="en-CA" sz="2000" dirty="0">
              <a:latin typeface="Lucida Sans Unicode" pitchFamily="34" charset="0"/>
              <a:cs typeface="Lucida Sans Unicode" pitchFamily="34" charset="0"/>
            </a:endParaRPr>
          </a:p>
          <a:p>
            <a:pPr marL="742950" lvl="1" indent="-285750">
              <a:lnSpc>
                <a:spcPct val="110000"/>
              </a:lnSpc>
              <a:spcAft>
                <a:spcPct val="100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Specific </a:t>
            </a:r>
            <a:r>
              <a:rPr lang="en-CA" sz="1800" b="0" dirty="0">
                <a:latin typeface="Lucida Sans Unicode" pitchFamily="34" charset="0"/>
                <a:ea typeface="ヒラギノ角ゴ Pro W3" pitchFamily="-110" charset="-128"/>
                <a:cs typeface="Lucida Sans Unicode" pitchFamily="34" charset="0"/>
              </a:rPr>
              <a:t>inventory versus cost  </a:t>
            </a:r>
          </a:p>
          <a:p>
            <a:pPr marL="742950" lvl="1" indent="-285750">
              <a:lnSpc>
                <a:spcPct val="110000"/>
              </a:lnSpc>
              <a:spcAft>
                <a:spcPct val="100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Management </a:t>
            </a:r>
            <a:r>
              <a:rPr lang="en-CA" sz="1800" b="0" dirty="0">
                <a:latin typeface="Lucida Sans Unicode" pitchFamily="34" charset="0"/>
                <a:ea typeface="ヒラギノ角ゴ Pro W3" pitchFamily="-110" charset="-128"/>
                <a:cs typeface="Lucida Sans Unicode" pitchFamily="34" charset="0"/>
              </a:rPr>
              <a:t>of input data and coping with spatial variability</a:t>
            </a:r>
          </a:p>
          <a:p>
            <a:pPr marL="742950" lvl="1" indent="-285750">
              <a:lnSpc>
                <a:spcPct val="110000"/>
              </a:lnSpc>
              <a:spcAft>
                <a:spcPct val="100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Processing </a:t>
            </a:r>
            <a:r>
              <a:rPr lang="en-CA" sz="1800" b="0" dirty="0">
                <a:latin typeface="Lucida Sans Unicode" pitchFamily="34" charset="0"/>
                <a:ea typeface="ヒラギノ角ゴ Pro W3" pitchFamily="-110" charset="-128"/>
                <a:cs typeface="Lucida Sans Unicode" pitchFamily="34" charset="0"/>
              </a:rPr>
              <a:t>significant amounts of data (GIS software)</a:t>
            </a:r>
          </a:p>
          <a:p>
            <a:pPr marL="742950" lvl="1" indent="-285750">
              <a:lnSpc>
                <a:spcPct val="110000"/>
              </a:lnSpc>
              <a:spcAft>
                <a:spcPct val="100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Defining </a:t>
            </a:r>
            <a:r>
              <a:rPr lang="en-CA" sz="1800" b="0" dirty="0">
                <a:latin typeface="Lucida Sans Unicode" pitchFamily="34" charset="0"/>
                <a:ea typeface="ヒラギノ角ゴ Pro W3" pitchFamily="-110" charset="-128"/>
                <a:cs typeface="Lucida Sans Unicode" pitchFamily="34" charset="0"/>
              </a:rPr>
              <a:t>an appropriate spatial resolution scale for background and foreground systems in LC inventories</a:t>
            </a:r>
          </a:p>
        </p:txBody>
      </p:sp>
    </p:spTree>
    <p:extLst>
      <p:ext uri="{BB962C8B-B14F-4D97-AF65-F5344CB8AC3E}">
        <p14:creationId xmlns:p14="http://schemas.microsoft.com/office/powerpoint/2010/main" val="4010533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02" name="Rectangle 6"/>
          <p:cNvSpPr>
            <a:spLocks noGrp="1" noChangeArrowheads="1"/>
          </p:cNvSpPr>
          <p:nvPr>
            <p:ph type="title"/>
          </p:nvPr>
        </p:nvSpPr>
        <p:spPr/>
        <p:txBody>
          <a:bodyPr>
            <a:normAutofit fontScale="90000"/>
          </a:bodyPr>
          <a:lstStyle/>
          <a:p>
            <a:r>
              <a:rPr lang="en-US"/>
              <a:t>Assessment of actual land use </a:t>
            </a:r>
            <a:br>
              <a:rPr lang="en-US"/>
            </a:br>
            <a:r>
              <a:rPr lang="en-US"/>
              <a:t>against reference in the region </a:t>
            </a:r>
          </a:p>
        </p:txBody>
      </p:sp>
      <p:sp>
        <p:nvSpPr>
          <p:cNvPr id="8" name="Foliennummernplatzhalter 2"/>
          <p:cNvSpPr>
            <a:spLocks noGrp="1"/>
          </p:cNvSpPr>
          <p:nvPr>
            <p:ph type="sldNum" sz="quarter" idx="4294967295"/>
          </p:nvPr>
        </p:nvSpPr>
        <p:spPr>
          <a:xfrm>
            <a:off x="0" y="6356350"/>
            <a:ext cx="2133600" cy="365125"/>
          </a:xfrm>
          <a:prstGeom prst="rect">
            <a:avLst/>
          </a:prstGeom>
        </p:spPr>
        <p:txBody>
          <a:bodyPr/>
          <a:lstStyle/>
          <a:p>
            <a:fld id="{7887B0F8-4622-A143-B134-D0CC2FF29F7C}" type="slidenum">
              <a:rPr lang="de-CH"/>
              <a:pPr/>
              <a:t>37</a:t>
            </a:fld>
            <a:endParaRPr lang="de-CH"/>
          </a:p>
          <a:p>
            <a:endParaRPr lang="de-CH" sz="1000"/>
          </a:p>
        </p:txBody>
      </p:sp>
      <p:sp>
        <p:nvSpPr>
          <p:cNvPr id="669698" name="Rectangle 2"/>
          <p:cNvSpPr>
            <a:spLocks noChangeArrowheads="1"/>
          </p:cNvSpPr>
          <p:nvPr/>
        </p:nvSpPr>
        <p:spPr bwMode="auto">
          <a:xfrm>
            <a:off x="184150" y="1917700"/>
            <a:ext cx="8394700" cy="4038600"/>
          </a:xfrm>
          <a:prstGeom prst="rect">
            <a:avLst/>
          </a:prstGeom>
          <a:noFill/>
          <a:ln w="9525">
            <a:noFill/>
            <a:miter lim="800000"/>
            <a:headEnd/>
            <a:tailEnd/>
          </a:ln>
          <a:effectLst/>
        </p:spPr>
        <p:txBody>
          <a:bodyPr lIns="0" tIns="0" rIns="0" bIns="0">
            <a:prstTxWarp prst="textNoShape">
              <a:avLst/>
            </a:prstTxWarp>
          </a:bodyPr>
          <a:lstStyle/>
          <a:p>
            <a:pPr marL="342900" indent="-342900" eaLnBrk="1" hangingPunct="1">
              <a:lnSpc>
                <a:spcPct val="110000"/>
              </a:lnSpc>
              <a:spcAft>
                <a:spcPct val="10000"/>
              </a:spcAft>
              <a:buClr>
                <a:srgbClr val="2A6AB3"/>
              </a:buClr>
              <a:buSzPct val="110000"/>
              <a:buFont typeface="Wingdings" charset="2"/>
              <a:buChar char="§"/>
            </a:pPr>
            <a:endParaRPr lang="en-US" sz="2000">
              <a:latin typeface="Arial" charset="0"/>
            </a:endParaRPr>
          </a:p>
          <a:p>
            <a:pPr marL="819150" lvl="1" indent="-285750" eaLnBrk="1" hangingPunct="1">
              <a:lnSpc>
                <a:spcPct val="150000"/>
              </a:lnSpc>
              <a:spcAft>
                <a:spcPct val="10000"/>
              </a:spcAft>
              <a:buClr>
                <a:schemeClr val="folHlink"/>
              </a:buClr>
              <a:buSzPct val="80000"/>
              <a:buFont typeface="Wingdings" charset="2"/>
              <a:buNone/>
            </a:pPr>
            <a:endParaRPr lang="en-US" sz="1800">
              <a:latin typeface="Arial" charset="0"/>
              <a:ea typeface="ヒラギノ角ゴ Pro W3" charset="-128"/>
            </a:endParaRPr>
          </a:p>
          <a:p>
            <a:pPr marL="342900" indent="-342900" eaLnBrk="1" hangingPunct="1">
              <a:lnSpc>
                <a:spcPct val="110000"/>
              </a:lnSpc>
              <a:spcAft>
                <a:spcPct val="10000"/>
              </a:spcAft>
              <a:buClr>
                <a:srgbClr val="2A6AB3"/>
              </a:buClr>
              <a:buSzPct val="110000"/>
              <a:buFont typeface="Wingdings" charset="2"/>
              <a:buChar char="§"/>
            </a:pPr>
            <a:endParaRPr lang="en-US">
              <a:latin typeface="Arial" charset="0"/>
            </a:endParaRPr>
          </a:p>
          <a:p>
            <a:pPr marL="819150" lvl="1" indent="-285750" eaLnBrk="1" hangingPunct="1">
              <a:lnSpc>
                <a:spcPct val="110000"/>
              </a:lnSpc>
              <a:spcAft>
                <a:spcPct val="10000"/>
              </a:spcAft>
              <a:buClr>
                <a:schemeClr val="folHlink"/>
              </a:buClr>
              <a:buSzPct val="80000"/>
              <a:buFont typeface="Wingdings" charset="2"/>
              <a:buChar char="§"/>
            </a:pPr>
            <a:endParaRPr lang="en-US" sz="2000">
              <a:latin typeface="Arial" charset="0"/>
              <a:ea typeface="ヒラギノ角ゴ Pro W3" charset="-128"/>
            </a:endParaRPr>
          </a:p>
        </p:txBody>
      </p:sp>
      <p:pic>
        <p:nvPicPr>
          <p:cNvPr id="669699" name="Picture 3" descr="_DSC0039"/>
          <p:cNvPicPr>
            <a:picLocks noChangeAspect="1" noChangeArrowheads="1"/>
          </p:cNvPicPr>
          <p:nvPr/>
        </p:nvPicPr>
        <p:blipFill>
          <a:blip r:embed="rId3">
            <a:lum contrast="12000"/>
          </a:blip>
          <a:srcRect l="36082" t="21443" r="28766" b="19617"/>
          <a:stretch>
            <a:fillRect/>
          </a:stretch>
        </p:blipFill>
        <p:spPr bwMode="auto">
          <a:xfrm>
            <a:off x="762000" y="1901825"/>
            <a:ext cx="3600450" cy="4040188"/>
          </a:xfrm>
          <a:prstGeom prst="rect">
            <a:avLst/>
          </a:prstGeom>
          <a:noFill/>
          <a:ln w="19050">
            <a:solidFill>
              <a:srgbClr val="2A6AB3"/>
            </a:solidFill>
            <a:miter lim="800000"/>
            <a:headEnd/>
            <a:tailEnd/>
          </a:ln>
        </p:spPr>
      </p:pic>
      <p:pic>
        <p:nvPicPr>
          <p:cNvPr id="669703" name="Picture 7" descr="Bild 1"/>
          <p:cNvPicPr>
            <a:picLocks noChangeAspect="1" noChangeArrowheads="1"/>
          </p:cNvPicPr>
          <p:nvPr/>
        </p:nvPicPr>
        <p:blipFill>
          <a:blip r:embed="rId4"/>
          <a:srcRect l="468" r="32346"/>
          <a:stretch>
            <a:fillRect/>
          </a:stretch>
        </p:blipFill>
        <p:spPr bwMode="auto">
          <a:xfrm>
            <a:off x="5016500" y="1901825"/>
            <a:ext cx="3690938" cy="4067175"/>
          </a:xfrm>
          <a:prstGeom prst="rect">
            <a:avLst/>
          </a:prstGeom>
          <a:noFill/>
          <a:ln w="19050">
            <a:solidFill>
              <a:srgbClr val="FFCC00"/>
            </a:solidFill>
            <a:miter lim="800000"/>
            <a:headEnd/>
            <a:tailEnd/>
          </a:ln>
        </p:spPr>
      </p:pic>
      <p:sp>
        <p:nvSpPr>
          <p:cNvPr id="669719" name="Text Box 23"/>
          <p:cNvSpPr txBox="1">
            <a:spLocks noChangeArrowheads="1"/>
          </p:cNvSpPr>
          <p:nvPr/>
        </p:nvSpPr>
        <p:spPr bwMode="auto">
          <a:xfrm>
            <a:off x="835025" y="6075363"/>
            <a:ext cx="3360738" cy="366712"/>
          </a:xfrm>
          <a:prstGeom prst="rect">
            <a:avLst/>
          </a:prstGeom>
          <a:noFill/>
          <a:ln w="9525">
            <a:noFill/>
            <a:miter lim="800000"/>
            <a:headEnd/>
            <a:tailEnd/>
          </a:ln>
          <a:effectLst/>
        </p:spPr>
        <p:txBody>
          <a:bodyPr wrap="none">
            <a:prstTxWarp prst="textNoShape">
              <a:avLst/>
            </a:prstTxWarp>
            <a:spAutoFit/>
          </a:bodyPr>
          <a:lstStyle/>
          <a:p>
            <a:r>
              <a:rPr lang="de-DE" sz="1800">
                <a:latin typeface="Arial" charset="0"/>
              </a:rPr>
              <a:t>Land use in the product system</a:t>
            </a:r>
          </a:p>
        </p:txBody>
      </p:sp>
      <p:sp>
        <p:nvSpPr>
          <p:cNvPr id="669720" name="Text Box 24"/>
          <p:cNvSpPr txBox="1">
            <a:spLocks noChangeArrowheads="1"/>
          </p:cNvSpPr>
          <p:nvPr/>
        </p:nvSpPr>
        <p:spPr bwMode="auto">
          <a:xfrm>
            <a:off x="5280025" y="6100763"/>
            <a:ext cx="3430296" cy="369332"/>
          </a:xfrm>
          <a:prstGeom prst="rect">
            <a:avLst/>
          </a:prstGeom>
          <a:noFill/>
          <a:ln w="9525">
            <a:noFill/>
            <a:miter lim="800000"/>
            <a:headEnd/>
            <a:tailEnd/>
          </a:ln>
          <a:effectLst/>
        </p:spPr>
        <p:txBody>
          <a:bodyPr wrap="none">
            <a:prstTxWarp prst="textNoShape">
              <a:avLst/>
            </a:prstTxWarp>
            <a:spAutoFit/>
          </a:bodyPr>
          <a:lstStyle/>
          <a:p>
            <a:r>
              <a:rPr lang="de-DE" sz="1800">
                <a:latin typeface="Arial" charset="0"/>
              </a:rPr>
              <a:t>Natural situation as reference</a:t>
            </a:r>
          </a:p>
        </p:txBody>
      </p:sp>
    </p:spTree>
    <p:extLst>
      <p:ext uri="{BB962C8B-B14F-4D97-AF65-F5344CB8AC3E}">
        <p14:creationId xmlns:p14="http://schemas.microsoft.com/office/powerpoint/2010/main" val="221385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solidFill>
                  <a:srgbClr val="2A6AB3"/>
                </a:solidFill>
              </a:rPr>
              <a:t>Concluding</a:t>
            </a:r>
            <a:r>
              <a:rPr lang="de-DE" dirty="0" smtClean="0">
                <a:solidFill>
                  <a:srgbClr val="2A6AB3"/>
                </a:solidFill>
              </a:rPr>
              <a:t> </a:t>
            </a:r>
            <a:r>
              <a:rPr lang="en-US" dirty="0" smtClean="0">
                <a:solidFill>
                  <a:srgbClr val="2A6AB3"/>
                </a:solidFill>
              </a:rPr>
              <a:t>remarks</a:t>
            </a:r>
            <a:endParaRPr lang="en-US" dirty="0">
              <a:solidFill>
                <a:srgbClr val="2A6AB3"/>
              </a:solidFill>
            </a:endParaRPr>
          </a:p>
        </p:txBody>
      </p:sp>
      <p:sp>
        <p:nvSpPr>
          <p:cNvPr id="3" name="Textplatzhalter 2"/>
          <p:cNvSpPr>
            <a:spLocks noGrp="1"/>
          </p:cNvSpPr>
          <p:nvPr>
            <p:ph type="body" idx="1"/>
          </p:nvPr>
        </p:nvSpPr>
        <p:spPr/>
        <p:txBody>
          <a:bodyPr/>
          <a:lstStyle/>
          <a:p>
            <a:endParaRPr lang="en-US" dirty="0"/>
          </a:p>
        </p:txBody>
      </p:sp>
      <p:sp>
        <p:nvSpPr>
          <p:cNvPr id="5"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38</a:t>
            </a:fld>
            <a:endParaRPr lang="en-US" sz="1400" dirty="0"/>
          </a:p>
        </p:txBody>
      </p:sp>
    </p:spTree>
    <p:extLst>
      <p:ext uri="{BB962C8B-B14F-4D97-AF65-F5344CB8AC3E}">
        <p14:creationId xmlns:p14="http://schemas.microsoft.com/office/powerpoint/2010/main" val="31565705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2"/>
          <p:cNvSpPr>
            <a:spLocks noGrp="1" noChangeArrowheads="1"/>
          </p:cNvSpPr>
          <p:nvPr>
            <p:ph type="title"/>
          </p:nvPr>
        </p:nvSpPr>
        <p:spPr>
          <a:xfrm>
            <a:off x="338138" y="574766"/>
            <a:ext cx="8667750" cy="489760"/>
          </a:xfrm>
          <a:noFill/>
          <a:ln w="9525">
            <a:noFill/>
            <a:miter lim="800000"/>
            <a:headEnd/>
            <a:tailEnd/>
          </a:ln>
          <a:effectLst/>
        </p:spPr>
        <p:txBody>
          <a:bodyPr vert="horz" wrap="square" lIns="0" tIns="0" rIns="0" bIns="0" numCol="1" anchor="t" anchorCtr="0" compatLnSpc="1">
            <a:prstTxWarp prst="textNoShape">
              <a:avLst/>
            </a:prstTxWarp>
          </a:bodyPr>
          <a:lstStyle/>
          <a:p>
            <a:pPr eaLnBrk="0" hangingPunct="0"/>
            <a:r>
              <a:rPr lang="en-US" sz="3000" kern="1200" dirty="0" smtClean="0">
                <a:latin typeface="Lucida Sans Unicode" pitchFamily="34" charset="0"/>
                <a:cs typeface="Lucida Sans Unicode" pitchFamily="34" charset="0"/>
              </a:rPr>
              <a:t>Concluding remarks</a:t>
            </a:r>
            <a:endParaRPr lang="en-US" sz="3000" kern="1200" dirty="0">
              <a:latin typeface="Lucida Sans Unicode" pitchFamily="34" charset="0"/>
              <a:cs typeface="Lucida Sans Unicode" pitchFamily="34" charset="0"/>
            </a:endParaRPr>
          </a:p>
        </p:txBody>
      </p:sp>
      <p:sp>
        <p:nvSpPr>
          <p:cNvPr id="1465347" name="Rectangle 3"/>
          <p:cNvSpPr>
            <a:spLocks noGrp="1" noChangeArrowheads="1"/>
          </p:cNvSpPr>
          <p:nvPr>
            <p:ph idx="1"/>
          </p:nvPr>
        </p:nvSpPr>
        <p:spPr>
          <a:xfrm>
            <a:off x="207119" y="1032546"/>
            <a:ext cx="8560675" cy="6192974"/>
          </a:xfrm>
        </p:spPr>
        <p:txBody>
          <a:bodyPr wrap="square">
            <a:spAutoFit/>
          </a:bodyPr>
          <a:lstStyle/>
          <a:p>
            <a:pPr>
              <a:spcBef>
                <a:spcPts val="600"/>
              </a:spcBef>
              <a:buFont typeface="Arial"/>
              <a:buChar char="•"/>
            </a:pPr>
            <a:r>
              <a:rPr lang="en-US" sz="1800" dirty="0" smtClean="0">
                <a:solidFill>
                  <a:srgbClr val="000000"/>
                </a:solidFill>
                <a:latin typeface="Lucida Sans Unicode" pitchFamily="34" charset="0"/>
                <a:cs typeface="Lucida Sans Unicode" pitchFamily="34" charset="0"/>
              </a:rPr>
              <a:t>Comprehensive </a:t>
            </a: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framework</a:t>
            </a:r>
            <a:r>
              <a:rPr lang="en-US" sz="1800" dirty="0" smtClean="0">
                <a:solidFill>
                  <a:srgbClr val="000000"/>
                </a:solidFill>
                <a:effectLst>
                  <a:outerShdw blurRad="38100" dist="38100" dir="2700000" algn="tl">
                    <a:srgbClr val="000000">
                      <a:alpha val="43137"/>
                    </a:srgbClr>
                  </a:outerShdw>
                </a:effectLst>
                <a:latin typeface="Lucida Sans Unicode" pitchFamily="34" charset="0"/>
                <a:cs typeface="Lucida Sans Unicode" pitchFamily="34" charset="0"/>
              </a:rPr>
              <a:t> </a:t>
            </a:r>
            <a:r>
              <a:rPr lang="en-US" sz="1800" dirty="0" smtClean="0">
                <a:solidFill>
                  <a:srgbClr val="000000"/>
                </a:solidFill>
                <a:latin typeface="Lucida Sans Unicode" pitchFamily="34" charset="0"/>
                <a:cs typeface="Lucida Sans Unicode" pitchFamily="34" charset="0"/>
              </a:rPr>
              <a:t>suggesting relevant land use impact pathways</a:t>
            </a:r>
          </a:p>
          <a:p>
            <a:pPr>
              <a:spcBef>
                <a:spcPts val="600"/>
              </a:spcBef>
              <a:buFont typeface="Arial"/>
              <a:buChar char="•"/>
            </a:pPr>
            <a:r>
              <a:rPr lang="en-US" sz="1800" dirty="0" smtClean="0">
                <a:solidFill>
                  <a:srgbClr val="000000"/>
                </a:solidFill>
                <a:latin typeface="Lucida Sans Unicode" pitchFamily="34" charset="0"/>
                <a:cs typeface="Lucida Sans Unicode" pitchFamily="34" charset="0"/>
              </a:rPr>
              <a:t>Operational characterization factors for a </a:t>
            </a: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worldwide application</a:t>
            </a:r>
          </a:p>
          <a:p>
            <a:pPr>
              <a:spcBef>
                <a:spcPts val="600"/>
              </a:spcBef>
              <a:buFont typeface="Arial"/>
              <a:buChar char="•"/>
            </a:pPr>
            <a:r>
              <a:rPr lang="en-US" sz="1800" dirty="0" smtClean="0">
                <a:solidFill>
                  <a:srgbClr val="000000"/>
                </a:solidFill>
                <a:latin typeface="Lucida Sans Unicode" pitchFamily="34" charset="0"/>
                <a:cs typeface="Lucida Sans Unicode" pitchFamily="34" charset="0"/>
              </a:rPr>
              <a:t>Guidance for the developers of regionalized impact assessment method:</a:t>
            </a:r>
          </a:p>
          <a:p>
            <a:pPr lvl="1">
              <a:spcBef>
                <a:spcPts val="600"/>
              </a:spcBef>
            </a:pPr>
            <a:r>
              <a:rPr lang="en-US" sz="1600" dirty="0" smtClean="0">
                <a:solidFill>
                  <a:srgbClr val="000000"/>
                </a:solidFill>
                <a:latin typeface="Lucida Sans Unicode" pitchFamily="34" charset="0"/>
                <a:cs typeface="Lucida Sans Unicode" pitchFamily="34" charset="0"/>
              </a:rPr>
              <a:t>To choose the </a:t>
            </a:r>
            <a:r>
              <a:rPr lang="en-US" sz="1600" dirty="0" smtClean="0">
                <a:solidFill>
                  <a:srgbClr val="0070C0"/>
                </a:solidFill>
                <a:latin typeface="Lucida Sans Unicode" pitchFamily="34" charset="0"/>
                <a:cs typeface="Lucida Sans Unicode" pitchFamily="34" charset="0"/>
              </a:rPr>
              <a:t>appropriate level of sophistication</a:t>
            </a:r>
            <a:r>
              <a:rPr lang="en-US" sz="1600" dirty="0" smtClean="0">
                <a:solidFill>
                  <a:srgbClr val="000000"/>
                </a:solidFill>
                <a:latin typeface="Lucida Sans Unicode" pitchFamily="34" charset="0"/>
                <a:cs typeface="Lucida Sans Unicode" pitchFamily="34" charset="0"/>
              </a:rPr>
              <a:t> and resolution</a:t>
            </a:r>
          </a:p>
          <a:p>
            <a:pPr lvl="1">
              <a:spcBef>
                <a:spcPts val="600"/>
              </a:spcBef>
            </a:pPr>
            <a:r>
              <a:rPr lang="en-US" sz="1600" dirty="0" smtClean="0">
                <a:solidFill>
                  <a:srgbClr val="000000"/>
                </a:solidFill>
                <a:latin typeface="Lucida Sans Unicode" pitchFamily="34" charset="0"/>
                <a:cs typeface="Lucida Sans Unicode" pitchFamily="34" charset="0"/>
              </a:rPr>
              <a:t>To adapt the method to a </a:t>
            </a:r>
            <a:r>
              <a:rPr lang="en-US" sz="1600" dirty="0" smtClean="0">
                <a:solidFill>
                  <a:srgbClr val="0070C0"/>
                </a:solidFill>
                <a:latin typeface="Lucida Sans Unicode" pitchFamily="34" charset="0"/>
                <a:cs typeface="Lucida Sans Unicode" pitchFamily="34" charset="0"/>
              </a:rPr>
              <a:t>specific national / regional context </a:t>
            </a:r>
          </a:p>
          <a:p>
            <a:pPr>
              <a:spcBef>
                <a:spcPts val="600"/>
              </a:spcBef>
              <a:buFont typeface="Arial"/>
              <a:buChar char="•"/>
            </a:pPr>
            <a:r>
              <a:rPr lang="en-US" sz="1800" dirty="0" smtClean="0">
                <a:solidFill>
                  <a:srgbClr val="000000"/>
                </a:solidFill>
                <a:latin typeface="Lucida Sans Unicode" pitchFamily="34" charset="0"/>
                <a:cs typeface="Lucida Sans Unicode" pitchFamily="34" charset="0"/>
              </a:rPr>
              <a:t>Influence of </a:t>
            </a: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value choices </a:t>
            </a:r>
            <a:r>
              <a:rPr lang="en-US" sz="1800" dirty="0" smtClean="0">
                <a:latin typeface="Lucida Sans Unicode" pitchFamily="34" charset="0"/>
                <a:cs typeface="Lucida Sans Unicode" pitchFamily="34" charset="0"/>
              </a:rPr>
              <a:t>made explicit </a:t>
            </a:r>
            <a:r>
              <a:rPr lang="en-US" sz="1800" dirty="0" smtClean="0">
                <a:solidFill>
                  <a:srgbClr val="000000"/>
                </a:solidFill>
                <a:latin typeface="Lucida Sans Unicode" pitchFamily="34" charset="0"/>
                <a:cs typeface="Lucida Sans Unicode" pitchFamily="34" charset="0"/>
              </a:rPr>
              <a:t>(reference situation, regeneration time, modeling period, etc.)</a:t>
            </a:r>
          </a:p>
          <a:p>
            <a:pPr>
              <a:spcBef>
                <a:spcPts val="600"/>
              </a:spcBef>
              <a:buFont typeface="Arial"/>
              <a:buChar char="•"/>
            </a:pPr>
            <a:r>
              <a:rPr lang="en-US" sz="1800" dirty="0" smtClean="0">
                <a:solidFill>
                  <a:srgbClr val="000000"/>
                </a:solidFill>
                <a:latin typeface="Lucida Sans Unicode" pitchFamily="34" charset="0"/>
                <a:cs typeface="Lucida Sans Unicode" pitchFamily="34" charset="0"/>
              </a:rPr>
              <a:t>Further </a:t>
            </a: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aggregation</a:t>
            </a:r>
            <a:r>
              <a:rPr lang="en-US" sz="1800" dirty="0" smtClean="0">
                <a:solidFill>
                  <a:srgbClr val="000000"/>
                </a:solidFill>
                <a:effectLst>
                  <a:outerShdw blurRad="38100" dist="38100" dir="2700000" algn="tl">
                    <a:srgbClr val="000000">
                      <a:alpha val="43137"/>
                    </a:srgbClr>
                  </a:outerShdw>
                </a:effectLst>
                <a:latin typeface="Lucida Sans Unicode" pitchFamily="34" charset="0"/>
                <a:cs typeface="Lucida Sans Unicode" pitchFamily="34" charset="0"/>
              </a:rPr>
              <a:t> </a:t>
            </a:r>
            <a:r>
              <a:rPr lang="en-US" sz="1800" dirty="0" smtClean="0">
                <a:solidFill>
                  <a:srgbClr val="000000"/>
                </a:solidFill>
                <a:latin typeface="Lucida Sans Unicode" pitchFamily="34" charset="0"/>
                <a:cs typeface="Lucida Sans Unicode" pitchFamily="34" charset="0"/>
              </a:rPr>
              <a:t>to archetypical situation of land use types x region, </a:t>
            </a:r>
          </a:p>
          <a:p>
            <a:pPr lvl="1">
              <a:spcBef>
                <a:spcPts val="600"/>
              </a:spcBef>
              <a:buClr>
                <a:srgbClr val="99CC00"/>
              </a:buClr>
            </a:pPr>
            <a:r>
              <a:rPr lang="en-US" sz="1600" dirty="0" smtClean="0">
                <a:solidFill>
                  <a:srgbClr val="000000"/>
                </a:solidFill>
                <a:latin typeface="Lucida Sans Unicode" pitchFamily="34" charset="0"/>
                <a:cs typeface="Lucida Sans Unicode" pitchFamily="34" charset="0"/>
              </a:rPr>
              <a:t>e.g., land transformation from forest to cropland in mountainous regions </a:t>
            </a:r>
          </a:p>
          <a:p>
            <a:pPr>
              <a:spcBef>
                <a:spcPts val="600"/>
              </a:spcBef>
              <a:buFont typeface="Arial"/>
              <a:buChar char="•"/>
            </a:pPr>
            <a:r>
              <a:rPr lang="en-US" sz="1800" dirty="0" smtClean="0">
                <a:solidFill>
                  <a:srgbClr val="000000"/>
                </a:solidFill>
                <a:latin typeface="Lucida Sans Unicode" pitchFamily="34" charset="0"/>
                <a:cs typeface="Lucida Sans Unicode" pitchFamily="34" charset="0"/>
              </a:rPr>
              <a:t>The challenge of </a:t>
            </a: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details v/s practicality</a:t>
            </a:r>
            <a:r>
              <a:rPr lang="en-US" sz="1800" dirty="0" smtClean="0">
                <a:solidFill>
                  <a:srgbClr val="000000"/>
                </a:solidFill>
                <a:latin typeface="Lucida Sans Unicode" pitchFamily="34" charset="0"/>
                <a:cs typeface="Lucida Sans Unicode" pitchFamily="34" charset="0"/>
              </a:rPr>
              <a:t>  and the </a:t>
            </a: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effort</a:t>
            </a:r>
            <a:r>
              <a:rPr lang="en-US" sz="1800" dirty="0" smtClean="0">
                <a:solidFill>
                  <a:srgbClr val="000000"/>
                </a:solidFill>
                <a:latin typeface="Lucida Sans Unicode" pitchFamily="34" charset="0"/>
                <a:cs typeface="Lucida Sans Unicode" pitchFamily="34" charset="0"/>
              </a:rPr>
              <a:t> in data collection: </a:t>
            </a:r>
          </a:p>
          <a:p>
            <a:pPr lvl="1">
              <a:spcBef>
                <a:spcPts val="600"/>
              </a:spcBef>
              <a:buClr>
                <a:srgbClr val="99CC00"/>
              </a:buClr>
            </a:pPr>
            <a:r>
              <a:rPr lang="en-US" sz="1600" dirty="0" smtClean="0">
                <a:solidFill>
                  <a:srgbClr val="000000"/>
                </a:solidFill>
                <a:latin typeface="Lucida Sans Unicode" pitchFamily="34" charset="0"/>
                <a:cs typeface="Lucida Sans Unicode" pitchFamily="34" charset="0"/>
              </a:rPr>
              <a:t>For foreground systems land use/location might be known in detail</a:t>
            </a:r>
          </a:p>
          <a:p>
            <a:pPr lvl="1">
              <a:spcBef>
                <a:spcPts val="600"/>
              </a:spcBef>
              <a:buClr>
                <a:srgbClr val="99CC00"/>
              </a:buClr>
            </a:pPr>
            <a:r>
              <a:rPr lang="en-US" sz="1600" dirty="0" smtClean="0">
                <a:solidFill>
                  <a:srgbClr val="000000"/>
                </a:solidFill>
                <a:latin typeface="Lucida Sans Unicode" pitchFamily="34" charset="0"/>
                <a:cs typeface="Lucida Sans Unicode" pitchFamily="34" charset="0"/>
              </a:rPr>
              <a:t>For the background system land use/location might be partly known or unknown</a:t>
            </a:r>
          </a:p>
          <a:p>
            <a:pPr>
              <a:spcBef>
                <a:spcPts val="600"/>
              </a:spcBef>
              <a:buFont typeface="Arial"/>
              <a:buChar char="•"/>
            </a:pPr>
            <a:r>
              <a:rPr lang="en-US" sz="1800" dirty="0" smtClean="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rPr>
              <a:t>Application in industry needed</a:t>
            </a:r>
            <a:endParaRPr lang="en-US" sz="1800" dirty="0">
              <a:solidFill>
                <a:srgbClr val="0070C0"/>
              </a:solidFill>
              <a:effectLst>
                <a:outerShdw blurRad="38100" dist="38100" dir="2700000" algn="tl">
                  <a:srgbClr val="000000">
                    <a:alpha val="43137"/>
                  </a:srgbClr>
                </a:outerShdw>
              </a:effectLst>
              <a:latin typeface="Lucida Sans Unicode" pitchFamily="34" charset="0"/>
              <a:cs typeface="Lucida Sans Unicode" pitchFamily="34" charset="0"/>
            </a:endParaRPr>
          </a:p>
        </p:txBody>
      </p:sp>
      <p:sp>
        <p:nvSpPr>
          <p:cNvPr id="5" name="Slide Number Placeholder 1"/>
          <p:cNvSpPr>
            <a:spLocks noGrp="1"/>
          </p:cNvSpPr>
          <p:nvPr>
            <p:ph type="sldNum" sz="quarter" idx="4294967295"/>
          </p:nvPr>
        </p:nvSpPr>
        <p:spPr>
          <a:xfrm>
            <a:off x="8382000" y="6564313"/>
            <a:ext cx="762000" cy="230187"/>
          </a:xfrm>
          <a:prstGeom prst="rect">
            <a:avLst/>
          </a:prstGeom>
        </p:spPr>
        <p:txBody>
          <a:bodyPr/>
          <a:lstStyle/>
          <a:p>
            <a:pPr>
              <a:defRPr/>
            </a:pPr>
            <a:fld id="{95FCFADC-3A8F-4F43-B286-46629C7892E3}" type="slidenum">
              <a:rPr lang="en-US" sz="1400"/>
              <a:pPr>
                <a:defRPr/>
              </a:pPr>
              <a:t>39</a:t>
            </a:fld>
            <a:endParaRPr lang="en-US" sz="1400" dirty="0"/>
          </a:p>
        </p:txBody>
      </p:sp>
    </p:spTree>
    <p:extLst>
      <p:ext uri="{BB962C8B-B14F-4D97-AF65-F5344CB8AC3E}">
        <p14:creationId xmlns:p14="http://schemas.microsoft.com/office/powerpoint/2010/main" val="42760207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European Commission </a:t>
            </a:r>
            <a:br>
              <a:rPr lang="en-NZ" dirty="0" smtClean="0"/>
            </a:br>
            <a:r>
              <a:rPr lang="en-NZ" dirty="0" smtClean="0"/>
              <a:t>recommendations</a:t>
            </a:r>
            <a:endParaRPr lang="en-NZ" dirty="0"/>
          </a:p>
        </p:txBody>
      </p:sp>
      <p:sp>
        <p:nvSpPr>
          <p:cNvPr id="3" name="Content Placeholder 2"/>
          <p:cNvSpPr>
            <a:spLocks noGrp="1"/>
          </p:cNvSpPr>
          <p:nvPr>
            <p:ph idx="1"/>
          </p:nvPr>
        </p:nvSpPr>
        <p:spPr/>
        <p:txBody>
          <a:bodyPr>
            <a:normAutofit fontScale="92500" lnSpcReduction="20000"/>
          </a:bodyPr>
          <a:lstStyle/>
          <a:p>
            <a:r>
              <a:rPr lang="en-NZ" dirty="0" smtClean="0"/>
              <a:t>Methods evaluated against:</a:t>
            </a:r>
          </a:p>
          <a:p>
            <a:endParaRPr lang="en-NZ" dirty="0" smtClean="0"/>
          </a:p>
          <a:p>
            <a:pPr lvl="1"/>
            <a:r>
              <a:rPr lang="en-NZ" dirty="0" smtClean="0"/>
              <a:t>Scientific criteria</a:t>
            </a:r>
          </a:p>
          <a:p>
            <a:pPr marL="1257300" lvl="2" indent="-342900">
              <a:buFont typeface="Arial"/>
              <a:buChar char="•"/>
            </a:pPr>
            <a:r>
              <a:rPr lang="en-NZ" dirty="0" smtClean="0"/>
              <a:t>Completeness of scope</a:t>
            </a:r>
          </a:p>
          <a:p>
            <a:pPr marL="1257300" lvl="2" indent="-342900">
              <a:buFont typeface="Arial"/>
              <a:buChar char="•"/>
            </a:pPr>
            <a:r>
              <a:rPr lang="en-NZ" dirty="0" smtClean="0"/>
              <a:t>Environmental relevance</a:t>
            </a:r>
          </a:p>
          <a:p>
            <a:pPr marL="1257300" lvl="2" indent="-342900">
              <a:buFont typeface="Arial"/>
              <a:buChar char="•"/>
            </a:pPr>
            <a:r>
              <a:rPr lang="en-NZ" dirty="0" smtClean="0"/>
              <a:t>Scientific robustness and certainty</a:t>
            </a:r>
          </a:p>
          <a:p>
            <a:pPr marL="1257300" lvl="2" indent="-342900">
              <a:buFont typeface="Arial"/>
              <a:buChar char="•"/>
            </a:pPr>
            <a:r>
              <a:rPr lang="en-NZ" dirty="0" smtClean="0"/>
              <a:t>Documentation, transparency and reproducibility</a:t>
            </a:r>
          </a:p>
          <a:p>
            <a:pPr marL="1257300" lvl="2" indent="-342900">
              <a:buFont typeface="Arial"/>
              <a:buChar char="•"/>
            </a:pPr>
            <a:r>
              <a:rPr lang="en-NZ" dirty="0" smtClean="0"/>
              <a:t>Applicability</a:t>
            </a:r>
          </a:p>
          <a:p>
            <a:pPr lvl="2"/>
            <a:endParaRPr lang="en-NZ" dirty="0" smtClean="0"/>
          </a:p>
          <a:p>
            <a:pPr lvl="1"/>
            <a:r>
              <a:rPr lang="en-NZ" dirty="0" smtClean="0"/>
              <a:t>Stakeholder acceptance criterion</a:t>
            </a:r>
          </a:p>
          <a:p>
            <a:pPr marL="1257300" lvl="2" indent="-342900">
              <a:buFont typeface="Arial"/>
              <a:buChar char="•"/>
            </a:pPr>
            <a:r>
              <a:rPr lang="en-NZ" dirty="0" smtClean="0"/>
              <a:t>Degree of stakeholder acceptance and suitability for communication in a business and policy context</a:t>
            </a:r>
          </a:p>
          <a:p>
            <a:pPr lvl="2"/>
            <a:endParaRPr lang="en-NZ" dirty="0" smtClean="0"/>
          </a:p>
          <a:p>
            <a:pPr lvl="1"/>
            <a:endParaRPr lang="en-NZ" dirty="0"/>
          </a:p>
        </p:txBody>
      </p:sp>
      <p:sp>
        <p:nvSpPr>
          <p:cNvPr id="6"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7"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4</a:t>
            </a:fld>
            <a:endParaRPr lang="en-NZ" sz="1400" dirty="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1384901"/>
            <a:ext cx="1803474" cy="255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132" y="2032974"/>
            <a:ext cx="1833405" cy="25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e Placeholder 3"/>
          <p:cNvSpPr txBox="1">
            <a:spLocks/>
          </p:cNvSpPr>
          <p:nvPr/>
        </p:nvSpPr>
        <p:spPr>
          <a:xfrm>
            <a:off x="4932040" y="6381328"/>
            <a:ext cx="3816424" cy="365125"/>
          </a:xfrm>
          <a:prstGeom prst="rect">
            <a:avLst/>
          </a:prstGeom>
        </p:spPr>
        <p:txBody>
          <a:bodyPr vert="horz">
            <a:noAutofit/>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lang="en-GB" sz="1200" b="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900" dirty="0" err="1" smtClean="0">
                <a:solidFill>
                  <a:schemeClr val="bg1"/>
                </a:solidFill>
              </a:rPr>
              <a:t>Dr.</a:t>
            </a:r>
            <a:r>
              <a:rPr lang="en-NZ" sz="900" dirty="0" smtClean="0">
                <a:solidFill>
                  <a:schemeClr val="bg1"/>
                </a:solidFill>
              </a:rPr>
              <a:t> Miguel Brandão</a:t>
            </a:r>
          </a:p>
          <a:p>
            <a:pPr algn="r"/>
            <a:r>
              <a:rPr lang="en-NZ" sz="900" dirty="0" smtClean="0">
                <a:solidFill>
                  <a:schemeClr val="bg1"/>
                </a:solidFill>
              </a:rPr>
              <a:t>Test Public Lecture: The assessment of resource scarcity in LCA</a:t>
            </a:r>
            <a:endParaRPr lang="en-NZ" sz="900" dirty="0">
              <a:solidFill>
                <a:schemeClr val="bg1"/>
              </a:solidFill>
            </a:endParaRPr>
          </a:p>
        </p:txBody>
      </p:sp>
    </p:spTree>
    <p:extLst>
      <p:ext uri="{BB962C8B-B14F-4D97-AF65-F5344CB8AC3E}">
        <p14:creationId xmlns:p14="http://schemas.microsoft.com/office/powerpoint/2010/main" val="28554837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8496" y="1959546"/>
            <a:ext cx="8745504" cy="3595856"/>
          </a:xfrm>
          <a:prstGeom prst="rect">
            <a:avLst/>
          </a:prstGeom>
        </p:spPr>
        <p:txBody>
          <a:bodyPr wrap="square">
            <a:spAutoFit/>
          </a:bodyPr>
          <a:lstStyle/>
          <a:p>
            <a:pPr marL="74250" lvl="1">
              <a:lnSpc>
                <a:spcPct val="110000"/>
              </a:lnSpc>
              <a:spcAft>
                <a:spcPts val="600"/>
              </a:spcAft>
              <a:buClr>
                <a:schemeClr val="folHlink"/>
              </a:buClr>
              <a:buSzPct val="80000"/>
            </a:pPr>
            <a:r>
              <a:rPr lang="de-DE" sz="2000" b="0" dirty="0" smtClean="0">
                <a:latin typeface="Lucida Sans Unicode" pitchFamily="34" charset="0"/>
                <a:ea typeface="ヒラギノ角ゴ Pro W3" pitchFamily="-110" charset="-128"/>
                <a:cs typeface="Lucida Sans Unicode" pitchFamily="34" charset="0"/>
              </a:rPr>
              <a:t>Global Land Use Impacts on Biodiversity and Ecosystem Services in LCA within the framework of the UNEP/SETAC Life Cycle Initiative </a:t>
            </a:r>
          </a:p>
          <a:p>
            <a:pPr marL="360000" lvl="1" indent="-285750">
              <a:lnSpc>
                <a:spcPct val="110000"/>
              </a:lnSpc>
              <a:spcAft>
                <a:spcPts val="600"/>
              </a:spcAft>
              <a:buClr>
                <a:schemeClr val="folHlink"/>
              </a:buClr>
              <a:buSzPct val="80000"/>
              <a:buFont typeface="Wingdings" pitchFamily="-110" charset="2"/>
              <a:buChar char="§"/>
            </a:pPr>
            <a:r>
              <a:rPr lang="de-DE" sz="2000" b="0" dirty="0" smtClean="0">
                <a:latin typeface="Lucida Sans Unicode" pitchFamily="34" charset="0"/>
                <a:ea typeface="ヒラギノ角ゴ Pro W3" pitchFamily="-110" charset="-128"/>
                <a:cs typeface="Lucida Sans Unicode" pitchFamily="34" charset="0"/>
              </a:rPr>
              <a:t>Editors: Koellner, T. and Geyer, R.</a:t>
            </a:r>
          </a:p>
          <a:p>
            <a:pPr indent="-382950">
              <a:lnSpc>
                <a:spcPct val="110000"/>
              </a:lnSpc>
              <a:spcAft>
                <a:spcPts val="600"/>
              </a:spcAft>
              <a:buClr>
                <a:schemeClr val="folHlink"/>
              </a:buClr>
              <a:buSzPct val="80000"/>
            </a:pPr>
            <a:r>
              <a:rPr lang="en-CA" sz="2000" b="0" dirty="0" smtClean="0">
                <a:solidFill>
                  <a:srgbClr val="3366FF"/>
                </a:solidFill>
                <a:effectLst>
                  <a:outerShdw blurRad="38100" dist="38100" dir="2700000" algn="tl">
                    <a:srgbClr val="000000">
                      <a:alpha val="43137"/>
                    </a:srgbClr>
                  </a:outerShdw>
                </a:effectLst>
                <a:latin typeface="Lucida Sans Unicode" pitchFamily="34" charset="0"/>
                <a:ea typeface="ヒラギノ角ゴ Pro W3" pitchFamily="-110" charset="-128"/>
                <a:cs typeface="Lucida Sans Unicode" pitchFamily="34" charset="0"/>
              </a:rPr>
              <a:t>  </a:t>
            </a:r>
            <a:endParaRPr lang="de-DE" sz="2000" b="0" dirty="0" smtClean="0">
              <a:latin typeface="Lucida Sans Unicode" pitchFamily="34" charset="0"/>
              <a:ea typeface="ヒラギノ角ゴ Pro W3" pitchFamily="-110" charset="-128"/>
              <a:cs typeface="Lucida Sans Unicode" pitchFamily="34" charset="0"/>
            </a:endParaRPr>
          </a:p>
          <a:p>
            <a:pPr marL="360000" lvl="1" indent="-285750">
              <a:lnSpc>
                <a:spcPct val="110000"/>
              </a:lnSpc>
              <a:spcAft>
                <a:spcPts val="600"/>
              </a:spcAft>
              <a:buClr>
                <a:schemeClr val="folHlink"/>
              </a:buClr>
              <a:buSzPct val="80000"/>
              <a:buFont typeface="Wingdings" pitchFamily="-110" charset="2"/>
              <a:buChar char="§"/>
            </a:pPr>
            <a:r>
              <a:rPr lang="de-DE" sz="2000" b="0" dirty="0" smtClean="0">
                <a:latin typeface="Lucida Sans Unicode" pitchFamily="34" charset="0"/>
                <a:ea typeface="ヒラギノ角ゴ Pro W3" pitchFamily="-110" charset="-128"/>
                <a:cs typeface="Lucida Sans Unicode" pitchFamily="34" charset="0"/>
              </a:rPr>
              <a:t>Part A: Foundations in land use impact assessment and inventories</a:t>
            </a:r>
          </a:p>
          <a:p>
            <a:pPr marL="360000" lvl="1" indent="-285750">
              <a:lnSpc>
                <a:spcPct val="110000"/>
              </a:lnSpc>
              <a:spcAft>
                <a:spcPts val="600"/>
              </a:spcAft>
              <a:buClr>
                <a:schemeClr val="folHlink"/>
              </a:buClr>
              <a:buSzPct val="80000"/>
              <a:buFont typeface="Wingdings" pitchFamily="-110" charset="2"/>
              <a:buChar char="§"/>
            </a:pPr>
            <a:r>
              <a:rPr lang="de-DE" sz="2000" b="0" dirty="0" smtClean="0">
                <a:latin typeface="Lucida Sans Unicode" pitchFamily="34" charset="0"/>
                <a:ea typeface="ヒラギノ角ゴ Pro W3" pitchFamily="-110" charset="-128"/>
                <a:cs typeface="Lucida Sans Unicode" pitchFamily="34" charset="0"/>
              </a:rPr>
              <a:t>Part B: Modelling Characterization Factors for Biodiversity</a:t>
            </a:r>
          </a:p>
          <a:p>
            <a:pPr marL="360000" lvl="1" indent="-285750">
              <a:lnSpc>
                <a:spcPct val="110000"/>
              </a:lnSpc>
              <a:spcAft>
                <a:spcPts val="600"/>
              </a:spcAft>
              <a:buClr>
                <a:schemeClr val="folHlink"/>
              </a:buClr>
              <a:buSzPct val="80000"/>
              <a:buFont typeface="Wingdings" pitchFamily="-110" charset="2"/>
              <a:buChar char="§"/>
            </a:pPr>
            <a:r>
              <a:rPr lang="de-DE" sz="2000" b="0" dirty="0" smtClean="0">
                <a:latin typeface="Lucida Sans Unicode" pitchFamily="34" charset="0"/>
                <a:ea typeface="ヒラギノ角ゴ Pro W3" pitchFamily="-110" charset="-128"/>
                <a:cs typeface="Lucida Sans Unicode" pitchFamily="34" charset="0"/>
              </a:rPr>
              <a:t>Part C: Modelling Characterization Factors for Ecosystem Services</a:t>
            </a:r>
          </a:p>
          <a:p>
            <a:pPr marL="360000" lvl="1" indent="-285750">
              <a:lnSpc>
                <a:spcPct val="110000"/>
              </a:lnSpc>
              <a:spcAft>
                <a:spcPts val="600"/>
              </a:spcAft>
              <a:buClr>
                <a:schemeClr val="folHlink"/>
              </a:buClr>
              <a:buSzPct val="80000"/>
              <a:buFont typeface="Wingdings" pitchFamily="-110" charset="2"/>
              <a:buChar char="§"/>
            </a:pPr>
            <a:r>
              <a:rPr lang="de-DE" sz="2000" b="0" dirty="0" smtClean="0">
                <a:latin typeface="Lucida Sans Unicode" pitchFamily="34" charset="0"/>
                <a:ea typeface="ヒラギノ角ゴ Pro W3" pitchFamily="-110" charset="-128"/>
                <a:cs typeface="Lucida Sans Unicode" pitchFamily="34" charset="0"/>
              </a:rPr>
              <a:t>Part D: Application to Case Studies </a:t>
            </a:r>
          </a:p>
        </p:txBody>
      </p:sp>
      <p:sp>
        <p:nvSpPr>
          <p:cNvPr id="16" name="Rectangle 2"/>
          <p:cNvSpPr txBox="1">
            <a:spLocks noChangeArrowheads="1"/>
          </p:cNvSpPr>
          <p:nvPr/>
        </p:nvSpPr>
        <p:spPr bwMode="auto">
          <a:xfrm>
            <a:off x="539552" y="666114"/>
            <a:ext cx="8458200" cy="65843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de-DE" sz="3000" dirty="0" smtClean="0">
                <a:latin typeface="Lucida Sans Unicode" pitchFamily="34" charset="0"/>
                <a:cs typeface="Lucida Sans Unicode" pitchFamily="34" charset="0"/>
              </a:rPr>
              <a:t>Special issue in </a:t>
            </a:r>
            <a:r>
              <a:rPr lang="de-DE" sz="3000" dirty="0" err="1" smtClean="0">
                <a:latin typeface="Lucida Sans Unicode" pitchFamily="34" charset="0"/>
                <a:cs typeface="Lucida Sans Unicode" pitchFamily="34" charset="0"/>
              </a:rPr>
              <a:t>the</a:t>
            </a:r>
            <a:r>
              <a:rPr lang="de-DE" sz="3000" dirty="0" smtClean="0">
                <a:latin typeface="Lucida Sans Unicode" pitchFamily="34" charset="0"/>
                <a:cs typeface="Lucida Sans Unicode" pitchFamily="34" charset="0"/>
              </a:rPr>
              <a:t> International Journal of LCA</a:t>
            </a:r>
            <a:endParaRPr lang="en-CA" sz="3000" dirty="0">
              <a:latin typeface="Lucida Sans Unicode" pitchFamily="34" charset="0"/>
              <a:cs typeface="Lucida Sans Unicode" pitchFamily="34" charset="0"/>
            </a:endParaRPr>
          </a:p>
        </p:txBody>
      </p:sp>
      <p:sp>
        <p:nvSpPr>
          <p:cNvPr id="17"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40</a:t>
            </a:fld>
            <a:endParaRPr lang="en-US" sz="1400" dirty="0"/>
          </a:p>
        </p:txBody>
      </p:sp>
    </p:spTree>
    <p:extLst>
      <p:ext uri="{BB962C8B-B14F-4D97-AF65-F5344CB8AC3E}">
        <p14:creationId xmlns:p14="http://schemas.microsoft.com/office/powerpoint/2010/main" val="33373888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96030"/>
            <a:ext cx="9144000" cy="990600"/>
          </a:xfrm>
        </p:spPr>
        <p:txBody>
          <a:bodyPr>
            <a:normAutofit/>
          </a:bodyPr>
          <a:lstStyle/>
          <a:p>
            <a:r>
              <a:rPr lang="en-US" dirty="0">
                <a:solidFill>
                  <a:srgbClr val="2A6AB3"/>
                </a:solidFill>
                <a:latin typeface="Lucida Sans Unicode"/>
                <a:cs typeface="Lucida Sans Unicode"/>
              </a:rPr>
              <a:t>Papers of the special issue</a:t>
            </a:r>
          </a:p>
        </p:txBody>
      </p:sp>
      <p:sp>
        <p:nvSpPr>
          <p:cNvPr id="3" name="Vertikaler Textplatzhalter 2"/>
          <p:cNvSpPr>
            <a:spLocks noGrp="1"/>
          </p:cNvSpPr>
          <p:nvPr>
            <p:ph type="body" orient="vert" idx="1"/>
          </p:nvPr>
        </p:nvSpPr>
        <p:spPr>
          <a:xfrm>
            <a:off x="279400" y="760178"/>
            <a:ext cx="8689975" cy="4619625"/>
          </a:xfrm>
        </p:spPr>
        <p:txBody>
          <a:bodyPr vert="horz">
            <a:noAutofit/>
          </a:bodyPr>
          <a:lstStyle/>
          <a:p>
            <a:pPr marL="0" indent="0">
              <a:buNone/>
            </a:pPr>
            <a:r>
              <a:rPr lang="de-DE" sz="1400" b="1" dirty="0">
                <a:latin typeface="Lucida Sans Unicode"/>
                <a:cs typeface="Lucida Sans Unicode"/>
              </a:rPr>
              <a:t>Part A: </a:t>
            </a:r>
            <a:r>
              <a:rPr lang="de-DE" sz="1400" b="1" dirty="0" err="1">
                <a:latin typeface="Lucida Sans Unicode"/>
                <a:cs typeface="Lucida Sans Unicode"/>
              </a:rPr>
              <a:t>Foundations</a:t>
            </a:r>
            <a:endParaRPr lang="de-DE" sz="1400" b="1" dirty="0">
              <a:latin typeface="Lucida Sans Unicode"/>
              <a:cs typeface="Lucida Sans Unicode"/>
            </a:endParaRPr>
          </a:p>
          <a:p>
            <a:pPr>
              <a:buFont typeface="+mj-lt"/>
              <a:buAutoNum type="arabicPeriod"/>
            </a:pPr>
            <a:r>
              <a:rPr lang="de-DE" sz="1400" dirty="0" err="1">
                <a:latin typeface="Lucida Sans Unicode"/>
                <a:cs typeface="Lucida Sans Unicode"/>
              </a:rPr>
              <a:t>Koellner</a:t>
            </a:r>
            <a:r>
              <a:rPr lang="de-DE" sz="1400" dirty="0">
                <a:latin typeface="Lucida Sans Unicode"/>
                <a:cs typeface="Lucida Sans Unicode"/>
              </a:rPr>
              <a:t> T, L de Baan, T Beck, M </a:t>
            </a:r>
            <a:r>
              <a:rPr lang="de-DE" sz="1400" dirty="0" err="1">
                <a:latin typeface="Lucida Sans Unicode"/>
                <a:cs typeface="Lucida Sans Unicode"/>
              </a:rPr>
              <a:t>Brandão</a:t>
            </a:r>
            <a:r>
              <a:rPr lang="de-DE" sz="1400" dirty="0">
                <a:latin typeface="Lucida Sans Unicode"/>
                <a:cs typeface="Lucida Sans Unicode"/>
              </a:rPr>
              <a:t>, B </a:t>
            </a:r>
            <a:r>
              <a:rPr lang="de-DE" sz="1400" dirty="0" err="1">
                <a:latin typeface="Lucida Sans Unicode"/>
                <a:cs typeface="Lucida Sans Unicode"/>
              </a:rPr>
              <a:t>Civit</a:t>
            </a:r>
            <a:r>
              <a:rPr lang="de-DE" sz="1400" dirty="0">
                <a:latin typeface="Lucida Sans Unicode"/>
                <a:cs typeface="Lucida Sans Unicode"/>
              </a:rPr>
              <a:t>, M </a:t>
            </a:r>
            <a:r>
              <a:rPr lang="de-DE" sz="1400" dirty="0" err="1">
                <a:latin typeface="Lucida Sans Unicode"/>
                <a:cs typeface="Lucida Sans Unicode"/>
              </a:rPr>
              <a:t>Margni</a:t>
            </a:r>
            <a:r>
              <a:rPr lang="de-DE" sz="1400" dirty="0">
                <a:latin typeface="Lucida Sans Unicode"/>
                <a:cs typeface="Lucida Sans Unicode"/>
              </a:rPr>
              <a:t>, L </a:t>
            </a:r>
            <a:r>
              <a:rPr lang="de-DE" sz="1400" dirty="0" err="1">
                <a:latin typeface="Lucida Sans Unicode"/>
                <a:cs typeface="Lucida Sans Unicode"/>
              </a:rPr>
              <a:t>Milà</a:t>
            </a:r>
            <a:r>
              <a:rPr lang="de-DE" sz="1400" dirty="0">
                <a:latin typeface="Lucida Sans Unicode"/>
                <a:cs typeface="Lucida Sans Unicode"/>
              </a:rPr>
              <a:t> i Canals, R Saad, D Maia de </a:t>
            </a:r>
            <a:r>
              <a:rPr lang="de-DE" sz="1400" dirty="0" err="1">
                <a:latin typeface="Lucida Sans Unicode"/>
                <a:cs typeface="Lucida Sans Unicode"/>
              </a:rPr>
              <a:t>Souza</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R Müller-Wenk </a:t>
            </a:r>
            <a:r>
              <a:rPr lang="de-DE" sz="1400" dirty="0" smtClean="0">
                <a:latin typeface="Lucida Sans Unicode"/>
                <a:cs typeface="Lucida Sans Unicode"/>
              </a:rPr>
              <a:t>(2013)</a:t>
            </a:r>
            <a:r>
              <a:rPr lang="de-DE" sz="1400" dirty="0">
                <a:latin typeface="Lucida Sans Unicode"/>
                <a:cs typeface="Lucida Sans Unicode"/>
              </a:rPr>
              <a:t>: UNEP-SETAC Guideline on Global Land </a:t>
            </a:r>
            <a:r>
              <a:rPr lang="de-DE" sz="1400" dirty="0" err="1">
                <a:latin typeface="Lucida Sans Unicode"/>
                <a:cs typeface="Lucida Sans Unicode"/>
              </a:rPr>
              <a:t>Use</a:t>
            </a:r>
            <a:r>
              <a:rPr lang="de-DE" sz="1400" dirty="0">
                <a:latin typeface="Lucida Sans Unicode"/>
                <a:cs typeface="Lucida Sans Unicode"/>
              </a:rPr>
              <a:t> Impact Assessment on </a:t>
            </a:r>
            <a:r>
              <a:rPr lang="de-DE" sz="1400" dirty="0" err="1">
                <a:latin typeface="Lucida Sans Unicode"/>
                <a:cs typeface="Lucida Sans Unicode"/>
              </a:rPr>
              <a:t>Biodiversity</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a:t>
            </a:r>
            <a:r>
              <a:rPr lang="de-DE" sz="1400" dirty="0" err="1">
                <a:latin typeface="Lucida Sans Unicode"/>
                <a:cs typeface="Lucida Sans Unicode"/>
              </a:rPr>
              <a:t>Ecosystem</a:t>
            </a:r>
            <a:r>
              <a:rPr lang="de-DE" sz="1400" dirty="0">
                <a:latin typeface="Lucida Sans Unicode"/>
                <a:cs typeface="Lucida Sans Unicode"/>
              </a:rPr>
              <a:t> Services in LCA. </a:t>
            </a:r>
            <a:r>
              <a:rPr lang="de-DE" sz="1400" dirty="0" err="1">
                <a:latin typeface="Lucida Sans Unicode"/>
                <a:cs typeface="Lucida Sans Unicode"/>
              </a:rPr>
              <a:t>Int</a:t>
            </a:r>
            <a:r>
              <a:rPr lang="de-DE" sz="1400" dirty="0">
                <a:latin typeface="Lucida Sans Unicode"/>
                <a:cs typeface="Lucida Sans Unicode"/>
              </a:rPr>
              <a:t> J LCA.</a:t>
            </a:r>
          </a:p>
          <a:p>
            <a:pPr>
              <a:buFont typeface="+mj-lt"/>
              <a:buAutoNum type="arabicPeriod"/>
            </a:pPr>
            <a:r>
              <a:rPr lang="de-DE" sz="1400" dirty="0" err="1">
                <a:latin typeface="Lucida Sans Unicode"/>
                <a:cs typeface="Lucida Sans Unicode"/>
              </a:rPr>
              <a:t>Koellner</a:t>
            </a:r>
            <a:r>
              <a:rPr lang="de-DE" sz="1400" dirty="0">
                <a:latin typeface="Lucida Sans Unicode"/>
                <a:cs typeface="Lucida Sans Unicode"/>
              </a:rPr>
              <a:t> T, L de Baan, T Beck, M </a:t>
            </a:r>
            <a:r>
              <a:rPr lang="de-DE" sz="1400" dirty="0" err="1">
                <a:latin typeface="Lucida Sans Unicode"/>
                <a:cs typeface="Lucida Sans Unicode"/>
              </a:rPr>
              <a:t>Brandão</a:t>
            </a:r>
            <a:r>
              <a:rPr lang="de-DE" sz="1400" dirty="0">
                <a:latin typeface="Lucida Sans Unicode"/>
                <a:cs typeface="Lucida Sans Unicode"/>
              </a:rPr>
              <a:t>, B </a:t>
            </a:r>
            <a:r>
              <a:rPr lang="de-DE" sz="1400" dirty="0" err="1">
                <a:latin typeface="Lucida Sans Unicode"/>
                <a:cs typeface="Lucida Sans Unicode"/>
              </a:rPr>
              <a:t>Civit</a:t>
            </a:r>
            <a:r>
              <a:rPr lang="de-DE" sz="1400" dirty="0">
                <a:latin typeface="Lucida Sans Unicode"/>
                <a:cs typeface="Lucida Sans Unicode"/>
              </a:rPr>
              <a:t>, M </a:t>
            </a:r>
            <a:r>
              <a:rPr lang="de-DE" sz="1400" dirty="0" err="1">
                <a:latin typeface="Lucida Sans Unicode"/>
                <a:cs typeface="Lucida Sans Unicode"/>
              </a:rPr>
              <a:t>Goedkoop</a:t>
            </a:r>
            <a:r>
              <a:rPr lang="de-DE" sz="1400" dirty="0">
                <a:latin typeface="Lucida Sans Unicode"/>
                <a:cs typeface="Lucida Sans Unicode"/>
              </a:rPr>
              <a:t>, M </a:t>
            </a:r>
            <a:r>
              <a:rPr lang="de-DE" sz="1400" dirty="0" err="1">
                <a:latin typeface="Lucida Sans Unicode"/>
                <a:cs typeface="Lucida Sans Unicode"/>
              </a:rPr>
              <a:t>Margni</a:t>
            </a:r>
            <a:r>
              <a:rPr lang="de-DE" sz="1400" dirty="0">
                <a:latin typeface="Lucida Sans Unicode"/>
                <a:cs typeface="Lucida Sans Unicode"/>
              </a:rPr>
              <a:t>, L </a:t>
            </a:r>
            <a:r>
              <a:rPr lang="de-DE" sz="1400" dirty="0" err="1">
                <a:latin typeface="Lucida Sans Unicode"/>
                <a:cs typeface="Lucida Sans Unicode"/>
              </a:rPr>
              <a:t>Milà</a:t>
            </a:r>
            <a:r>
              <a:rPr lang="de-DE" sz="1400" dirty="0">
                <a:latin typeface="Lucida Sans Unicode"/>
                <a:cs typeface="Lucida Sans Unicode"/>
              </a:rPr>
              <a:t> i Canals, R Müller-Wenk, B </a:t>
            </a:r>
            <a:r>
              <a:rPr lang="de-DE" sz="1400" dirty="0" err="1">
                <a:latin typeface="Lucida Sans Unicode"/>
                <a:cs typeface="Lucida Sans Unicode"/>
              </a:rPr>
              <a:t>Weidema</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B </a:t>
            </a:r>
            <a:r>
              <a:rPr lang="de-DE" sz="1400" dirty="0" err="1">
                <a:latin typeface="Lucida Sans Unicode"/>
                <a:cs typeface="Lucida Sans Unicode"/>
              </a:rPr>
              <a:t>Wittstock</a:t>
            </a:r>
            <a:r>
              <a:rPr lang="de-DE" sz="1400" dirty="0">
                <a:latin typeface="Lucida Sans Unicode"/>
                <a:cs typeface="Lucida Sans Unicode"/>
              </a:rPr>
              <a:t> (2013): </a:t>
            </a:r>
            <a:r>
              <a:rPr lang="de-DE" sz="1400" dirty="0" err="1">
                <a:latin typeface="Lucida Sans Unicode"/>
                <a:cs typeface="Lucida Sans Unicode"/>
              </a:rPr>
              <a:t>Principles</a:t>
            </a:r>
            <a:r>
              <a:rPr lang="de-DE" sz="1400" dirty="0">
                <a:latin typeface="Lucida Sans Unicode"/>
                <a:cs typeface="Lucida Sans Unicode"/>
              </a:rPr>
              <a:t> </a:t>
            </a:r>
            <a:r>
              <a:rPr lang="de-DE" sz="1400" dirty="0" err="1">
                <a:latin typeface="Lucida Sans Unicode"/>
                <a:cs typeface="Lucida Sans Unicode"/>
              </a:rPr>
              <a:t>for</a:t>
            </a:r>
            <a:r>
              <a:rPr lang="de-DE" sz="1400" dirty="0">
                <a:latin typeface="Lucida Sans Unicode"/>
                <a:cs typeface="Lucida Sans Unicode"/>
              </a:rPr>
              <a:t> Life Cycle </a:t>
            </a:r>
            <a:r>
              <a:rPr lang="de-DE" sz="1400" dirty="0" err="1">
                <a:latin typeface="Lucida Sans Unicode"/>
                <a:cs typeface="Lucida Sans Unicode"/>
              </a:rPr>
              <a:t>Inventories</a:t>
            </a:r>
            <a:r>
              <a:rPr lang="de-DE" sz="1400" dirty="0">
                <a:latin typeface="Lucida Sans Unicode"/>
                <a:cs typeface="Lucida Sans Unicode"/>
              </a:rPr>
              <a:t> </a:t>
            </a:r>
            <a:r>
              <a:rPr lang="de-DE" sz="1400" dirty="0" err="1">
                <a:latin typeface="Lucida Sans Unicode"/>
                <a:cs typeface="Lucida Sans Unicode"/>
              </a:rPr>
              <a:t>of</a:t>
            </a:r>
            <a:r>
              <a:rPr lang="de-DE" sz="1400" dirty="0">
                <a:latin typeface="Lucida Sans Unicode"/>
                <a:cs typeface="Lucida Sans Unicode"/>
              </a:rPr>
              <a:t> </a:t>
            </a:r>
            <a:r>
              <a:rPr lang="de-DE" sz="1400" dirty="0" err="1">
                <a:latin typeface="Lucida Sans Unicode"/>
                <a:cs typeface="Lucida Sans Unicode"/>
              </a:rPr>
              <a:t>land</a:t>
            </a:r>
            <a:r>
              <a:rPr lang="de-DE" sz="1400" dirty="0">
                <a:latin typeface="Lucida Sans Unicode"/>
                <a:cs typeface="Lucida Sans Unicode"/>
              </a:rPr>
              <a:t> </a:t>
            </a:r>
            <a:r>
              <a:rPr lang="de-DE" sz="1400" dirty="0" err="1">
                <a:latin typeface="Lucida Sans Unicode"/>
                <a:cs typeface="Lucida Sans Unicode"/>
              </a:rPr>
              <a:t>use</a:t>
            </a:r>
            <a:r>
              <a:rPr lang="de-DE" sz="1400" dirty="0">
                <a:latin typeface="Lucida Sans Unicode"/>
                <a:cs typeface="Lucida Sans Unicode"/>
              </a:rPr>
              <a:t> on a global </a:t>
            </a:r>
            <a:r>
              <a:rPr lang="de-DE" sz="1400" dirty="0" err="1">
                <a:latin typeface="Lucida Sans Unicode"/>
                <a:cs typeface="Lucida Sans Unicode"/>
              </a:rPr>
              <a:t>scale</a:t>
            </a:r>
            <a:r>
              <a:rPr lang="de-DE" sz="1400" dirty="0">
                <a:latin typeface="Lucida Sans Unicode"/>
                <a:cs typeface="Lucida Sans Unicode"/>
              </a:rPr>
              <a:t>. </a:t>
            </a:r>
            <a:r>
              <a:rPr lang="de-DE" sz="1400" dirty="0" err="1">
                <a:latin typeface="Lucida Sans Unicode"/>
                <a:cs typeface="Lucida Sans Unicode"/>
              </a:rPr>
              <a:t>Int</a:t>
            </a:r>
            <a:r>
              <a:rPr lang="de-DE" sz="1400" dirty="0">
                <a:latin typeface="Lucida Sans Unicode"/>
                <a:cs typeface="Lucida Sans Unicode"/>
              </a:rPr>
              <a:t> J LCA.</a:t>
            </a:r>
          </a:p>
          <a:p>
            <a:pPr marL="0" indent="0">
              <a:buNone/>
            </a:pPr>
            <a:r>
              <a:rPr lang="de-DE" sz="1400" b="1" dirty="0">
                <a:latin typeface="Lucida Sans Unicode"/>
                <a:cs typeface="Lucida Sans Unicode"/>
              </a:rPr>
              <a:t>Part B: </a:t>
            </a:r>
            <a:r>
              <a:rPr lang="de-DE" sz="1400" b="1" dirty="0" err="1">
                <a:latin typeface="Lucida Sans Unicode"/>
                <a:cs typeface="Lucida Sans Unicode"/>
              </a:rPr>
              <a:t>Modelling</a:t>
            </a:r>
            <a:r>
              <a:rPr lang="de-DE" sz="1400" b="1" dirty="0">
                <a:latin typeface="Lucida Sans Unicode"/>
                <a:cs typeface="Lucida Sans Unicode"/>
              </a:rPr>
              <a:t> </a:t>
            </a:r>
            <a:r>
              <a:rPr lang="de-DE" sz="1400" b="1" dirty="0" err="1">
                <a:latin typeface="Lucida Sans Unicode"/>
                <a:cs typeface="Lucida Sans Unicode"/>
              </a:rPr>
              <a:t>Characterization</a:t>
            </a:r>
            <a:r>
              <a:rPr lang="de-DE" sz="1400" b="1" dirty="0">
                <a:latin typeface="Lucida Sans Unicode"/>
                <a:cs typeface="Lucida Sans Unicode"/>
              </a:rPr>
              <a:t> </a:t>
            </a:r>
            <a:r>
              <a:rPr lang="de-DE" sz="1400" b="1" dirty="0" err="1">
                <a:latin typeface="Lucida Sans Unicode"/>
                <a:cs typeface="Lucida Sans Unicode"/>
              </a:rPr>
              <a:t>Factors</a:t>
            </a:r>
            <a:r>
              <a:rPr lang="de-DE" sz="1400" b="1" dirty="0">
                <a:latin typeface="Lucida Sans Unicode"/>
                <a:cs typeface="Lucida Sans Unicode"/>
              </a:rPr>
              <a:t> </a:t>
            </a:r>
            <a:r>
              <a:rPr lang="de-DE" sz="1400" b="1" dirty="0" err="1">
                <a:latin typeface="Lucida Sans Unicode"/>
                <a:cs typeface="Lucida Sans Unicode"/>
              </a:rPr>
              <a:t>for</a:t>
            </a:r>
            <a:r>
              <a:rPr lang="de-DE" sz="1400" b="1" dirty="0">
                <a:latin typeface="Lucida Sans Unicode"/>
                <a:cs typeface="Lucida Sans Unicode"/>
              </a:rPr>
              <a:t> </a:t>
            </a:r>
            <a:r>
              <a:rPr lang="de-DE" sz="1400" b="1" dirty="0" err="1">
                <a:latin typeface="Lucida Sans Unicode"/>
                <a:cs typeface="Lucida Sans Unicode"/>
              </a:rPr>
              <a:t>Biodiversity</a:t>
            </a:r>
            <a:endParaRPr lang="de-DE" sz="1400" b="1" dirty="0">
              <a:latin typeface="Lucida Sans Unicode"/>
              <a:cs typeface="Lucida Sans Unicode"/>
            </a:endParaRPr>
          </a:p>
          <a:p>
            <a:pPr>
              <a:buFont typeface="+mj-lt"/>
              <a:buAutoNum type="arabicPeriod" startAt="3"/>
            </a:pPr>
            <a:r>
              <a:rPr lang="de-DE" sz="1400" dirty="0">
                <a:latin typeface="Lucida Sans Unicode"/>
                <a:cs typeface="Lucida Sans Unicode"/>
              </a:rPr>
              <a:t>de Baan L, R </a:t>
            </a:r>
            <a:r>
              <a:rPr lang="de-DE" sz="1400" dirty="0" err="1">
                <a:latin typeface="Lucida Sans Unicode"/>
                <a:cs typeface="Lucida Sans Unicode"/>
              </a:rPr>
              <a:t>Alkemade</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T </a:t>
            </a:r>
            <a:r>
              <a:rPr lang="de-DE" sz="1400" dirty="0" err="1">
                <a:latin typeface="Lucida Sans Unicode"/>
                <a:cs typeface="Lucida Sans Unicode"/>
              </a:rPr>
              <a:t>Koellner</a:t>
            </a:r>
            <a:r>
              <a:rPr lang="de-DE" sz="1400" dirty="0">
                <a:latin typeface="Lucida Sans Unicode"/>
                <a:cs typeface="Lucida Sans Unicode"/>
              </a:rPr>
              <a:t> (2013): Land </a:t>
            </a:r>
            <a:r>
              <a:rPr lang="de-DE" sz="1400" dirty="0" err="1">
                <a:latin typeface="Lucida Sans Unicode"/>
                <a:cs typeface="Lucida Sans Unicode"/>
              </a:rPr>
              <a:t>use</a:t>
            </a:r>
            <a:r>
              <a:rPr lang="de-DE" sz="1400" dirty="0">
                <a:latin typeface="Lucida Sans Unicode"/>
                <a:cs typeface="Lucida Sans Unicode"/>
              </a:rPr>
              <a:t> </a:t>
            </a:r>
            <a:r>
              <a:rPr lang="de-DE" sz="1400" dirty="0" err="1">
                <a:latin typeface="Lucida Sans Unicode"/>
                <a:cs typeface="Lucida Sans Unicode"/>
              </a:rPr>
              <a:t>impacts</a:t>
            </a:r>
            <a:r>
              <a:rPr lang="de-DE" sz="1400" dirty="0">
                <a:latin typeface="Lucida Sans Unicode"/>
                <a:cs typeface="Lucida Sans Unicode"/>
              </a:rPr>
              <a:t> on </a:t>
            </a:r>
            <a:r>
              <a:rPr lang="de-DE" sz="1400" dirty="0" err="1">
                <a:latin typeface="Lucida Sans Unicode"/>
                <a:cs typeface="Lucida Sans Unicode"/>
              </a:rPr>
              <a:t>biodiversity</a:t>
            </a:r>
            <a:r>
              <a:rPr lang="de-DE" sz="1400" dirty="0">
                <a:latin typeface="Lucida Sans Unicode"/>
                <a:cs typeface="Lucida Sans Unicode"/>
              </a:rPr>
              <a:t> in LCA: a global </a:t>
            </a:r>
            <a:r>
              <a:rPr lang="de-DE" sz="1400" dirty="0" err="1">
                <a:latin typeface="Lucida Sans Unicode"/>
                <a:cs typeface="Lucida Sans Unicode"/>
              </a:rPr>
              <a:t>approach</a:t>
            </a:r>
            <a:r>
              <a:rPr lang="de-DE" sz="1400" dirty="0">
                <a:latin typeface="Lucida Sans Unicode"/>
                <a:cs typeface="Lucida Sans Unicode"/>
              </a:rPr>
              <a:t>. </a:t>
            </a:r>
            <a:r>
              <a:rPr lang="de-DE" sz="1400" dirty="0" err="1">
                <a:latin typeface="Lucida Sans Unicode"/>
                <a:cs typeface="Lucida Sans Unicode"/>
              </a:rPr>
              <a:t>Int</a:t>
            </a:r>
            <a:r>
              <a:rPr lang="de-DE" sz="1400" dirty="0">
                <a:latin typeface="Lucida Sans Unicode"/>
                <a:cs typeface="Lucida Sans Unicode"/>
              </a:rPr>
              <a:t> J LCA. </a:t>
            </a:r>
          </a:p>
          <a:p>
            <a:pPr>
              <a:buFont typeface="+mj-lt"/>
              <a:buAutoNum type="arabicPeriod" startAt="3"/>
            </a:pPr>
            <a:r>
              <a:rPr lang="de-DE" sz="1400" dirty="0">
                <a:latin typeface="Lucida Sans Unicode"/>
                <a:cs typeface="Lucida Sans Unicode"/>
              </a:rPr>
              <a:t>Maia de </a:t>
            </a:r>
            <a:r>
              <a:rPr lang="de-DE" sz="1400" dirty="0" err="1">
                <a:latin typeface="Lucida Sans Unicode"/>
                <a:cs typeface="Lucida Sans Unicode"/>
              </a:rPr>
              <a:t>Souza</a:t>
            </a:r>
            <a:r>
              <a:rPr lang="de-DE" sz="1400" dirty="0">
                <a:latin typeface="Lucida Sans Unicode"/>
                <a:cs typeface="Lucida Sans Unicode"/>
              </a:rPr>
              <a:t> D, D Flynn, R Rosenbaum </a:t>
            </a:r>
            <a:r>
              <a:rPr lang="de-DE" sz="1400" dirty="0" err="1">
                <a:latin typeface="Lucida Sans Unicode"/>
                <a:cs typeface="Lucida Sans Unicode"/>
              </a:rPr>
              <a:t>and</a:t>
            </a:r>
            <a:r>
              <a:rPr lang="de-DE" sz="1400" dirty="0">
                <a:latin typeface="Lucida Sans Unicode"/>
                <a:cs typeface="Lucida Sans Unicode"/>
              </a:rPr>
              <a:t> T </a:t>
            </a:r>
            <a:r>
              <a:rPr lang="de-DE" sz="1400" dirty="0" err="1">
                <a:latin typeface="Lucida Sans Unicode"/>
                <a:cs typeface="Lucida Sans Unicode"/>
              </a:rPr>
              <a:t>Koellner</a:t>
            </a:r>
            <a:r>
              <a:rPr lang="de-DE" sz="1400" dirty="0">
                <a:latin typeface="Lucida Sans Unicode"/>
                <a:cs typeface="Lucida Sans Unicode"/>
              </a:rPr>
              <a:t> (2013): Land </a:t>
            </a:r>
            <a:r>
              <a:rPr lang="de-DE" sz="1400" dirty="0" err="1">
                <a:latin typeface="Lucida Sans Unicode"/>
                <a:cs typeface="Lucida Sans Unicode"/>
              </a:rPr>
              <a:t>use</a:t>
            </a:r>
            <a:r>
              <a:rPr lang="de-DE" sz="1400" dirty="0">
                <a:latin typeface="Lucida Sans Unicode"/>
                <a:cs typeface="Lucida Sans Unicode"/>
              </a:rPr>
              <a:t> </a:t>
            </a:r>
            <a:r>
              <a:rPr lang="de-DE" sz="1400" dirty="0" err="1">
                <a:latin typeface="Lucida Sans Unicode"/>
                <a:cs typeface="Lucida Sans Unicode"/>
              </a:rPr>
              <a:t>impacts</a:t>
            </a:r>
            <a:r>
              <a:rPr lang="de-DE" sz="1400" dirty="0">
                <a:latin typeface="Lucida Sans Unicode"/>
                <a:cs typeface="Lucida Sans Unicode"/>
              </a:rPr>
              <a:t> on </a:t>
            </a:r>
            <a:r>
              <a:rPr lang="de-DE" sz="1400" dirty="0" err="1">
                <a:latin typeface="Lucida Sans Unicode"/>
                <a:cs typeface="Lucida Sans Unicode"/>
              </a:rPr>
              <a:t>functional</a:t>
            </a:r>
            <a:r>
              <a:rPr lang="de-DE" sz="1400" dirty="0">
                <a:latin typeface="Lucida Sans Unicode"/>
                <a:cs typeface="Lucida Sans Unicode"/>
              </a:rPr>
              <a:t> </a:t>
            </a:r>
            <a:r>
              <a:rPr lang="de-DE" sz="1400" dirty="0" err="1">
                <a:latin typeface="Lucida Sans Unicode"/>
                <a:cs typeface="Lucida Sans Unicode"/>
              </a:rPr>
              <a:t>species</a:t>
            </a:r>
            <a:r>
              <a:rPr lang="de-DE" sz="1400" dirty="0">
                <a:latin typeface="Lucida Sans Unicode"/>
                <a:cs typeface="Lucida Sans Unicode"/>
              </a:rPr>
              <a:t> </a:t>
            </a:r>
            <a:r>
              <a:rPr lang="de-DE" sz="1400" dirty="0" err="1">
                <a:latin typeface="Lucida Sans Unicode"/>
                <a:cs typeface="Lucida Sans Unicode"/>
              </a:rPr>
              <a:t>diversity</a:t>
            </a:r>
            <a:r>
              <a:rPr lang="de-DE" sz="1400" dirty="0">
                <a:latin typeface="Lucida Sans Unicode"/>
                <a:cs typeface="Lucida Sans Unicode"/>
              </a:rPr>
              <a:t>: </a:t>
            </a:r>
            <a:r>
              <a:rPr lang="de-DE" sz="1400" dirty="0" err="1">
                <a:latin typeface="Lucida Sans Unicode"/>
                <a:cs typeface="Lucida Sans Unicode"/>
              </a:rPr>
              <a:t>proposal</a:t>
            </a:r>
            <a:r>
              <a:rPr lang="de-DE" sz="1400" dirty="0">
                <a:latin typeface="Lucida Sans Unicode"/>
                <a:cs typeface="Lucida Sans Unicode"/>
              </a:rPr>
              <a:t> </a:t>
            </a:r>
            <a:r>
              <a:rPr lang="de-DE" sz="1400" dirty="0" err="1">
                <a:latin typeface="Lucida Sans Unicode"/>
                <a:cs typeface="Lucida Sans Unicode"/>
              </a:rPr>
              <a:t>of</a:t>
            </a:r>
            <a:r>
              <a:rPr lang="de-DE" sz="1400" dirty="0">
                <a:latin typeface="Lucida Sans Unicode"/>
                <a:cs typeface="Lucida Sans Unicode"/>
              </a:rPr>
              <a:t> </a:t>
            </a:r>
            <a:r>
              <a:rPr lang="de-DE" sz="1400" dirty="0" err="1">
                <a:latin typeface="Lucida Sans Unicode"/>
                <a:cs typeface="Lucida Sans Unicode"/>
              </a:rPr>
              <a:t>characterization</a:t>
            </a:r>
            <a:r>
              <a:rPr lang="de-DE" sz="1400" dirty="0">
                <a:latin typeface="Lucida Sans Unicode"/>
                <a:cs typeface="Lucida Sans Unicode"/>
              </a:rPr>
              <a:t> </a:t>
            </a:r>
            <a:r>
              <a:rPr lang="de-DE" sz="1400" dirty="0" err="1">
                <a:latin typeface="Lucida Sans Unicode"/>
                <a:cs typeface="Lucida Sans Unicode"/>
              </a:rPr>
              <a:t>factors</a:t>
            </a:r>
            <a:r>
              <a:rPr lang="de-DE" sz="1400" dirty="0">
                <a:latin typeface="Lucida Sans Unicode"/>
                <a:cs typeface="Lucida Sans Unicode"/>
              </a:rPr>
              <a:t> </a:t>
            </a:r>
            <a:r>
              <a:rPr lang="de-DE" sz="1400" dirty="0" err="1">
                <a:latin typeface="Lucida Sans Unicode"/>
                <a:cs typeface="Lucida Sans Unicode"/>
              </a:rPr>
              <a:t>to</a:t>
            </a:r>
            <a:r>
              <a:rPr lang="de-DE" sz="1400" dirty="0">
                <a:latin typeface="Lucida Sans Unicode"/>
                <a:cs typeface="Lucida Sans Unicode"/>
              </a:rPr>
              <a:t> </a:t>
            </a:r>
            <a:r>
              <a:rPr lang="de-DE" sz="1400" dirty="0" err="1">
                <a:latin typeface="Lucida Sans Unicode"/>
                <a:cs typeface="Lucida Sans Unicode"/>
              </a:rPr>
              <a:t>assess</a:t>
            </a:r>
            <a:r>
              <a:rPr lang="de-DE" sz="1400" dirty="0">
                <a:latin typeface="Lucida Sans Unicode"/>
                <a:cs typeface="Lucida Sans Unicode"/>
              </a:rPr>
              <a:t> </a:t>
            </a:r>
            <a:r>
              <a:rPr lang="de-DE" sz="1400" dirty="0" err="1">
                <a:latin typeface="Lucida Sans Unicode"/>
                <a:cs typeface="Lucida Sans Unicode"/>
              </a:rPr>
              <a:t>effects</a:t>
            </a:r>
            <a:r>
              <a:rPr lang="de-DE" sz="1400" dirty="0">
                <a:latin typeface="Lucida Sans Unicode"/>
                <a:cs typeface="Lucida Sans Unicode"/>
              </a:rPr>
              <a:t> on </a:t>
            </a:r>
            <a:r>
              <a:rPr lang="de-DE" sz="1400" dirty="0" err="1">
                <a:latin typeface="Lucida Sans Unicode"/>
                <a:cs typeface="Lucida Sans Unicode"/>
              </a:rPr>
              <a:t>ecosystem</a:t>
            </a:r>
            <a:r>
              <a:rPr lang="de-DE" sz="1400" dirty="0">
                <a:latin typeface="Lucida Sans Unicode"/>
                <a:cs typeface="Lucida Sans Unicode"/>
              </a:rPr>
              <a:t> </a:t>
            </a:r>
            <a:r>
              <a:rPr lang="de-DE" sz="1400" dirty="0" err="1">
                <a:latin typeface="Lucida Sans Unicode"/>
                <a:cs typeface="Lucida Sans Unicode"/>
              </a:rPr>
              <a:t>processes</a:t>
            </a:r>
            <a:r>
              <a:rPr lang="de-DE" sz="1400" dirty="0">
                <a:latin typeface="Lucida Sans Unicode"/>
                <a:cs typeface="Lucida Sans Unicode"/>
              </a:rPr>
              <a:t>. </a:t>
            </a:r>
            <a:r>
              <a:rPr lang="de-DE" sz="1400" dirty="0" err="1">
                <a:latin typeface="Lucida Sans Unicode"/>
                <a:cs typeface="Lucida Sans Unicode"/>
              </a:rPr>
              <a:t>Int</a:t>
            </a:r>
            <a:r>
              <a:rPr lang="de-DE" sz="1400" dirty="0">
                <a:latin typeface="Lucida Sans Unicode"/>
                <a:cs typeface="Lucida Sans Unicode"/>
              </a:rPr>
              <a:t> J LCA.</a:t>
            </a:r>
          </a:p>
          <a:p>
            <a:pPr marL="0" indent="0">
              <a:buNone/>
            </a:pPr>
            <a:r>
              <a:rPr lang="de-DE" sz="1400" b="1" dirty="0">
                <a:latin typeface="Lucida Sans Unicode"/>
                <a:cs typeface="Lucida Sans Unicode"/>
              </a:rPr>
              <a:t>Part C: </a:t>
            </a:r>
            <a:r>
              <a:rPr lang="de-DE" sz="1400" b="1" dirty="0" err="1">
                <a:latin typeface="Lucida Sans Unicode"/>
                <a:cs typeface="Lucida Sans Unicode"/>
              </a:rPr>
              <a:t>Modelling</a:t>
            </a:r>
            <a:r>
              <a:rPr lang="de-DE" sz="1400" b="1" dirty="0">
                <a:latin typeface="Lucida Sans Unicode"/>
                <a:cs typeface="Lucida Sans Unicode"/>
              </a:rPr>
              <a:t> </a:t>
            </a:r>
            <a:r>
              <a:rPr lang="de-DE" sz="1400" b="1" dirty="0" err="1">
                <a:latin typeface="Lucida Sans Unicode"/>
                <a:cs typeface="Lucida Sans Unicode"/>
              </a:rPr>
              <a:t>Characterization</a:t>
            </a:r>
            <a:r>
              <a:rPr lang="de-DE" sz="1400" b="1" dirty="0">
                <a:latin typeface="Lucida Sans Unicode"/>
                <a:cs typeface="Lucida Sans Unicode"/>
              </a:rPr>
              <a:t> </a:t>
            </a:r>
            <a:r>
              <a:rPr lang="de-DE" sz="1400" b="1" dirty="0" err="1">
                <a:latin typeface="Lucida Sans Unicode"/>
                <a:cs typeface="Lucida Sans Unicode"/>
              </a:rPr>
              <a:t>Factors</a:t>
            </a:r>
            <a:r>
              <a:rPr lang="de-DE" sz="1400" b="1" dirty="0">
                <a:latin typeface="Lucida Sans Unicode"/>
                <a:cs typeface="Lucida Sans Unicode"/>
              </a:rPr>
              <a:t> </a:t>
            </a:r>
            <a:r>
              <a:rPr lang="de-DE" sz="1400" b="1" dirty="0" err="1">
                <a:latin typeface="Lucida Sans Unicode"/>
                <a:cs typeface="Lucida Sans Unicode"/>
              </a:rPr>
              <a:t>for</a:t>
            </a:r>
            <a:r>
              <a:rPr lang="de-DE" sz="1400" b="1" dirty="0">
                <a:latin typeface="Lucida Sans Unicode"/>
                <a:cs typeface="Lucida Sans Unicode"/>
              </a:rPr>
              <a:t> </a:t>
            </a:r>
            <a:r>
              <a:rPr lang="de-DE" sz="1400" b="1" dirty="0" err="1">
                <a:latin typeface="Lucida Sans Unicode"/>
                <a:cs typeface="Lucida Sans Unicode"/>
              </a:rPr>
              <a:t>Ecosystem</a:t>
            </a:r>
            <a:r>
              <a:rPr lang="de-DE" sz="1400" b="1" dirty="0">
                <a:latin typeface="Lucida Sans Unicode"/>
                <a:cs typeface="Lucida Sans Unicode"/>
              </a:rPr>
              <a:t> Services</a:t>
            </a:r>
          </a:p>
          <a:p>
            <a:pPr>
              <a:buFont typeface="+mj-lt"/>
              <a:buAutoNum type="arabicPeriod" startAt="5"/>
            </a:pPr>
            <a:r>
              <a:rPr lang="de-DE" sz="1400" dirty="0" err="1" smtClean="0">
                <a:latin typeface="Lucida Sans Unicode"/>
                <a:cs typeface="Lucida Sans Unicode"/>
              </a:rPr>
              <a:t>Brandão</a:t>
            </a:r>
            <a:r>
              <a:rPr lang="de-DE" sz="1400" dirty="0" smtClean="0">
                <a:latin typeface="Lucida Sans Unicode"/>
                <a:cs typeface="Lucida Sans Unicode"/>
              </a:rPr>
              <a:t> M, L </a:t>
            </a:r>
            <a:r>
              <a:rPr lang="de-DE" sz="1400" dirty="0" err="1" smtClean="0">
                <a:latin typeface="Lucida Sans Unicode"/>
                <a:cs typeface="Lucida Sans Unicode"/>
              </a:rPr>
              <a:t>Milà</a:t>
            </a:r>
            <a:r>
              <a:rPr lang="de-DE" sz="1400" dirty="0" smtClean="0">
                <a:latin typeface="Lucida Sans Unicode"/>
                <a:cs typeface="Lucida Sans Unicode"/>
              </a:rPr>
              <a:t> i Canals </a:t>
            </a:r>
            <a:r>
              <a:rPr lang="de-DE" sz="1400" dirty="0">
                <a:latin typeface="Lucida Sans Unicode"/>
                <a:cs typeface="Lucida Sans Unicode"/>
              </a:rPr>
              <a:t>(2013) </a:t>
            </a:r>
            <a:r>
              <a:rPr lang="de-DE" sz="1400" dirty="0" smtClean="0">
                <a:latin typeface="Lucida Sans Unicode"/>
                <a:cs typeface="Lucida Sans Unicode"/>
              </a:rPr>
              <a:t>Global </a:t>
            </a:r>
            <a:r>
              <a:rPr lang="de-DE" sz="1400" dirty="0" err="1" smtClean="0">
                <a:latin typeface="Lucida Sans Unicode"/>
                <a:cs typeface="Lucida Sans Unicode"/>
              </a:rPr>
              <a:t>characterisation</a:t>
            </a:r>
            <a:r>
              <a:rPr lang="de-DE" sz="1400" dirty="0" smtClean="0">
                <a:latin typeface="Lucida Sans Unicode"/>
                <a:cs typeface="Lucida Sans Unicode"/>
              </a:rPr>
              <a:t> </a:t>
            </a:r>
            <a:r>
              <a:rPr lang="de-DE" sz="1400" dirty="0" err="1" smtClean="0">
                <a:latin typeface="Lucida Sans Unicode"/>
                <a:cs typeface="Lucida Sans Unicode"/>
              </a:rPr>
              <a:t>factors</a:t>
            </a:r>
            <a:r>
              <a:rPr lang="de-DE" sz="1400" dirty="0" smtClean="0">
                <a:latin typeface="Lucida Sans Unicode"/>
                <a:cs typeface="Lucida Sans Unicode"/>
              </a:rPr>
              <a:t> </a:t>
            </a:r>
            <a:r>
              <a:rPr lang="de-DE" sz="1400" dirty="0" err="1" smtClean="0">
                <a:latin typeface="Lucida Sans Unicode"/>
                <a:cs typeface="Lucida Sans Unicode"/>
              </a:rPr>
              <a:t>to</a:t>
            </a:r>
            <a:r>
              <a:rPr lang="de-DE" sz="1400" dirty="0" smtClean="0">
                <a:latin typeface="Lucida Sans Unicode"/>
                <a:cs typeface="Lucida Sans Unicode"/>
              </a:rPr>
              <a:t> </a:t>
            </a:r>
            <a:r>
              <a:rPr lang="de-DE" sz="1400" dirty="0" err="1" smtClean="0">
                <a:latin typeface="Lucida Sans Unicode"/>
                <a:cs typeface="Lucida Sans Unicode"/>
              </a:rPr>
              <a:t>assess</a:t>
            </a:r>
            <a:r>
              <a:rPr lang="de-DE" sz="1400" dirty="0" smtClean="0">
                <a:latin typeface="Lucida Sans Unicode"/>
                <a:cs typeface="Lucida Sans Unicode"/>
              </a:rPr>
              <a:t> </a:t>
            </a:r>
            <a:r>
              <a:rPr lang="de-DE" sz="1400" dirty="0" err="1" smtClean="0">
                <a:latin typeface="Lucida Sans Unicode"/>
                <a:cs typeface="Lucida Sans Unicode"/>
              </a:rPr>
              <a:t>land</a:t>
            </a:r>
            <a:r>
              <a:rPr lang="de-DE" sz="1400" dirty="0" smtClean="0">
                <a:latin typeface="Lucida Sans Unicode"/>
                <a:cs typeface="Lucida Sans Unicode"/>
              </a:rPr>
              <a:t> </a:t>
            </a:r>
            <a:r>
              <a:rPr lang="de-DE" sz="1400" dirty="0" err="1" smtClean="0">
                <a:latin typeface="Lucida Sans Unicode"/>
                <a:cs typeface="Lucida Sans Unicode"/>
              </a:rPr>
              <a:t>use</a:t>
            </a:r>
            <a:r>
              <a:rPr lang="de-DE" sz="1400" dirty="0" smtClean="0">
                <a:latin typeface="Lucida Sans Unicode"/>
                <a:cs typeface="Lucida Sans Unicode"/>
              </a:rPr>
              <a:t> </a:t>
            </a:r>
            <a:r>
              <a:rPr lang="de-DE" sz="1400" dirty="0" err="1" smtClean="0">
                <a:latin typeface="Lucida Sans Unicode"/>
                <a:cs typeface="Lucida Sans Unicode"/>
              </a:rPr>
              <a:t>impacts</a:t>
            </a:r>
            <a:r>
              <a:rPr lang="de-DE" sz="1400" dirty="0" smtClean="0">
                <a:latin typeface="Lucida Sans Unicode"/>
                <a:cs typeface="Lucida Sans Unicode"/>
              </a:rPr>
              <a:t> on </a:t>
            </a:r>
            <a:r>
              <a:rPr lang="de-DE" sz="1400" dirty="0" err="1" smtClean="0">
                <a:latin typeface="Lucida Sans Unicode"/>
                <a:cs typeface="Lucida Sans Unicode"/>
              </a:rPr>
              <a:t>biotic</a:t>
            </a:r>
            <a:r>
              <a:rPr lang="de-DE" sz="1400" dirty="0" smtClean="0">
                <a:latin typeface="Lucida Sans Unicode"/>
                <a:cs typeface="Lucida Sans Unicode"/>
              </a:rPr>
              <a:t> </a:t>
            </a:r>
            <a:r>
              <a:rPr lang="de-DE" sz="1400" dirty="0" err="1" smtClean="0">
                <a:latin typeface="Lucida Sans Unicode"/>
                <a:cs typeface="Lucida Sans Unicode"/>
              </a:rPr>
              <a:t>production</a:t>
            </a:r>
            <a:r>
              <a:rPr lang="de-DE" sz="1400" dirty="0" smtClean="0">
                <a:latin typeface="Lucida Sans Unicode"/>
                <a:cs typeface="Lucida Sans Unicode"/>
              </a:rPr>
              <a:t>. </a:t>
            </a:r>
            <a:r>
              <a:rPr lang="de-DE" sz="1400" dirty="0" err="1">
                <a:latin typeface="Lucida Sans Unicode"/>
                <a:cs typeface="Lucida Sans Unicode"/>
              </a:rPr>
              <a:t>Int</a:t>
            </a:r>
            <a:r>
              <a:rPr lang="de-DE" sz="1400" dirty="0">
                <a:latin typeface="Lucida Sans Unicode"/>
                <a:cs typeface="Lucida Sans Unicode"/>
              </a:rPr>
              <a:t> J LCA </a:t>
            </a:r>
            <a:r>
              <a:rPr lang="de-DE" sz="1400" dirty="0" smtClean="0">
                <a:latin typeface="Lucida Sans Unicode"/>
                <a:cs typeface="Lucida Sans Unicode"/>
                <a:hlinkClick r:id="rId3"/>
              </a:rPr>
              <a:t>DOI:10.1007/s11367-012-0381-3</a:t>
            </a:r>
            <a:endParaRPr lang="de-DE" sz="1400" dirty="0">
              <a:latin typeface="Lucida Sans Unicode"/>
              <a:cs typeface="Lucida Sans Unicode"/>
            </a:endParaRPr>
          </a:p>
          <a:p>
            <a:pPr>
              <a:buFont typeface="+mj-lt"/>
              <a:buAutoNum type="arabicPeriod" startAt="5"/>
            </a:pPr>
            <a:r>
              <a:rPr lang="de-DE" sz="1400" dirty="0">
                <a:latin typeface="Lucida Sans Unicode"/>
                <a:cs typeface="Lucida Sans Unicode"/>
              </a:rPr>
              <a:t>* Müller-Wenk R </a:t>
            </a:r>
            <a:r>
              <a:rPr lang="de-DE" sz="1400" dirty="0" err="1">
                <a:latin typeface="Lucida Sans Unicode"/>
                <a:cs typeface="Lucida Sans Unicode"/>
              </a:rPr>
              <a:t>and</a:t>
            </a:r>
            <a:r>
              <a:rPr lang="de-DE" sz="1400" dirty="0">
                <a:latin typeface="Lucida Sans Unicode"/>
                <a:cs typeface="Lucida Sans Unicode"/>
              </a:rPr>
              <a:t> M </a:t>
            </a:r>
            <a:r>
              <a:rPr lang="de-DE" sz="1400" dirty="0" err="1">
                <a:latin typeface="Lucida Sans Unicode"/>
                <a:cs typeface="Lucida Sans Unicode"/>
              </a:rPr>
              <a:t>Brandão</a:t>
            </a:r>
            <a:r>
              <a:rPr lang="de-DE" sz="1400" dirty="0">
                <a:latin typeface="Lucida Sans Unicode"/>
                <a:cs typeface="Lucida Sans Unicode"/>
              </a:rPr>
              <a:t> (</a:t>
            </a:r>
            <a:r>
              <a:rPr lang="de-DE" sz="1400" dirty="0" smtClean="0">
                <a:latin typeface="Lucida Sans Unicode"/>
                <a:cs typeface="Lucida Sans Unicode"/>
              </a:rPr>
              <a:t>2011)</a:t>
            </a:r>
            <a:r>
              <a:rPr lang="de-DE" sz="1400" dirty="0">
                <a:latin typeface="Lucida Sans Unicode"/>
                <a:cs typeface="Lucida Sans Unicode"/>
              </a:rPr>
              <a:t>: </a:t>
            </a:r>
            <a:r>
              <a:rPr lang="de-DE" sz="1400" dirty="0" err="1">
                <a:latin typeface="Lucida Sans Unicode"/>
                <a:cs typeface="Lucida Sans Unicode"/>
              </a:rPr>
              <a:t>Climatic</a:t>
            </a:r>
            <a:r>
              <a:rPr lang="de-DE" sz="1400" dirty="0">
                <a:latin typeface="Lucida Sans Unicode"/>
                <a:cs typeface="Lucida Sans Unicode"/>
              </a:rPr>
              <a:t> </a:t>
            </a:r>
            <a:r>
              <a:rPr lang="de-DE" sz="1400" dirty="0" err="1">
                <a:latin typeface="Lucida Sans Unicode"/>
                <a:cs typeface="Lucida Sans Unicode"/>
              </a:rPr>
              <a:t>impact</a:t>
            </a:r>
            <a:r>
              <a:rPr lang="de-DE" sz="1400" dirty="0">
                <a:latin typeface="Lucida Sans Unicode"/>
                <a:cs typeface="Lucida Sans Unicode"/>
              </a:rPr>
              <a:t> </a:t>
            </a:r>
            <a:r>
              <a:rPr lang="de-DE" sz="1400" dirty="0" err="1">
                <a:latin typeface="Lucida Sans Unicode"/>
                <a:cs typeface="Lucida Sans Unicode"/>
              </a:rPr>
              <a:t>of</a:t>
            </a:r>
            <a:r>
              <a:rPr lang="de-DE" sz="1400" dirty="0">
                <a:latin typeface="Lucida Sans Unicode"/>
                <a:cs typeface="Lucida Sans Unicode"/>
              </a:rPr>
              <a:t> </a:t>
            </a:r>
            <a:r>
              <a:rPr lang="de-DE" sz="1400" dirty="0" err="1">
                <a:latin typeface="Lucida Sans Unicode"/>
                <a:cs typeface="Lucida Sans Unicode"/>
              </a:rPr>
              <a:t>land</a:t>
            </a:r>
            <a:r>
              <a:rPr lang="de-DE" sz="1400" dirty="0">
                <a:latin typeface="Lucida Sans Unicode"/>
                <a:cs typeface="Lucida Sans Unicode"/>
              </a:rPr>
              <a:t> </a:t>
            </a:r>
            <a:r>
              <a:rPr lang="de-DE" sz="1400" dirty="0" err="1">
                <a:latin typeface="Lucida Sans Unicode"/>
                <a:cs typeface="Lucida Sans Unicode"/>
              </a:rPr>
              <a:t>use</a:t>
            </a:r>
            <a:r>
              <a:rPr lang="de-DE" sz="1400" dirty="0">
                <a:latin typeface="Lucida Sans Unicode"/>
                <a:cs typeface="Lucida Sans Unicode"/>
              </a:rPr>
              <a:t> in LCA—</a:t>
            </a:r>
            <a:r>
              <a:rPr lang="de-DE" sz="1400" dirty="0" err="1">
                <a:latin typeface="Lucida Sans Unicode"/>
                <a:cs typeface="Lucida Sans Unicode"/>
              </a:rPr>
              <a:t>carbon</a:t>
            </a:r>
            <a:r>
              <a:rPr lang="de-DE" sz="1400" dirty="0">
                <a:latin typeface="Lucida Sans Unicode"/>
                <a:cs typeface="Lucida Sans Unicode"/>
              </a:rPr>
              <a:t> </a:t>
            </a:r>
            <a:r>
              <a:rPr lang="de-DE" sz="1400" dirty="0" err="1">
                <a:latin typeface="Lucida Sans Unicode"/>
                <a:cs typeface="Lucida Sans Unicode"/>
              </a:rPr>
              <a:t>transfers</a:t>
            </a:r>
            <a:r>
              <a:rPr lang="de-DE" sz="1400" dirty="0">
                <a:latin typeface="Lucida Sans Unicode"/>
                <a:cs typeface="Lucida Sans Unicode"/>
              </a:rPr>
              <a:t> </a:t>
            </a:r>
            <a:r>
              <a:rPr lang="de-DE" sz="1400" dirty="0" err="1">
                <a:latin typeface="Lucida Sans Unicode"/>
                <a:cs typeface="Lucida Sans Unicode"/>
              </a:rPr>
              <a:t>between</a:t>
            </a:r>
            <a:r>
              <a:rPr lang="de-DE" sz="1400" dirty="0">
                <a:latin typeface="Lucida Sans Unicode"/>
                <a:cs typeface="Lucida Sans Unicode"/>
              </a:rPr>
              <a:t> </a:t>
            </a:r>
            <a:r>
              <a:rPr lang="de-DE" sz="1400" dirty="0" err="1">
                <a:latin typeface="Lucida Sans Unicode"/>
                <a:cs typeface="Lucida Sans Unicode"/>
              </a:rPr>
              <a:t>vegetation</a:t>
            </a:r>
            <a:r>
              <a:rPr lang="de-DE" sz="1400" dirty="0">
                <a:latin typeface="Lucida Sans Unicode"/>
                <a:cs typeface="Lucida Sans Unicode"/>
              </a:rPr>
              <a:t>/</a:t>
            </a:r>
            <a:r>
              <a:rPr lang="de-DE" sz="1400" dirty="0" err="1">
                <a:latin typeface="Lucida Sans Unicode"/>
                <a:cs typeface="Lucida Sans Unicode"/>
              </a:rPr>
              <a:t>soil</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a:t>
            </a:r>
            <a:r>
              <a:rPr lang="de-DE" sz="1400" dirty="0" err="1">
                <a:latin typeface="Lucida Sans Unicode"/>
                <a:cs typeface="Lucida Sans Unicode"/>
              </a:rPr>
              <a:t>air</a:t>
            </a:r>
            <a:r>
              <a:rPr lang="de-DE" sz="1400" dirty="0">
                <a:latin typeface="Lucida Sans Unicode"/>
                <a:cs typeface="Lucida Sans Unicode"/>
              </a:rPr>
              <a:t>. </a:t>
            </a:r>
            <a:r>
              <a:rPr lang="de-DE" sz="1400" dirty="0" err="1">
                <a:latin typeface="Lucida Sans Unicode"/>
                <a:cs typeface="Lucida Sans Unicode"/>
              </a:rPr>
              <a:t>Int</a:t>
            </a:r>
            <a:r>
              <a:rPr lang="de-DE" sz="1400" dirty="0">
                <a:latin typeface="Lucida Sans Unicode"/>
                <a:cs typeface="Lucida Sans Unicode"/>
              </a:rPr>
              <a:t> J LCA 15: 172-182.</a:t>
            </a:r>
          </a:p>
          <a:p>
            <a:pPr>
              <a:buFont typeface="+mj-lt"/>
              <a:buAutoNum type="arabicPeriod" startAt="5"/>
            </a:pPr>
            <a:r>
              <a:rPr lang="de-DE" sz="1400" dirty="0">
                <a:latin typeface="Lucida Sans Unicode"/>
                <a:cs typeface="Lucida Sans Unicode"/>
              </a:rPr>
              <a:t>Bos U, T Beck, J P Lindner </a:t>
            </a:r>
            <a:r>
              <a:rPr lang="de-DE" sz="1400" dirty="0" err="1">
                <a:latin typeface="Lucida Sans Unicode"/>
                <a:cs typeface="Lucida Sans Unicode"/>
              </a:rPr>
              <a:t>and</a:t>
            </a:r>
            <a:r>
              <a:rPr lang="de-DE" sz="1400" dirty="0">
                <a:latin typeface="Lucida Sans Unicode"/>
                <a:cs typeface="Lucida Sans Unicode"/>
              </a:rPr>
              <a:t> B </a:t>
            </a:r>
            <a:r>
              <a:rPr lang="de-DE" sz="1400" dirty="0" err="1">
                <a:latin typeface="Lucida Sans Unicode"/>
                <a:cs typeface="Lucida Sans Unicode"/>
              </a:rPr>
              <a:t>Wittstock</a:t>
            </a:r>
            <a:r>
              <a:rPr lang="de-DE" sz="1400" dirty="0">
                <a:latin typeface="Lucida Sans Unicode"/>
                <a:cs typeface="Lucida Sans Unicode"/>
              </a:rPr>
              <a:t> (2013): Land </a:t>
            </a:r>
            <a:r>
              <a:rPr lang="de-DE" sz="1400" dirty="0" err="1">
                <a:latin typeface="Lucida Sans Unicode"/>
                <a:cs typeface="Lucida Sans Unicode"/>
              </a:rPr>
              <a:t>use</a:t>
            </a:r>
            <a:r>
              <a:rPr lang="de-DE" sz="1400" dirty="0">
                <a:latin typeface="Lucida Sans Unicode"/>
                <a:cs typeface="Lucida Sans Unicode"/>
              </a:rPr>
              <a:t> </a:t>
            </a:r>
            <a:r>
              <a:rPr lang="de-DE" sz="1400" dirty="0" err="1">
                <a:latin typeface="Lucida Sans Unicode"/>
                <a:cs typeface="Lucida Sans Unicode"/>
              </a:rPr>
              <a:t>impact</a:t>
            </a:r>
            <a:r>
              <a:rPr lang="de-DE" sz="1400" dirty="0">
                <a:latin typeface="Lucida Sans Unicode"/>
                <a:cs typeface="Lucida Sans Unicode"/>
              </a:rPr>
              <a:t> </a:t>
            </a:r>
            <a:r>
              <a:rPr lang="de-DE" sz="1400" dirty="0" err="1">
                <a:latin typeface="Lucida Sans Unicode"/>
                <a:cs typeface="Lucida Sans Unicode"/>
              </a:rPr>
              <a:t>assessment</a:t>
            </a:r>
            <a:r>
              <a:rPr lang="de-DE" sz="1400" dirty="0">
                <a:latin typeface="Lucida Sans Unicode"/>
                <a:cs typeface="Lucida Sans Unicode"/>
              </a:rPr>
              <a:t> </a:t>
            </a:r>
            <a:r>
              <a:rPr lang="de-DE" sz="1400" dirty="0" err="1">
                <a:latin typeface="Lucida Sans Unicode"/>
                <a:cs typeface="Lucida Sans Unicode"/>
              </a:rPr>
              <a:t>of</a:t>
            </a:r>
            <a:r>
              <a:rPr lang="de-DE" sz="1400" dirty="0">
                <a:latin typeface="Lucida Sans Unicode"/>
                <a:cs typeface="Lucida Sans Unicode"/>
              </a:rPr>
              <a:t> </a:t>
            </a:r>
            <a:r>
              <a:rPr lang="de-DE" sz="1400" dirty="0" err="1">
                <a:latin typeface="Lucida Sans Unicode"/>
                <a:cs typeface="Lucida Sans Unicode"/>
              </a:rPr>
              <a:t>ecosystem</a:t>
            </a:r>
            <a:r>
              <a:rPr lang="de-DE" sz="1400" dirty="0">
                <a:latin typeface="Lucida Sans Unicode"/>
                <a:cs typeface="Lucida Sans Unicode"/>
              </a:rPr>
              <a:t> </a:t>
            </a:r>
            <a:r>
              <a:rPr lang="de-DE" sz="1400" dirty="0" err="1">
                <a:latin typeface="Lucida Sans Unicode"/>
                <a:cs typeface="Lucida Sans Unicode"/>
              </a:rPr>
              <a:t>services</a:t>
            </a:r>
            <a:r>
              <a:rPr lang="de-DE" sz="1400" dirty="0">
                <a:latin typeface="Lucida Sans Unicode"/>
                <a:cs typeface="Lucida Sans Unicode"/>
              </a:rPr>
              <a:t> </a:t>
            </a:r>
            <a:r>
              <a:rPr lang="de-DE" sz="1400" dirty="0" err="1">
                <a:latin typeface="Lucida Sans Unicode"/>
                <a:cs typeface="Lucida Sans Unicode"/>
              </a:rPr>
              <a:t>according</a:t>
            </a:r>
            <a:r>
              <a:rPr lang="de-DE" sz="1400" dirty="0">
                <a:latin typeface="Lucida Sans Unicode"/>
                <a:cs typeface="Lucida Sans Unicode"/>
              </a:rPr>
              <a:t> </a:t>
            </a:r>
            <a:r>
              <a:rPr lang="de-DE" sz="1400" dirty="0" err="1">
                <a:latin typeface="Lucida Sans Unicode"/>
                <a:cs typeface="Lucida Sans Unicode"/>
              </a:rPr>
              <a:t>to</a:t>
            </a:r>
            <a:r>
              <a:rPr lang="de-DE" sz="1400" dirty="0">
                <a:latin typeface="Lucida Sans Unicode"/>
                <a:cs typeface="Lucida Sans Unicode"/>
              </a:rPr>
              <a:t> LANCA. </a:t>
            </a:r>
            <a:r>
              <a:rPr lang="de-DE" sz="1400" dirty="0" err="1">
                <a:latin typeface="Lucida Sans Unicode"/>
                <a:cs typeface="Lucida Sans Unicode"/>
              </a:rPr>
              <a:t>Int</a:t>
            </a:r>
            <a:r>
              <a:rPr lang="de-DE" sz="1400" dirty="0">
                <a:latin typeface="Lucida Sans Unicode"/>
                <a:cs typeface="Lucida Sans Unicode"/>
              </a:rPr>
              <a:t> J LCA.</a:t>
            </a:r>
          </a:p>
          <a:p>
            <a:pPr>
              <a:buFont typeface="+mj-lt"/>
              <a:buAutoNum type="arabicPeriod" startAt="5"/>
            </a:pPr>
            <a:r>
              <a:rPr lang="de-DE" sz="1400" dirty="0">
                <a:latin typeface="Lucida Sans Unicode"/>
                <a:cs typeface="Lucida Sans Unicode"/>
              </a:rPr>
              <a:t>Saad R, T </a:t>
            </a:r>
            <a:r>
              <a:rPr lang="de-DE" sz="1400" dirty="0" err="1">
                <a:latin typeface="Lucida Sans Unicode"/>
                <a:cs typeface="Lucida Sans Unicode"/>
              </a:rPr>
              <a:t>Koellner</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M </a:t>
            </a:r>
            <a:r>
              <a:rPr lang="de-DE" sz="1400" dirty="0" err="1">
                <a:latin typeface="Lucida Sans Unicode"/>
                <a:cs typeface="Lucida Sans Unicode"/>
              </a:rPr>
              <a:t>Margni</a:t>
            </a:r>
            <a:r>
              <a:rPr lang="de-DE" sz="1400" dirty="0">
                <a:latin typeface="Lucida Sans Unicode"/>
                <a:cs typeface="Lucida Sans Unicode"/>
              </a:rPr>
              <a:t> (2013): Land </a:t>
            </a:r>
            <a:r>
              <a:rPr lang="de-DE" sz="1400" dirty="0" err="1">
                <a:latin typeface="Lucida Sans Unicode"/>
                <a:cs typeface="Lucida Sans Unicode"/>
              </a:rPr>
              <a:t>use</a:t>
            </a:r>
            <a:r>
              <a:rPr lang="de-DE" sz="1400" dirty="0">
                <a:latin typeface="Lucida Sans Unicode"/>
                <a:cs typeface="Lucida Sans Unicode"/>
              </a:rPr>
              <a:t> </a:t>
            </a:r>
            <a:r>
              <a:rPr lang="de-DE" sz="1400" dirty="0" err="1">
                <a:latin typeface="Lucida Sans Unicode"/>
                <a:cs typeface="Lucida Sans Unicode"/>
              </a:rPr>
              <a:t>impacts</a:t>
            </a:r>
            <a:r>
              <a:rPr lang="de-DE" sz="1400" dirty="0">
                <a:latin typeface="Lucida Sans Unicode"/>
                <a:cs typeface="Lucida Sans Unicode"/>
              </a:rPr>
              <a:t> on </a:t>
            </a:r>
            <a:r>
              <a:rPr lang="de-DE" sz="1400" dirty="0" err="1">
                <a:latin typeface="Lucida Sans Unicode"/>
                <a:cs typeface="Lucida Sans Unicode"/>
              </a:rPr>
              <a:t>freshwater</a:t>
            </a:r>
            <a:r>
              <a:rPr lang="de-DE" sz="1400" dirty="0">
                <a:latin typeface="Lucida Sans Unicode"/>
                <a:cs typeface="Lucida Sans Unicode"/>
              </a:rPr>
              <a:t> </a:t>
            </a:r>
            <a:r>
              <a:rPr lang="de-DE" sz="1400" dirty="0" err="1">
                <a:latin typeface="Lucida Sans Unicode"/>
                <a:cs typeface="Lucida Sans Unicode"/>
              </a:rPr>
              <a:t>regulation</a:t>
            </a:r>
            <a:r>
              <a:rPr lang="de-DE" sz="1400" dirty="0">
                <a:latin typeface="Lucida Sans Unicode"/>
                <a:cs typeface="Lucida Sans Unicode"/>
              </a:rPr>
              <a:t>, </a:t>
            </a:r>
            <a:r>
              <a:rPr lang="de-DE" sz="1400" dirty="0" err="1">
                <a:latin typeface="Lucida Sans Unicode"/>
                <a:cs typeface="Lucida Sans Unicode"/>
              </a:rPr>
              <a:t>erosion</a:t>
            </a:r>
            <a:r>
              <a:rPr lang="de-DE" sz="1400" dirty="0">
                <a:latin typeface="Lucida Sans Unicode"/>
                <a:cs typeface="Lucida Sans Unicode"/>
              </a:rPr>
              <a:t> </a:t>
            </a:r>
            <a:r>
              <a:rPr lang="de-DE" sz="1400" dirty="0" err="1">
                <a:latin typeface="Lucida Sans Unicode"/>
                <a:cs typeface="Lucida Sans Unicode"/>
              </a:rPr>
              <a:t>regulation</a:t>
            </a:r>
            <a:r>
              <a:rPr lang="de-DE" sz="1400" dirty="0">
                <a:latin typeface="Lucida Sans Unicode"/>
                <a:cs typeface="Lucida Sans Unicode"/>
              </a:rPr>
              <a:t> </a:t>
            </a:r>
            <a:r>
              <a:rPr lang="de-DE" sz="1400" dirty="0" err="1">
                <a:latin typeface="Lucida Sans Unicode"/>
                <a:cs typeface="Lucida Sans Unicode"/>
              </a:rPr>
              <a:t>and</a:t>
            </a:r>
            <a:r>
              <a:rPr lang="de-DE" sz="1400" dirty="0">
                <a:latin typeface="Lucida Sans Unicode"/>
                <a:cs typeface="Lucida Sans Unicode"/>
              </a:rPr>
              <a:t> </a:t>
            </a:r>
            <a:r>
              <a:rPr lang="de-DE" sz="1400" dirty="0" err="1">
                <a:latin typeface="Lucida Sans Unicode"/>
                <a:cs typeface="Lucida Sans Unicode"/>
              </a:rPr>
              <a:t>water</a:t>
            </a:r>
            <a:r>
              <a:rPr lang="de-DE" sz="1400" dirty="0">
                <a:latin typeface="Lucida Sans Unicode"/>
                <a:cs typeface="Lucida Sans Unicode"/>
              </a:rPr>
              <a:t> </a:t>
            </a:r>
            <a:r>
              <a:rPr lang="de-DE" sz="1400" dirty="0" err="1">
                <a:latin typeface="Lucida Sans Unicode"/>
                <a:cs typeface="Lucida Sans Unicode"/>
              </a:rPr>
              <a:t>purification</a:t>
            </a:r>
            <a:r>
              <a:rPr lang="de-DE" sz="1400" dirty="0">
                <a:latin typeface="Lucida Sans Unicode"/>
                <a:cs typeface="Lucida Sans Unicode"/>
              </a:rPr>
              <a:t>: a </a:t>
            </a:r>
            <a:r>
              <a:rPr lang="de-DE" sz="1400" dirty="0" err="1">
                <a:latin typeface="Lucida Sans Unicode"/>
                <a:cs typeface="Lucida Sans Unicode"/>
              </a:rPr>
              <a:t>spatial</a:t>
            </a:r>
            <a:r>
              <a:rPr lang="de-DE" sz="1400" dirty="0">
                <a:latin typeface="Lucida Sans Unicode"/>
                <a:cs typeface="Lucida Sans Unicode"/>
              </a:rPr>
              <a:t> </a:t>
            </a:r>
            <a:r>
              <a:rPr lang="de-DE" sz="1400" dirty="0" err="1">
                <a:latin typeface="Lucida Sans Unicode"/>
                <a:cs typeface="Lucida Sans Unicode"/>
              </a:rPr>
              <a:t>approach</a:t>
            </a:r>
            <a:r>
              <a:rPr lang="de-DE" sz="1400" dirty="0">
                <a:latin typeface="Lucida Sans Unicode"/>
                <a:cs typeface="Lucida Sans Unicode"/>
              </a:rPr>
              <a:t> </a:t>
            </a:r>
            <a:r>
              <a:rPr lang="de-DE" sz="1400" dirty="0" err="1">
                <a:latin typeface="Lucida Sans Unicode"/>
                <a:cs typeface="Lucida Sans Unicode"/>
              </a:rPr>
              <a:t>for</a:t>
            </a:r>
            <a:r>
              <a:rPr lang="de-DE" sz="1400" dirty="0">
                <a:latin typeface="Lucida Sans Unicode"/>
                <a:cs typeface="Lucida Sans Unicode"/>
              </a:rPr>
              <a:t> a global </a:t>
            </a:r>
            <a:r>
              <a:rPr lang="de-DE" sz="1400" dirty="0" err="1">
                <a:latin typeface="Lucida Sans Unicode"/>
                <a:cs typeface="Lucida Sans Unicode"/>
              </a:rPr>
              <a:t>scale</a:t>
            </a:r>
            <a:r>
              <a:rPr lang="de-DE" sz="1400" dirty="0">
                <a:latin typeface="Lucida Sans Unicode"/>
                <a:cs typeface="Lucida Sans Unicode"/>
              </a:rPr>
              <a:t> </a:t>
            </a:r>
            <a:r>
              <a:rPr lang="de-DE" sz="1400" dirty="0" err="1">
                <a:latin typeface="Lucida Sans Unicode"/>
                <a:cs typeface="Lucida Sans Unicode"/>
              </a:rPr>
              <a:t>level</a:t>
            </a:r>
            <a:r>
              <a:rPr lang="de-DE" sz="1400" dirty="0">
                <a:latin typeface="Lucida Sans Unicode"/>
                <a:cs typeface="Lucida Sans Unicode"/>
              </a:rPr>
              <a:t>. </a:t>
            </a:r>
            <a:r>
              <a:rPr lang="de-DE" sz="1400" dirty="0" err="1">
                <a:latin typeface="Lucida Sans Unicode"/>
                <a:cs typeface="Lucida Sans Unicode"/>
              </a:rPr>
              <a:t>Int</a:t>
            </a:r>
            <a:r>
              <a:rPr lang="de-DE" sz="1400" dirty="0">
                <a:latin typeface="Lucida Sans Unicode"/>
                <a:cs typeface="Lucida Sans Unicode"/>
              </a:rPr>
              <a:t> J LCA.</a:t>
            </a:r>
          </a:p>
          <a:p>
            <a:pPr marL="0" indent="0">
              <a:buNone/>
            </a:pPr>
            <a:r>
              <a:rPr lang="de-DE" sz="1400" b="1" dirty="0">
                <a:latin typeface="Lucida Sans Unicode"/>
                <a:cs typeface="Lucida Sans Unicode"/>
              </a:rPr>
              <a:t>Part D: </a:t>
            </a:r>
            <a:r>
              <a:rPr lang="de-DE" sz="1400" b="1" dirty="0" err="1">
                <a:latin typeface="Lucida Sans Unicode"/>
                <a:cs typeface="Lucida Sans Unicode"/>
              </a:rPr>
              <a:t>Application</a:t>
            </a:r>
            <a:r>
              <a:rPr lang="de-DE" sz="1400" b="1" dirty="0">
                <a:latin typeface="Lucida Sans Unicode"/>
                <a:cs typeface="Lucida Sans Unicode"/>
              </a:rPr>
              <a:t> </a:t>
            </a:r>
            <a:r>
              <a:rPr lang="de-DE" sz="1400" b="1" dirty="0" err="1">
                <a:latin typeface="Lucida Sans Unicode"/>
                <a:cs typeface="Lucida Sans Unicode"/>
              </a:rPr>
              <a:t>to</a:t>
            </a:r>
            <a:r>
              <a:rPr lang="de-DE" sz="1400" b="1" dirty="0">
                <a:latin typeface="Lucida Sans Unicode"/>
                <a:cs typeface="Lucida Sans Unicode"/>
              </a:rPr>
              <a:t> Case Studies </a:t>
            </a:r>
          </a:p>
          <a:p>
            <a:pPr>
              <a:buFont typeface="+mj-lt"/>
              <a:buAutoNum type="arabicPeriod" startAt="9"/>
            </a:pPr>
            <a:r>
              <a:rPr lang="de-DE" sz="1400" dirty="0" err="1">
                <a:latin typeface="Lucida Sans Unicode"/>
                <a:cs typeface="Lucida Sans Unicode"/>
              </a:rPr>
              <a:t>Milà</a:t>
            </a:r>
            <a:r>
              <a:rPr lang="de-DE" sz="1400" dirty="0">
                <a:latin typeface="Lucida Sans Unicode"/>
                <a:cs typeface="Lucida Sans Unicode"/>
              </a:rPr>
              <a:t> i Canals L, G </a:t>
            </a:r>
            <a:r>
              <a:rPr lang="de-DE" sz="1400" dirty="0" err="1">
                <a:latin typeface="Lucida Sans Unicode"/>
                <a:cs typeface="Lucida Sans Unicode"/>
              </a:rPr>
              <a:t>Rigarlsford</a:t>
            </a:r>
            <a:r>
              <a:rPr lang="de-DE" sz="1400" dirty="0">
                <a:latin typeface="Lucida Sans Unicode"/>
                <a:cs typeface="Lucida Sans Unicode"/>
              </a:rPr>
              <a:t> G, S Sim (2013) Land </a:t>
            </a:r>
            <a:r>
              <a:rPr lang="de-DE" sz="1400" dirty="0" err="1">
                <a:latin typeface="Lucida Sans Unicode"/>
                <a:cs typeface="Lucida Sans Unicode"/>
              </a:rPr>
              <a:t>use</a:t>
            </a:r>
            <a:r>
              <a:rPr lang="de-DE" sz="1400" dirty="0">
                <a:latin typeface="Lucida Sans Unicode"/>
                <a:cs typeface="Lucida Sans Unicode"/>
              </a:rPr>
              <a:t> </a:t>
            </a:r>
            <a:r>
              <a:rPr lang="de-DE" sz="1400" dirty="0" err="1">
                <a:latin typeface="Lucida Sans Unicode"/>
                <a:cs typeface="Lucida Sans Unicode"/>
              </a:rPr>
              <a:t>impact</a:t>
            </a:r>
            <a:r>
              <a:rPr lang="de-DE" sz="1400" dirty="0">
                <a:latin typeface="Lucida Sans Unicode"/>
                <a:cs typeface="Lucida Sans Unicode"/>
              </a:rPr>
              <a:t> </a:t>
            </a:r>
            <a:r>
              <a:rPr lang="de-DE" sz="1400" dirty="0" err="1">
                <a:latin typeface="Lucida Sans Unicode"/>
                <a:cs typeface="Lucida Sans Unicode"/>
              </a:rPr>
              <a:t>assessment</a:t>
            </a:r>
            <a:r>
              <a:rPr lang="de-DE" sz="1400" dirty="0">
                <a:latin typeface="Lucida Sans Unicode"/>
                <a:cs typeface="Lucida Sans Unicode"/>
              </a:rPr>
              <a:t> </a:t>
            </a:r>
            <a:r>
              <a:rPr lang="de-DE" sz="1400" dirty="0" err="1">
                <a:latin typeface="Lucida Sans Unicode"/>
                <a:cs typeface="Lucida Sans Unicode"/>
              </a:rPr>
              <a:t>of</a:t>
            </a:r>
            <a:r>
              <a:rPr lang="de-DE" sz="1400" dirty="0">
                <a:latin typeface="Lucida Sans Unicode"/>
                <a:cs typeface="Lucida Sans Unicode"/>
              </a:rPr>
              <a:t> Margarine. </a:t>
            </a:r>
            <a:r>
              <a:rPr lang="de-DE" sz="1400" dirty="0" err="1">
                <a:latin typeface="Lucida Sans Unicode"/>
                <a:cs typeface="Lucida Sans Unicode"/>
              </a:rPr>
              <a:t>Int</a:t>
            </a:r>
            <a:r>
              <a:rPr lang="de-DE" sz="1400" dirty="0">
                <a:latin typeface="Lucida Sans Unicode"/>
                <a:cs typeface="Lucida Sans Unicode"/>
              </a:rPr>
              <a:t> J LCA </a:t>
            </a:r>
            <a:r>
              <a:rPr lang="de-DE" sz="1400" dirty="0">
                <a:latin typeface="Lucida Sans Unicode"/>
                <a:cs typeface="Lucida Sans Unicode"/>
                <a:hlinkClick r:id="rId4"/>
              </a:rPr>
              <a:t>DOI:10.1007/s11367-012-0380-4</a:t>
            </a:r>
            <a:endParaRPr lang="de-DE" sz="1400" dirty="0">
              <a:latin typeface="Lucida Sans Unicode"/>
              <a:cs typeface="Lucida Sans Unicode"/>
            </a:endParaRPr>
          </a:p>
          <a:p>
            <a:pPr>
              <a:buFont typeface="+mj-lt"/>
              <a:buAutoNum type="arabicPeriod" startAt="9"/>
            </a:pPr>
            <a:endParaRPr lang="de-DE" sz="1400" dirty="0">
              <a:latin typeface="Lucida Sans Unicode"/>
              <a:cs typeface="Lucida Sans Unicode"/>
            </a:endParaRPr>
          </a:p>
          <a:p>
            <a:pPr>
              <a:buFont typeface="+mj-lt"/>
              <a:buAutoNum type="arabicPeriod" startAt="9"/>
            </a:pPr>
            <a:endParaRPr lang="en-US" sz="1400" dirty="0">
              <a:latin typeface="Lucida Sans Unicode"/>
              <a:cs typeface="Lucida Sans Unicode"/>
            </a:endParaRPr>
          </a:p>
        </p:txBody>
      </p:sp>
    </p:spTree>
    <p:extLst>
      <p:ext uri="{BB962C8B-B14F-4D97-AF65-F5344CB8AC3E}">
        <p14:creationId xmlns:p14="http://schemas.microsoft.com/office/powerpoint/2010/main" val="1594993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ctrTitle"/>
          </p:nvPr>
        </p:nvSpPr>
        <p:spPr/>
        <p:txBody>
          <a:bodyPr>
            <a:normAutofit/>
          </a:bodyPr>
          <a:lstStyle/>
          <a:p>
            <a:r>
              <a:rPr lang="en-GB" sz="3000" dirty="0" smtClean="0"/>
              <a:t>Global Characterisation Factors to Assess Land Use Impacts on Biotic Production</a:t>
            </a:r>
            <a:r>
              <a:rPr lang="en-GB" sz="3000" dirty="0"/>
              <a:t/>
            </a:r>
            <a:br>
              <a:rPr lang="en-GB" sz="3000" dirty="0"/>
            </a:br>
            <a:r>
              <a:rPr lang="en-GB" sz="3000" dirty="0"/>
              <a:t/>
            </a:r>
            <a:br>
              <a:rPr lang="en-GB" sz="3000" dirty="0"/>
            </a:br>
            <a:r>
              <a:rPr lang="en-GB" sz="2200" dirty="0" smtClean="0"/>
              <a:t>Miguel Brandão, Llorenç Milà i Canals</a:t>
            </a:r>
            <a:r>
              <a:rPr lang="en-GB" sz="3000" dirty="0"/>
              <a:t/>
            </a:r>
            <a:br>
              <a:rPr lang="en-GB" sz="3000" dirty="0"/>
            </a:br>
            <a:endParaRPr lang="en-GB" sz="2200" dirty="0"/>
          </a:p>
        </p:txBody>
      </p:sp>
      <p:pic>
        <p:nvPicPr>
          <p:cNvPr id="1026" name="Picture 2"/>
          <p:cNvPicPr>
            <a:picLocks noChangeAspect="1" noChangeArrowheads="1"/>
          </p:cNvPicPr>
          <p:nvPr/>
        </p:nvPicPr>
        <p:blipFill>
          <a:blip r:embed="rId3" cstate="print"/>
          <a:srcRect/>
          <a:stretch>
            <a:fillRect/>
          </a:stretch>
        </p:blipFill>
        <p:spPr bwMode="auto">
          <a:xfrm>
            <a:off x="7533109" y="5102915"/>
            <a:ext cx="1170864" cy="1358202"/>
          </a:xfrm>
          <a:prstGeom prst="rect">
            <a:avLst/>
          </a:prstGeom>
          <a:noFill/>
          <a:ln w="9525">
            <a:noFill/>
            <a:miter lim="800000"/>
            <a:headEnd/>
            <a:tailEnd/>
          </a:ln>
        </p:spPr>
      </p:pic>
    </p:spTree>
    <p:extLst>
      <p:ext uri="{BB962C8B-B14F-4D97-AF65-F5344CB8AC3E}">
        <p14:creationId xmlns:p14="http://schemas.microsoft.com/office/powerpoint/2010/main" val="33511528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Content Placeholder 2"/>
          <p:cNvSpPr>
            <a:spLocks noGrp="1"/>
          </p:cNvSpPr>
          <p:nvPr>
            <p:ph idx="1"/>
          </p:nvPr>
        </p:nvSpPr>
        <p:spPr/>
        <p:txBody>
          <a:bodyPr/>
          <a:lstStyle/>
          <a:p>
            <a:pPr>
              <a:buFont typeface="Arial"/>
              <a:buChar char="•"/>
            </a:pPr>
            <a:r>
              <a:rPr lang="en-GB" sz="2400" dirty="0" smtClean="0"/>
              <a:t>Context: modelled impact pathway</a:t>
            </a:r>
          </a:p>
          <a:p>
            <a:pPr>
              <a:buFont typeface="Arial"/>
              <a:buChar char="•"/>
            </a:pPr>
            <a:r>
              <a:rPr lang="en-GB" sz="2400" dirty="0" smtClean="0"/>
              <a:t>Indicators for Biotic Production Potential</a:t>
            </a:r>
          </a:p>
          <a:p>
            <a:pPr>
              <a:buFont typeface="Arial"/>
              <a:buChar char="•"/>
            </a:pPr>
            <a:r>
              <a:rPr lang="en-GB" sz="2400" dirty="0" smtClean="0"/>
              <a:t>Data sources for land uses and bio-geographical coverage</a:t>
            </a:r>
          </a:p>
          <a:p>
            <a:pPr lvl="1"/>
            <a:r>
              <a:rPr lang="en-GB" sz="2400" dirty="0" smtClean="0"/>
              <a:t>Reference situation</a:t>
            </a:r>
          </a:p>
          <a:p>
            <a:pPr>
              <a:buFont typeface="Arial"/>
              <a:buChar char="•"/>
            </a:pPr>
            <a:r>
              <a:rPr lang="en-GB" sz="2400" dirty="0" smtClean="0"/>
              <a:t>LCI data</a:t>
            </a:r>
          </a:p>
          <a:p>
            <a:pPr>
              <a:buFont typeface="Arial"/>
              <a:buChar char="•"/>
            </a:pPr>
            <a:r>
              <a:rPr lang="en-GB" sz="2400" dirty="0" smtClean="0"/>
              <a:t>Needs for further research</a:t>
            </a:r>
            <a:endParaRPr lang="en-US" sz="2400" dirty="0" smtClean="0"/>
          </a:p>
          <a:p>
            <a:pPr>
              <a:buFont typeface="Arial"/>
              <a:buChar char="•"/>
            </a:pPr>
            <a:endParaRPr lang="en-US" sz="2400" dirty="0" smtClean="0"/>
          </a:p>
        </p:txBody>
      </p:sp>
    </p:spTree>
    <p:extLst>
      <p:ext uri="{BB962C8B-B14F-4D97-AF65-F5344CB8AC3E}">
        <p14:creationId xmlns:p14="http://schemas.microsoft.com/office/powerpoint/2010/main" val="191600838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a:t>
            </a:r>
            <a:endParaRPr lang="en-GB" dirty="0"/>
          </a:p>
        </p:txBody>
      </p:sp>
      <p:sp>
        <p:nvSpPr>
          <p:cNvPr id="3" name="Content Placeholder 2"/>
          <p:cNvSpPr>
            <a:spLocks noGrp="1"/>
          </p:cNvSpPr>
          <p:nvPr>
            <p:ph idx="1"/>
          </p:nvPr>
        </p:nvSpPr>
        <p:spPr>
          <a:xfrm>
            <a:off x="457199" y="1371600"/>
            <a:ext cx="8413846" cy="4800600"/>
          </a:xfrm>
        </p:spPr>
        <p:txBody>
          <a:bodyPr/>
          <a:lstStyle/>
          <a:p>
            <a:pPr>
              <a:buFont typeface="Arial"/>
              <a:buChar char="•"/>
            </a:pPr>
            <a:r>
              <a:rPr lang="en-GB" sz="2400" dirty="0" smtClean="0"/>
              <a:t>To provide operational characterisation factors (CF) to assess impacts on Biotic Production Potential (BPP) in LCA:</a:t>
            </a:r>
          </a:p>
          <a:p>
            <a:pPr>
              <a:buFont typeface="Arial"/>
              <a:buChar char="•"/>
            </a:pPr>
            <a:endParaRPr lang="en-GB" sz="2400" dirty="0" smtClean="0"/>
          </a:p>
          <a:p>
            <a:pPr>
              <a:buFont typeface="Arial"/>
              <a:buChar char="•"/>
            </a:pPr>
            <a:r>
              <a:rPr lang="en-GB" sz="2400" dirty="0" smtClean="0"/>
              <a:t>Global Coverage</a:t>
            </a:r>
          </a:p>
          <a:p>
            <a:pPr>
              <a:buFont typeface="Arial"/>
              <a:buChar char="•"/>
            </a:pPr>
            <a:r>
              <a:rPr lang="en-GB" sz="2400" dirty="0" smtClean="0"/>
              <a:t>Spatial differentiation (biomes; climate zones)</a:t>
            </a:r>
          </a:p>
          <a:p>
            <a:pPr>
              <a:buFont typeface="Arial"/>
              <a:buChar char="•"/>
            </a:pPr>
            <a:r>
              <a:rPr lang="en-GB" sz="2400" dirty="0" smtClean="0"/>
              <a:t>Relevant for different land use types / life cycle stages</a:t>
            </a:r>
          </a:p>
          <a:p>
            <a:pPr lvl="1"/>
            <a:r>
              <a:rPr lang="en-GB" sz="2400" dirty="0" smtClean="0"/>
              <a:t>i.e. including bio-productive (agriculture, forestry…) and non-bio-productive (road, mine…) uses</a:t>
            </a:r>
            <a:endParaRPr lang="en-US" sz="2400" dirty="0" smtClean="0"/>
          </a:p>
          <a:p>
            <a:pPr>
              <a:buFont typeface="Arial"/>
              <a:buChar char="•"/>
            </a:pPr>
            <a:endParaRPr lang="en-US" sz="2400" dirty="0" smtClean="0"/>
          </a:p>
        </p:txBody>
      </p:sp>
    </p:spTree>
    <p:extLst>
      <p:ext uri="{BB962C8B-B14F-4D97-AF65-F5344CB8AC3E}">
        <p14:creationId xmlns:p14="http://schemas.microsoft.com/office/powerpoint/2010/main" val="6800885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Biotic Production Potential</a:t>
            </a:r>
            <a:r>
              <a:rPr lang="en-GB" dirty="0" smtClean="0"/>
              <a:t>,</a:t>
            </a:r>
            <a:br>
              <a:rPr lang="en-GB" dirty="0" smtClean="0"/>
            </a:br>
            <a:r>
              <a:rPr lang="en-GB" dirty="0" smtClean="0"/>
              <a:t>BPP</a:t>
            </a:r>
            <a:endParaRPr lang="en-GB" dirty="0"/>
          </a:p>
        </p:txBody>
      </p:sp>
      <p:sp>
        <p:nvSpPr>
          <p:cNvPr id="3" name="Content Placeholder 2"/>
          <p:cNvSpPr>
            <a:spLocks noGrp="1"/>
          </p:cNvSpPr>
          <p:nvPr>
            <p:ph idx="1"/>
          </p:nvPr>
        </p:nvSpPr>
        <p:spPr>
          <a:xfrm>
            <a:off x="457200" y="1371600"/>
            <a:ext cx="8138160" cy="566382"/>
          </a:xfrm>
        </p:spPr>
        <p:txBody>
          <a:bodyPr/>
          <a:lstStyle/>
          <a:p>
            <a:endParaRPr lang="en-US" sz="2400" dirty="0" smtClean="0"/>
          </a:p>
          <a:p>
            <a:endParaRPr lang="en-US" sz="2400" dirty="0" smtClean="0"/>
          </a:p>
        </p:txBody>
      </p:sp>
      <p:pic>
        <p:nvPicPr>
          <p:cNvPr id="1027" name="Picture 3"/>
          <p:cNvPicPr>
            <a:picLocks noChangeAspect="1" noChangeArrowheads="1"/>
          </p:cNvPicPr>
          <p:nvPr/>
        </p:nvPicPr>
        <p:blipFill>
          <a:blip r:embed="rId3" cstate="print"/>
          <a:srcRect/>
          <a:stretch>
            <a:fillRect/>
          </a:stretch>
        </p:blipFill>
        <p:spPr bwMode="auto">
          <a:xfrm>
            <a:off x="121708" y="1337481"/>
            <a:ext cx="8912755" cy="5231606"/>
          </a:xfrm>
          <a:prstGeom prst="rect">
            <a:avLst/>
          </a:prstGeom>
          <a:noFill/>
          <a:ln w="9525">
            <a:noFill/>
            <a:miter lim="800000"/>
            <a:headEnd/>
            <a:tailEnd/>
          </a:ln>
        </p:spPr>
      </p:pic>
      <p:sp>
        <p:nvSpPr>
          <p:cNvPr id="5" name="Rectangle 4"/>
          <p:cNvSpPr/>
          <p:nvPr/>
        </p:nvSpPr>
        <p:spPr bwMode="auto">
          <a:xfrm>
            <a:off x="4094328" y="2115403"/>
            <a:ext cx="1146412" cy="341194"/>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6" name="Rectangle 5"/>
          <p:cNvSpPr/>
          <p:nvPr/>
        </p:nvSpPr>
        <p:spPr bwMode="auto">
          <a:xfrm>
            <a:off x="5595582" y="2117678"/>
            <a:ext cx="968991" cy="341194"/>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7" name="Rectangle 6"/>
          <p:cNvSpPr/>
          <p:nvPr/>
        </p:nvSpPr>
        <p:spPr bwMode="auto">
          <a:xfrm>
            <a:off x="2759122" y="2636292"/>
            <a:ext cx="680114" cy="216090"/>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8" name="Rectangle 7"/>
          <p:cNvSpPr/>
          <p:nvPr/>
        </p:nvSpPr>
        <p:spPr bwMode="auto">
          <a:xfrm>
            <a:off x="136480" y="3332328"/>
            <a:ext cx="846159" cy="652817"/>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9" name="Rectangle 8"/>
          <p:cNvSpPr/>
          <p:nvPr/>
        </p:nvSpPr>
        <p:spPr bwMode="auto">
          <a:xfrm>
            <a:off x="1094096" y="2267802"/>
            <a:ext cx="994013" cy="584579"/>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10" name="Rectangle 9"/>
          <p:cNvSpPr/>
          <p:nvPr/>
        </p:nvSpPr>
        <p:spPr bwMode="auto">
          <a:xfrm>
            <a:off x="1164610" y="3825923"/>
            <a:ext cx="855259" cy="322996"/>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11" name="Rectangle 10"/>
          <p:cNvSpPr/>
          <p:nvPr/>
        </p:nvSpPr>
        <p:spPr bwMode="auto">
          <a:xfrm>
            <a:off x="1123666" y="5040572"/>
            <a:ext cx="994013" cy="584579"/>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12" name="Rectangle 11"/>
          <p:cNvSpPr/>
          <p:nvPr/>
        </p:nvSpPr>
        <p:spPr bwMode="auto">
          <a:xfrm>
            <a:off x="6705600" y="3075294"/>
            <a:ext cx="1100919" cy="664193"/>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
        <p:nvSpPr>
          <p:cNvPr id="13" name="Rectangle 12"/>
          <p:cNvSpPr/>
          <p:nvPr/>
        </p:nvSpPr>
        <p:spPr bwMode="auto">
          <a:xfrm>
            <a:off x="7947547" y="1737815"/>
            <a:ext cx="855259" cy="418532"/>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Tree>
    <p:extLst>
      <p:ext uri="{BB962C8B-B14F-4D97-AF65-F5344CB8AC3E}">
        <p14:creationId xmlns:p14="http://schemas.microsoft.com/office/powerpoint/2010/main" val="16280457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Indicators for BPP</a:t>
            </a:r>
            <a:endParaRPr lang="en-GB" dirty="0"/>
          </a:p>
        </p:txBody>
      </p:sp>
      <p:sp>
        <p:nvSpPr>
          <p:cNvPr id="3" name="Content Placeholder 2"/>
          <p:cNvSpPr>
            <a:spLocks noGrp="1"/>
          </p:cNvSpPr>
          <p:nvPr>
            <p:ph idx="1"/>
          </p:nvPr>
        </p:nvSpPr>
        <p:spPr>
          <a:xfrm>
            <a:off x="457200" y="1279260"/>
            <a:ext cx="8229600" cy="4278313"/>
          </a:xfrm>
        </p:spPr>
        <p:txBody>
          <a:bodyPr/>
          <a:lstStyle/>
          <a:p>
            <a:pPr>
              <a:buFont typeface="Arial"/>
              <a:buChar char="•"/>
            </a:pPr>
            <a:r>
              <a:rPr lang="en-US" sz="2400" dirty="0" smtClean="0"/>
              <a:t>BPP refers to the conditions of land that determine its short, medium and long-term inherent ability to produce and </a:t>
            </a:r>
            <a:r>
              <a:rPr lang="en-GB" sz="2400" dirty="0" smtClean="0"/>
              <a:t>sustain biomass</a:t>
            </a:r>
          </a:p>
          <a:p>
            <a:pPr>
              <a:buFont typeface="Arial"/>
              <a:buChar char="•"/>
            </a:pPr>
            <a:r>
              <a:rPr lang="en-US" sz="2400" dirty="0" smtClean="0"/>
              <a:t>Review of indicators for BPP</a:t>
            </a:r>
          </a:p>
        </p:txBody>
      </p:sp>
      <p:graphicFrame>
        <p:nvGraphicFramePr>
          <p:cNvPr id="4" name="Table 3"/>
          <p:cNvGraphicFramePr>
            <a:graphicFrameLocks noGrp="1"/>
          </p:cNvGraphicFramePr>
          <p:nvPr/>
        </p:nvGraphicFramePr>
        <p:xfrm>
          <a:off x="280416" y="3125216"/>
          <a:ext cx="8726424" cy="3606800"/>
        </p:xfrm>
        <a:graphic>
          <a:graphicData uri="http://schemas.openxmlformats.org/drawingml/2006/table">
            <a:tbl>
              <a:tblPr firstRow="1" bandRow="1">
                <a:tableStyleId>{5C22544A-7EE6-4342-B048-85BDC9FD1C3A}</a:tableStyleId>
              </a:tblPr>
              <a:tblGrid>
                <a:gridCol w="5388864"/>
                <a:gridCol w="3337560"/>
              </a:tblGrid>
              <a:tr h="370840">
                <a:tc>
                  <a:txBody>
                    <a:bodyPr/>
                    <a:lstStyle/>
                    <a:p>
                      <a:pPr algn="ctr"/>
                      <a:r>
                        <a:rPr lang="en-GB" dirty="0" smtClean="0"/>
                        <a:t>Indicator</a:t>
                      </a:r>
                      <a:endParaRPr lang="en-GB" dirty="0"/>
                    </a:p>
                  </a:txBody>
                  <a:tcPr/>
                </a:tc>
                <a:tc>
                  <a:txBody>
                    <a:bodyPr/>
                    <a:lstStyle/>
                    <a:p>
                      <a:pPr algn="ctr"/>
                      <a:r>
                        <a:rPr lang="en-GB" dirty="0" smtClean="0"/>
                        <a:t>Reference</a:t>
                      </a:r>
                      <a:endParaRPr lang="en-GB" dirty="0"/>
                    </a:p>
                  </a:txBody>
                  <a:tcPr/>
                </a:tc>
              </a:tr>
              <a:tr h="370840">
                <a:tc>
                  <a:txBody>
                    <a:bodyPr/>
                    <a:lstStyle/>
                    <a:p>
                      <a:r>
                        <a:rPr lang="en-GB" sz="1800" kern="1200" baseline="0" dirty="0" smtClean="0">
                          <a:solidFill>
                            <a:schemeClr val="dk1"/>
                          </a:solidFill>
                          <a:latin typeface="+mn-lt"/>
                          <a:ea typeface="+mn-ea"/>
                          <a:cs typeface="+mn-cs"/>
                        </a:rPr>
                        <a:t>Back-up technology (endpoint)</a:t>
                      </a:r>
                      <a:endParaRPr lang="en-GB" dirty="0"/>
                    </a:p>
                  </a:txBody>
                  <a:tcPr/>
                </a:tc>
                <a:tc>
                  <a:txBody>
                    <a:bodyPr/>
                    <a:lstStyle/>
                    <a:p>
                      <a:r>
                        <a:rPr lang="en-GB" sz="1800" kern="1200" baseline="0" dirty="0" smtClean="0">
                          <a:solidFill>
                            <a:schemeClr val="dk1"/>
                          </a:solidFill>
                          <a:latin typeface="+mn-lt"/>
                          <a:ea typeface="+mn-ea"/>
                          <a:cs typeface="+mn-cs"/>
                        </a:rPr>
                        <a:t>Stewart and Weidema (2005)</a:t>
                      </a:r>
                      <a:endParaRPr lang="en-GB" dirty="0"/>
                    </a:p>
                  </a:txBody>
                  <a:tcPr/>
                </a:tc>
              </a:tr>
              <a:tr h="370840">
                <a:tc>
                  <a:txBody>
                    <a:bodyPr/>
                    <a:lstStyle/>
                    <a:p>
                      <a:r>
                        <a:rPr lang="en-GB" sz="1800" kern="1200" baseline="0" dirty="0" smtClean="0">
                          <a:solidFill>
                            <a:schemeClr val="dk1"/>
                          </a:solidFill>
                          <a:latin typeface="+mn-lt"/>
                          <a:ea typeface="+mn-ea"/>
                          <a:cs typeface="+mn-cs"/>
                        </a:rPr>
                        <a:t>Net Primary Production, NPP</a:t>
                      </a:r>
                      <a:endParaRPr lang="en-GB" dirty="0"/>
                    </a:p>
                  </a:txBody>
                  <a:tcPr/>
                </a:tc>
                <a:tc>
                  <a:txBody>
                    <a:bodyPr/>
                    <a:lstStyle/>
                    <a:p>
                      <a:r>
                        <a:rPr lang="en-GB" sz="1800" kern="1200" baseline="0" dirty="0" smtClean="0">
                          <a:solidFill>
                            <a:schemeClr val="dk1"/>
                          </a:solidFill>
                          <a:latin typeface="+mn-lt"/>
                          <a:ea typeface="+mn-ea"/>
                          <a:cs typeface="+mn-cs"/>
                        </a:rPr>
                        <a:t>Weidema and </a:t>
                      </a:r>
                      <a:r>
                        <a:rPr lang="en-GB" sz="1800" kern="1200" baseline="0" dirty="0" err="1" smtClean="0">
                          <a:solidFill>
                            <a:schemeClr val="dk1"/>
                          </a:solidFill>
                          <a:latin typeface="+mn-lt"/>
                          <a:ea typeface="+mn-ea"/>
                          <a:cs typeface="+mn-cs"/>
                        </a:rPr>
                        <a:t>Lindeijer</a:t>
                      </a:r>
                      <a:r>
                        <a:rPr lang="en-GB" sz="1800" kern="1200" baseline="0" dirty="0" smtClean="0">
                          <a:solidFill>
                            <a:schemeClr val="dk1"/>
                          </a:solidFill>
                          <a:latin typeface="+mn-lt"/>
                          <a:ea typeface="+mn-ea"/>
                          <a:cs typeface="+mn-cs"/>
                        </a:rPr>
                        <a:t> (2001)</a:t>
                      </a:r>
                      <a:endParaRPr lang="en-GB" dirty="0"/>
                    </a:p>
                  </a:txBody>
                  <a:tcPr/>
                </a:tc>
              </a:tr>
              <a:tr h="370840">
                <a:tc>
                  <a:txBody>
                    <a:bodyPr/>
                    <a:lstStyle/>
                    <a:p>
                      <a:r>
                        <a:rPr lang="en-GB" sz="1800" kern="1200" baseline="0" dirty="0" smtClean="0">
                          <a:solidFill>
                            <a:schemeClr val="dk1"/>
                          </a:solidFill>
                          <a:latin typeface="+mn-lt"/>
                          <a:ea typeface="+mn-ea"/>
                          <a:cs typeface="+mn-cs"/>
                        </a:rPr>
                        <a:t>Human Appropriation of Ecosystem Carbon Stock, HAPECS</a:t>
                      </a:r>
                      <a:endParaRPr lang="en-GB" dirty="0"/>
                    </a:p>
                  </a:txBody>
                  <a:tcPr/>
                </a:tc>
                <a:tc>
                  <a:txBody>
                    <a:bodyPr/>
                    <a:lstStyle/>
                    <a:p>
                      <a:r>
                        <a:rPr lang="en-GB" sz="1800" kern="1200" baseline="0" dirty="0" smtClean="0">
                          <a:solidFill>
                            <a:schemeClr val="dk1"/>
                          </a:solidFill>
                          <a:latin typeface="+mn-lt"/>
                          <a:ea typeface="+mn-ea"/>
                          <a:cs typeface="+mn-cs"/>
                        </a:rPr>
                        <a:t>Brandão </a:t>
                      </a:r>
                      <a:r>
                        <a:rPr lang="en-GB" sz="1800" i="1" kern="1200" baseline="0" dirty="0" smtClean="0">
                          <a:solidFill>
                            <a:schemeClr val="dk1"/>
                          </a:solidFill>
                          <a:latin typeface="+mn-lt"/>
                          <a:ea typeface="+mn-ea"/>
                          <a:cs typeface="+mn-cs"/>
                        </a:rPr>
                        <a:t>et al</a:t>
                      </a:r>
                      <a:r>
                        <a:rPr lang="en-GB" sz="1800" kern="1200" baseline="0" dirty="0" smtClean="0">
                          <a:solidFill>
                            <a:schemeClr val="dk1"/>
                          </a:solidFill>
                          <a:latin typeface="+mn-lt"/>
                          <a:ea typeface="+mn-ea"/>
                          <a:cs typeface="+mn-cs"/>
                        </a:rPr>
                        <a:t>. (2010)</a:t>
                      </a:r>
                      <a:endParaRPr lang="en-GB" dirty="0"/>
                    </a:p>
                  </a:txBody>
                  <a:tcPr/>
                </a:tc>
              </a:tr>
              <a:tr h="370840">
                <a:tc>
                  <a:txBody>
                    <a:bodyPr/>
                    <a:lstStyle/>
                    <a:p>
                      <a:r>
                        <a:rPr lang="en-GB" sz="1800" kern="1200" baseline="0" dirty="0" smtClean="0">
                          <a:solidFill>
                            <a:schemeClr val="dk1"/>
                          </a:solidFill>
                          <a:latin typeface="+mn-lt"/>
                          <a:ea typeface="+mn-ea"/>
                          <a:cs typeface="+mn-cs"/>
                        </a:rPr>
                        <a:t>Erosion</a:t>
                      </a:r>
                      <a:endParaRPr lang="en-GB" dirty="0"/>
                    </a:p>
                  </a:txBody>
                  <a:tcPr/>
                </a:tc>
                <a:tc>
                  <a:txBody>
                    <a:bodyPr/>
                    <a:lstStyle/>
                    <a:p>
                      <a:r>
                        <a:rPr lang="en-GB" sz="1800" kern="1200" baseline="0" dirty="0" err="1" smtClean="0">
                          <a:solidFill>
                            <a:schemeClr val="dk1"/>
                          </a:solidFill>
                          <a:latin typeface="+mn-lt"/>
                          <a:ea typeface="+mn-ea"/>
                          <a:cs typeface="+mn-cs"/>
                        </a:rPr>
                        <a:t>Cowell</a:t>
                      </a:r>
                      <a:r>
                        <a:rPr lang="en-GB" sz="1800" kern="1200" baseline="0" dirty="0" smtClean="0">
                          <a:solidFill>
                            <a:schemeClr val="dk1"/>
                          </a:solidFill>
                          <a:latin typeface="+mn-lt"/>
                          <a:ea typeface="+mn-ea"/>
                          <a:cs typeface="+mn-cs"/>
                        </a:rPr>
                        <a:t> and Clift (2000)</a:t>
                      </a:r>
                      <a:endParaRPr lang="en-GB" dirty="0"/>
                    </a:p>
                  </a:txBody>
                  <a:tcPr/>
                </a:tc>
              </a:tr>
              <a:tr h="370840">
                <a:tc>
                  <a:txBody>
                    <a:bodyPr/>
                    <a:lstStyle/>
                    <a:p>
                      <a:r>
                        <a:rPr lang="en-GB" sz="1800" kern="1200" baseline="0" dirty="0" err="1" smtClean="0">
                          <a:solidFill>
                            <a:schemeClr val="dk1"/>
                          </a:solidFill>
                          <a:latin typeface="+mn-lt"/>
                          <a:ea typeface="+mn-ea"/>
                          <a:cs typeface="+mn-cs"/>
                        </a:rPr>
                        <a:t>Salinisation</a:t>
                      </a:r>
                      <a:endParaRPr lang="en-GB" dirty="0"/>
                    </a:p>
                  </a:txBody>
                  <a:tcPr/>
                </a:tc>
                <a:tc>
                  <a:txBody>
                    <a:bodyPr/>
                    <a:lstStyle/>
                    <a:p>
                      <a:r>
                        <a:rPr lang="en-GB" sz="1800" kern="1200" baseline="0" dirty="0" err="1" smtClean="0">
                          <a:solidFill>
                            <a:schemeClr val="dk1"/>
                          </a:solidFill>
                          <a:latin typeface="+mn-lt"/>
                          <a:ea typeface="+mn-ea"/>
                          <a:cs typeface="+mn-cs"/>
                        </a:rPr>
                        <a:t>Feitz</a:t>
                      </a:r>
                      <a:r>
                        <a:rPr lang="en-GB" sz="1800" kern="1200" baseline="0" dirty="0" smtClean="0">
                          <a:solidFill>
                            <a:schemeClr val="dk1"/>
                          </a:solidFill>
                          <a:latin typeface="+mn-lt"/>
                          <a:ea typeface="+mn-ea"/>
                          <a:cs typeface="+mn-cs"/>
                        </a:rPr>
                        <a:t> and Lundie (2002)</a:t>
                      </a:r>
                      <a:endParaRPr lang="en-GB" dirty="0"/>
                    </a:p>
                  </a:txBody>
                  <a:tcPr/>
                </a:tc>
              </a:tr>
              <a:tr h="370840">
                <a:tc>
                  <a:txBody>
                    <a:bodyPr/>
                    <a:lstStyle/>
                    <a:p>
                      <a:r>
                        <a:rPr lang="en-GB" sz="1800" kern="1200" baseline="0" dirty="0" smtClean="0">
                          <a:solidFill>
                            <a:schemeClr val="dk1"/>
                          </a:solidFill>
                          <a:latin typeface="+mn-lt"/>
                          <a:ea typeface="+mn-ea"/>
                          <a:cs typeface="+mn-cs"/>
                        </a:rPr>
                        <a:t>Energy/</a:t>
                      </a:r>
                      <a:r>
                        <a:rPr lang="en-GB" sz="1800" kern="1200" baseline="0" dirty="0" err="1" smtClean="0">
                          <a:solidFill>
                            <a:schemeClr val="dk1"/>
                          </a:solidFill>
                          <a:latin typeface="+mn-lt"/>
                          <a:ea typeface="+mn-ea"/>
                          <a:cs typeface="+mn-cs"/>
                        </a:rPr>
                        <a:t>exergy</a:t>
                      </a:r>
                      <a:endParaRPr lang="en-GB" dirty="0"/>
                    </a:p>
                  </a:txBody>
                  <a:tcPr/>
                </a:tc>
                <a:tc>
                  <a:txBody>
                    <a:bodyPr/>
                    <a:lstStyle/>
                    <a:p>
                      <a:r>
                        <a:rPr lang="en-GB" sz="1800" kern="1200" baseline="0" dirty="0" err="1" smtClean="0">
                          <a:solidFill>
                            <a:schemeClr val="dk1"/>
                          </a:solidFill>
                          <a:latin typeface="+mn-lt"/>
                          <a:ea typeface="+mn-ea"/>
                          <a:cs typeface="+mn-cs"/>
                        </a:rPr>
                        <a:t>Wagendorp</a:t>
                      </a:r>
                      <a:r>
                        <a:rPr lang="en-GB" sz="1800" kern="1200" baseline="0" dirty="0" smtClean="0">
                          <a:solidFill>
                            <a:schemeClr val="dk1"/>
                          </a:solidFill>
                          <a:latin typeface="+mn-lt"/>
                          <a:ea typeface="+mn-ea"/>
                          <a:cs typeface="+mn-cs"/>
                        </a:rPr>
                        <a:t> </a:t>
                      </a:r>
                      <a:r>
                        <a:rPr lang="en-GB" sz="1800" i="1" kern="1200" baseline="0" dirty="0" smtClean="0">
                          <a:solidFill>
                            <a:schemeClr val="dk1"/>
                          </a:solidFill>
                          <a:latin typeface="+mn-lt"/>
                          <a:ea typeface="+mn-ea"/>
                          <a:cs typeface="+mn-cs"/>
                        </a:rPr>
                        <a:t>et al</a:t>
                      </a:r>
                      <a:r>
                        <a:rPr lang="en-GB" sz="1800" kern="1200" baseline="0" dirty="0" smtClean="0">
                          <a:solidFill>
                            <a:schemeClr val="dk1"/>
                          </a:solidFill>
                          <a:latin typeface="+mn-lt"/>
                          <a:ea typeface="+mn-ea"/>
                          <a:cs typeface="+mn-cs"/>
                        </a:rPr>
                        <a:t>. (2006)</a:t>
                      </a:r>
                      <a:endParaRPr lang="en-GB" dirty="0"/>
                    </a:p>
                  </a:txBody>
                  <a:tcPr/>
                </a:tc>
              </a:tr>
              <a:tr h="370840">
                <a:tc>
                  <a:txBody>
                    <a:bodyPr/>
                    <a:lstStyle/>
                    <a:p>
                      <a:r>
                        <a:rPr lang="en-GB" sz="1800" kern="1200" baseline="0" dirty="0" smtClean="0">
                          <a:solidFill>
                            <a:schemeClr val="dk1"/>
                          </a:solidFill>
                          <a:latin typeface="+mn-lt"/>
                          <a:ea typeface="+mn-ea"/>
                          <a:cs typeface="+mn-cs"/>
                        </a:rPr>
                        <a:t>Microbial biomass and diversity</a:t>
                      </a:r>
                      <a:endParaRPr lang="en-GB" dirty="0"/>
                    </a:p>
                  </a:txBody>
                  <a:tcPr/>
                </a:tc>
                <a:tc>
                  <a:txBody>
                    <a:bodyPr/>
                    <a:lstStyle/>
                    <a:p>
                      <a:r>
                        <a:rPr lang="en-GB" sz="1800" kern="1200" baseline="0" dirty="0" err="1" smtClean="0">
                          <a:solidFill>
                            <a:schemeClr val="dk1"/>
                          </a:solidFill>
                          <a:latin typeface="+mn-lt"/>
                          <a:ea typeface="+mn-ea"/>
                          <a:cs typeface="+mn-cs"/>
                        </a:rPr>
                        <a:t>Peixoto</a:t>
                      </a:r>
                      <a:r>
                        <a:rPr lang="en-GB" sz="1800" kern="1200" baseline="0" dirty="0" smtClean="0">
                          <a:solidFill>
                            <a:schemeClr val="dk1"/>
                          </a:solidFill>
                          <a:latin typeface="+mn-lt"/>
                          <a:ea typeface="+mn-ea"/>
                          <a:cs typeface="+mn-cs"/>
                        </a:rPr>
                        <a:t> </a:t>
                      </a:r>
                      <a:r>
                        <a:rPr lang="en-GB" sz="1800" i="1" kern="1200" baseline="0" dirty="0" smtClean="0">
                          <a:solidFill>
                            <a:schemeClr val="dk1"/>
                          </a:solidFill>
                          <a:latin typeface="+mn-lt"/>
                          <a:ea typeface="+mn-ea"/>
                          <a:cs typeface="+mn-cs"/>
                        </a:rPr>
                        <a:t>et al</a:t>
                      </a:r>
                      <a:r>
                        <a:rPr lang="en-GB" sz="1800" kern="1200" baseline="0" dirty="0" smtClean="0">
                          <a:solidFill>
                            <a:schemeClr val="dk1"/>
                          </a:solidFill>
                          <a:latin typeface="+mn-lt"/>
                          <a:ea typeface="+mn-ea"/>
                          <a:cs typeface="+mn-cs"/>
                        </a:rPr>
                        <a:t>. (2006)</a:t>
                      </a:r>
                      <a:endParaRPr lang="en-GB" dirty="0"/>
                    </a:p>
                  </a:txBody>
                  <a:tcPr/>
                </a:tc>
              </a:tr>
              <a:tr h="370840">
                <a:tc>
                  <a:txBody>
                    <a:bodyPr/>
                    <a:lstStyle/>
                    <a:p>
                      <a:r>
                        <a:rPr lang="en-GB" sz="1800" kern="1200" baseline="0" dirty="0" smtClean="0">
                          <a:solidFill>
                            <a:schemeClr val="dk1"/>
                          </a:solidFill>
                          <a:latin typeface="+mn-lt"/>
                          <a:ea typeface="+mn-ea"/>
                          <a:cs typeface="+mn-cs"/>
                        </a:rPr>
                        <a:t>Soil organic carbon, SOC</a:t>
                      </a:r>
                      <a:endParaRPr lang="en-GB" dirty="0"/>
                    </a:p>
                  </a:txBody>
                  <a:tcPr/>
                </a:tc>
                <a:tc>
                  <a:txBody>
                    <a:bodyPr/>
                    <a:lstStyle/>
                    <a:p>
                      <a:r>
                        <a:rPr lang="en-GB" sz="1800" kern="1200" baseline="0" dirty="0" smtClean="0">
                          <a:solidFill>
                            <a:schemeClr val="dk1"/>
                          </a:solidFill>
                          <a:latin typeface="+mn-lt"/>
                          <a:ea typeface="+mn-ea"/>
                          <a:cs typeface="+mn-cs"/>
                        </a:rPr>
                        <a:t>Milà i Canals </a:t>
                      </a:r>
                      <a:r>
                        <a:rPr lang="en-GB" sz="1800" i="1" kern="1200" baseline="0" dirty="0" smtClean="0">
                          <a:solidFill>
                            <a:schemeClr val="dk1"/>
                          </a:solidFill>
                          <a:latin typeface="+mn-lt"/>
                          <a:ea typeface="+mn-ea"/>
                          <a:cs typeface="+mn-cs"/>
                        </a:rPr>
                        <a:t>et al</a:t>
                      </a:r>
                      <a:r>
                        <a:rPr lang="en-GB" sz="1800" kern="1200" baseline="0" dirty="0" smtClean="0">
                          <a:solidFill>
                            <a:schemeClr val="dk1"/>
                          </a:solidFill>
                          <a:latin typeface="+mn-lt"/>
                          <a:ea typeface="+mn-ea"/>
                          <a:cs typeface="+mn-cs"/>
                        </a:rPr>
                        <a:t>. (2007)</a:t>
                      </a:r>
                      <a:endParaRPr lang="en-GB" dirty="0"/>
                    </a:p>
                  </a:txBody>
                  <a:tcPr/>
                </a:tc>
              </a:tr>
            </a:tbl>
          </a:graphicData>
        </a:graphic>
      </p:graphicFrame>
    </p:spTree>
    <p:extLst>
      <p:ext uri="{BB962C8B-B14F-4D97-AF65-F5344CB8AC3E}">
        <p14:creationId xmlns:p14="http://schemas.microsoft.com/office/powerpoint/2010/main" val="14793248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 as indicator for BPP</a:t>
            </a:r>
            <a:endParaRPr lang="en-GB" dirty="0"/>
          </a:p>
        </p:txBody>
      </p:sp>
      <p:sp>
        <p:nvSpPr>
          <p:cNvPr id="3" name="Content Placeholder 2"/>
          <p:cNvSpPr>
            <a:spLocks noGrp="1"/>
          </p:cNvSpPr>
          <p:nvPr>
            <p:ph idx="1"/>
          </p:nvPr>
        </p:nvSpPr>
        <p:spPr>
          <a:xfrm>
            <a:off x="457200" y="1371600"/>
            <a:ext cx="8540496" cy="4800600"/>
          </a:xfrm>
        </p:spPr>
        <p:txBody>
          <a:bodyPr/>
          <a:lstStyle/>
          <a:p>
            <a:pPr>
              <a:buFont typeface="Arial"/>
              <a:buChar char="•"/>
            </a:pPr>
            <a:r>
              <a:rPr lang="en-GB" sz="2400" dirty="0" smtClean="0"/>
              <a:t>Soil Organic Carbon (SOC) is a robust, stand-alone indicator for BPP</a:t>
            </a:r>
          </a:p>
          <a:p>
            <a:pPr lvl="1"/>
            <a:r>
              <a:rPr lang="en-GB" sz="2400" dirty="0" smtClean="0"/>
              <a:t>Also recommended in ILCD (European Commission 2010)</a:t>
            </a:r>
          </a:p>
          <a:p>
            <a:pPr>
              <a:buFont typeface="Arial"/>
              <a:buChar char="•"/>
            </a:pPr>
            <a:r>
              <a:rPr lang="en-GB" sz="2400" dirty="0" smtClean="0"/>
              <a:t>Data are increasingly available, e.g. through IPCC (2006)</a:t>
            </a:r>
          </a:p>
          <a:p>
            <a:pPr lvl="1"/>
            <a:r>
              <a:rPr lang="en-GB" sz="2400" dirty="0" smtClean="0"/>
              <a:t>SOC in different soil types and land uses in world climate zones </a:t>
            </a:r>
          </a:p>
          <a:p>
            <a:pPr lvl="1"/>
            <a:r>
              <a:rPr lang="en-GB" sz="2400" dirty="0" smtClean="0"/>
              <a:t>Effects from land management on SOC</a:t>
            </a:r>
          </a:p>
          <a:p>
            <a:pPr>
              <a:buFont typeface="Arial"/>
              <a:buChar char="•"/>
            </a:pPr>
            <a:r>
              <a:rPr lang="en-GB" sz="2400" dirty="0" smtClean="0"/>
              <a:t>Reference situation: SOC present in (quasi-)natural land cover predominant in global biomes and </a:t>
            </a:r>
            <a:r>
              <a:rPr lang="en-GB" sz="2400" dirty="0" err="1" smtClean="0"/>
              <a:t>ecoregions</a:t>
            </a:r>
            <a:endParaRPr lang="en-GB" sz="2400" dirty="0" smtClean="0"/>
          </a:p>
          <a:p>
            <a:pPr>
              <a:buFont typeface="Arial"/>
              <a:buChar char="•"/>
            </a:pPr>
            <a:r>
              <a:rPr lang="en-GB" sz="2400" dirty="0" smtClean="0"/>
              <a:t>Impact measured as “Carbon deficit” (or credit) [kg C year]</a:t>
            </a:r>
            <a:endParaRPr lang="en-US" sz="2400" dirty="0" smtClean="0"/>
          </a:p>
        </p:txBody>
      </p:sp>
    </p:spTree>
    <p:extLst>
      <p:ext uri="{BB962C8B-B14F-4D97-AF65-F5344CB8AC3E}">
        <p14:creationId xmlns:p14="http://schemas.microsoft.com/office/powerpoint/2010/main" val="30496542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66" y="494158"/>
            <a:ext cx="8229600" cy="1143000"/>
          </a:xfrm>
        </p:spPr>
        <p:txBody>
          <a:bodyPr>
            <a:noAutofit/>
          </a:bodyPr>
          <a:lstStyle/>
          <a:p>
            <a:r>
              <a:rPr lang="en-GB" sz="4000" dirty="0" smtClean="0"/>
              <a:t>Some SOC values </a:t>
            </a:r>
            <a:r>
              <a:rPr lang="en-GB" sz="4000" dirty="0"/>
              <a:t/>
            </a:r>
            <a:br>
              <a:rPr lang="en-GB" sz="4000" dirty="0"/>
            </a:br>
            <a:r>
              <a:rPr lang="it-IT" sz="4000" dirty="0" smtClean="0">
                <a:ea typeface="Times New Roman"/>
              </a:rPr>
              <a:t>(</a:t>
            </a:r>
            <a:r>
              <a:rPr lang="it-IT" sz="4000" dirty="0" err="1">
                <a:ea typeface="Times New Roman"/>
              </a:rPr>
              <a:t>tonnes</a:t>
            </a:r>
            <a:r>
              <a:rPr lang="it-IT" sz="4000" dirty="0">
                <a:ea typeface="Times New Roman"/>
              </a:rPr>
              <a:t> C ha</a:t>
            </a:r>
            <a:r>
              <a:rPr lang="it-IT" sz="4000" baseline="30000" dirty="0">
                <a:ea typeface="Times New Roman"/>
              </a:rPr>
              <a:t>-1</a:t>
            </a:r>
            <a:r>
              <a:rPr lang="it-IT" sz="4000" dirty="0">
                <a:ea typeface="Times New Roman"/>
              </a:rPr>
              <a:t> in 0-30 cm </a:t>
            </a:r>
            <a:r>
              <a:rPr lang="it-IT" sz="4000" dirty="0" err="1">
                <a:ea typeface="Times New Roman"/>
              </a:rPr>
              <a:t>depth</a:t>
            </a:r>
            <a:r>
              <a:rPr lang="it-IT" sz="4000" dirty="0">
                <a:ea typeface="Times New Roman"/>
              </a:rPr>
              <a:t>)</a:t>
            </a:r>
            <a:r>
              <a:rPr lang="en-GB" sz="4000" dirty="0">
                <a:ea typeface="Times New Roman"/>
              </a:rPr>
              <a:t/>
            </a:r>
            <a:br>
              <a:rPr lang="en-GB" sz="4000" dirty="0">
                <a:ea typeface="Times New Roman"/>
              </a:rPr>
            </a:br>
            <a:endParaRPr lang="en-GB" sz="4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6065814"/>
              </p:ext>
            </p:extLst>
          </p:nvPr>
        </p:nvGraphicFramePr>
        <p:xfrm>
          <a:off x="397478" y="1944360"/>
          <a:ext cx="8380679" cy="4045919"/>
        </p:xfrm>
        <a:graphic>
          <a:graphicData uri="http://schemas.openxmlformats.org/drawingml/2006/table">
            <a:tbl>
              <a:tblPr/>
              <a:tblGrid>
                <a:gridCol w="2047295"/>
                <a:gridCol w="1039876"/>
                <a:gridCol w="735932"/>
                <a:gridCol w="962660"/>
                <a:gridCol w="901058"/>
                <a:gridCol w="915730"/>
                <a:gridCol w="835660"/>
                <a:gridCol w="942468"/>
              </a:tblGrid>
              <a:tr h="6585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ea typeface="Times New Roman"/>
                        </a:rPr>
                        <a:t>CLIMATE REGION</a:t>
                      </a:r>
                      <a:endParaRPr lang="en-GB" sz="1400" dirty="0" smtClean="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smtClean="0">
                          <a:latin typeface="+mn-lt"/>
                          <a:ea typeface="Times New Roman"/>
                        </a:rPr>
                        <a:t>AREA</a:t>
                      </a:r>
                      <a:endParaRPr lang="en-GB" sz="1400" dirty="0" smtClean="0">
                        <a:latin typeface="+mn-lt"/>
                        <a:ea typeface="Times New Roman"/>
                      </a:endParaRPr>
                    </a:p>
                    <a:p>
                      <a:pPr algn="ctr">
                        <a:spcAft>
                          <a:spcPts val="0"/>
                        </a:spcAft>
                      </a:pPr>
                      <a:r>
                        <a:rPr lang="en-US" sz="1400" b="1" dirty="0" smtClean="0">
                          <a:latin typeface="+mn-lt"/>
                          <a:ea typeface="Times New Roman"/>
                        </a:rPr>
                        <a:t>(km</a:t>
                      </a:r>
                      <a:r>
                        <a:rPr lang="en-US" sz="1400" b="1" baseline="30000" dirty="0" smtClean="0">
                          <a:latin typeface="+mn-lt"/>
                          <a:ea typeface="Times New Roman"/>
                        </a:rPr>
                        <a:t>2</a:t>
                      </a:r>
                      <a:r>
                        <a:rPr lang="en-US" sz="1400" b="1" dirty="0" smtClean="0">
                          <a:latin typeface="+mn-lt"/>
                          <a:ea typeface="Times New Roman"/>
                        </a:rPr>
                        <a:t>)</a:t>
                      </a:r>
                      <a:endParaRPr lang="en-GB" sz="1400" dirty="0" smtClean="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smtClean="0">
                          <a:latin typeface="+mn-lt"/>
                          <a:ea typeface="Times New Roman"/>
                        </a:rPr>
                        <a:t>Relative</a:t>
                      </a:r>
                      <a:endParaRPr lang="en-GB" sz="1400" dirty="0" smtClean="0">
                        <a:latin typeface="+mn-lt"/>
                        <a:ea typeface="Times New Roman"/>
                      </a:endParaRPr>
                    </a:p>
                    <a:p>
                      <a:pPr algn="ctr">
                        <a:spcAft>
                          <a:spcPts val="0"/>
                        </a:spcAft>
                      </a:pPr>
                      <a:r>
                        <a:rPr lang="en-US" sz="1400" b="1" dirty="0" smtClean="0">
                          <a:latin typeface="+mn-lt"/>
                          <a:ea typeface="Times New Roman"/>
                        </a:rPr>
                        <a:t> (%)</a:t>
                      </a:r>
                      <a:endParaRPr lang="en-GB" sz="1400" dirty="0" smtClean="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smtClean="0">
                          <a:latin typeface="+mn-lt"/>
                          <a:ea typeface="Times New Roman"/>
                        </a:rPr>
                        <a:t>Permanent</a:t>
                      </a:r>
                      <a:endParaRPr lang="en-GB" sz="1400" dirty="0" smtClean="0">
                        <a:latin typeface="+mn-lt"/>
                        <a:ea typeface="Times New Roman"/>
                      </a:endParaRPr>
                    </a:p>
                    <a:p>
                      <a:pPr algn="ctr">
                        <a:spcAft>
                          <a:spcPts val="0"/>
                        </a:spcAft>
                      </a:pPr>
                      <a:r>
                        <a:rPr lang="en-US" sz="1400" b="1" dirty="0" smtClean="0">
                          <a:latin typeface="+mn-lt"/>
                          <a:ea typeface="Times New Roman"/>
                        </a:rPr>
                        <a:t>Grassland</a:t>
                      </a:r>
                      <a:endParaRPr lang="en-GB" sz="1400" dirty="0" smtClean="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smtClean="0">
                          <a:latin typeface="+mn-lt"/>
                          <a:ea typeface="Times New Roman"/>
                        </a:rPr>
                        <a:t>Long-term</a:t>
                      </a:r>
                      <a:endParaRPr lang="en-GB" sz="1400" dirty="0" smtClean="0">
                        <a:latin typeface="+mn-lt"/>
                        <a:ea typeface="Times New Roman"/>
                      </a:endParaRPr>
                    </a:p>
                    <a:p>
                      <a:pPr algn="ctr">
                        <a:spcAft>
                          <a:spcPts val="0"/>
                        </a:spcAft>
                      </a:pPr>
                      <a:r>
                        <a:rPr lang="en-US" sz="1400" b="1" dirty="0" smtClean="0">
                          <a:latin typeface="+mn-lt"/>
                          <a:ea typeface="Times New Roman"/>
                        </a:rPr>
                        <a:t>Cultivated</a:t>
                      </a:r>
                      <a:endParaRPr lang="en-GB" sz="1400" dirty="0" smtClean="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smtClean="0">
                          <a:latin typeface="+mn-lt"/>
                          <a:ea typeface="Times New Roman"/>
                        </a:rPr>
                        <a:t>Native</a:t>
                      </a:r>
                      <a:endParaRPr lang="en-GB" sz="1400" dirty="0" smtClean="0">
                        <a:latin typeface="+mn-lt"/>
                        <a:ea typeface="Times New Roman"/>
                      </a:endParaRPr>
                    </a:p>
                    <a:p>
                      <a:pPr algn="ctr">
                        <a:spcAft>
                          <a:spcPts val="0"/>
                        </a:spcAft>
                      </a:pPr>
                      <a:r>
                        <a:rPr lang="en-US" sz="1400" b="1" dirty="0" smtClean="0">
                          <a:latin typeface="+mn-lt"/>
                          <a:ea typeface="Times New Roman"/>
                        </a:rPr>
                        <a:t>Ecosystem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ea typeface="Times New Roman"/>
                        </a:rPr>
                        <a:t>Set-Aside</a:t>
                      </a:r>
                      <a:endParaRPr lang="en-GB" sz="1400" dirty="0" smtClean="0">
                        <a:latin typeface="+mn-lt"/>
                        <a:ea typeface="Times New Roman"/>
                      </a:endParaRPr>
                    </a:p>
                    <a:p>
                      <a:pPr algn="r">
                        <a:spcAft>
                          <a:spcPts val="0"/>
                        </a:spcAft>
                      </a:pPr>
                      <a:endParaRPr lang="en-GB" sz="14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ea typeface="Times New Roman"/>
                        </a:rPr>
                        <a:t>Paddy Rice</a:t>
                      </a:r>
                      <a:endParaRPr lang="en-GB" sz="1400" dirty="0" smtClean="0">
                        <a:latin typeface="+mn-lt"/>
                        <a:ea typeface="Times New Roman"/>
                      </a:endParaRPr>
                    </a:p>
                    <a:p>
                      <a:pPr algn="r">
                        <a:spcAft>
                          <a:spcPts val="0"/>
                        </a:spcAft>
                      </a:pPr>
                      <a:endParaRPr lang="en-GB" sz="14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Tropical Dry </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30,553,142</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22.8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36.4</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37.1</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dirty="0">
                          <a:latin typeface="+mn-lt"/>
                          <a:ea typeface="Times New Roman"/>
                        </a:rPr>
                        <a:t>37.2</a:t>
                      </a:r>
                      <a:endParaRPr lang="en-GB" sz="24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36.4</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dirty="0">
                          <a:solidFill>
                            <a:srgbClr val="000000"/>
                          </a:solidFill>
                          <a:latin typeface="+mn-lt"/>
                          <a:ea typeface="Times New Roman"/>
                        </a:rPr>
                        <a:t>38.7</a:t>
                      </a:r>
                      <a:endParaRPr lang="en-GB" sz="24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Tropical Montane </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7,351,295</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5.5</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65.0</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dirty="0">
                          <a:latin typeface="+mn-lt"/>
                          <a:ea typeface="Times New Roman"/>
                        </a:rPr>
                        <a:t>76.3</a:t>
                      </a:r>
                      <a:endParaRPr lang="en-GB" sz="24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dirty="0">
                          <a:latin typeface="+mn-lt"/>
                          <a:ea typeface="Times New Roman"/>
                        </a:rPr>
                        <a:t>70.9</a:t>
                      </a:r>
                      <a:endParaRPr lang="en-GB" sz="24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72.7</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74.8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Warm Temperate Moist</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5,528,026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4.1</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79.2</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dirty="0">
                          <a:latin typeface="+mn-lt"/>
                          <a:ea typeface="Times New Roman"/>
                        </a:rPr>
                        <a:t>81.4</a:t>
                      </a:r>
                      <a:endParaRPr lang="en-GB" sz="24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78.0</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77.4</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80.9</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Warm Temperate Dry</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12,631,558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9.4</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36.9</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38.1</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37.2</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37.5</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37.7</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Cool Temperate Moist</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11,808,612</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8.8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91.3</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94.3</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95.0</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96.0</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96.6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Cool Temperate Dry</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12,221,975</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9.1</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49.1</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51.4</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49.2</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50.3</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50.3</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Boreal Moist </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13,770,293</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10.3</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84.1</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70.9</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85.1</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73.8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66.1</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Boreal Dry </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3,808,837</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2.8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74.9</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72.7</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81.8</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74.1</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71.8</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Polar Moist </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7,565,826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5.6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42.7</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36.4</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46.4</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36.6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25.5</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576">
                <a:tc>
                  <a:txBody>
                    <a:bodyPr/>
                    <a:lstStyle/>
                    <a:p>
                      <a:pPr>
                        <a:spcAft>
                          <a:spcPts val="0"/>
                        </a:spcAft>
                      </a:pPr>
                      <a:r>
                        <a:rPr lang="en-US" sz="1400">
                          <a:latin typeface="+mn-lt"/>
                          <a:ea typeface="Times New Roman"/>
                        </a:rPr>
                        <a:t>Polar Dry </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1,975,716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1.5</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47.5</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45.8</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latin typeface="+mn-lt"/>
                          <a:ea typeface="Times New Roman"/>
                        </a:rPr>
                        <a:t>53.5</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46.6</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a:solidFill>
                            <a:srgbClr val="000000"/>
                          </a:solidFill>
                          <a:latin typeface="+mn-lt"/>
                          <a:ea typeface="Times New Roman"/>
                        </a:rPr>
                        <a:t>45.2</a:t>
                      </a: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367">
                <a:tc>
                  <a:txBody>
                    <a:bodyPr/>
                    <a:lstStyle/>
                    <a:p>
                      <a:pPr>
                        <a:spcAft>
                          <a:spcPts val="0"/>
                        </a:spcAft>
                      </a:pPr>
                      <a:r>
                        <a:rPr lang="en-US" sz="1400" b="1">
                          <a:latin typeface="+mn-lt"/>
                          <a:ea typeface="Times New Roman"/>
                        </a:rPr>
                        <a:t>Total (without Antarctica)</a:t>
                      </a: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US" sz="1400" b="1" dirty="0" smtClean="0">
                        <a:latin typeface="+mn-lt"/>
                        <a:ea typeface="Times New Roman"/>
                      </a:endParaRPr>
                    </a:p>
                    <a:p>
                      <a:pPr algn="r">
                        <a:spcAft>
                          <a:spcPts val="0"/>
                        </a:spcAft>
                      </a:pPr>
                      <a:r>
                        <a:rPr lang="en-US" sz="1400" b="1" dirty="0" smtClean="0">
                          <a:latin typeface="+mn-lt"/>
                          <a:ea typeface="Times New Roman"/>
                        </a:rPr>
                        <a:t>134,075,489</a:t>
                      </a:r>
                      <a:endParaRPr lang="en-GB" sz="24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US" sz="1400" b="1" dirty="0" smtClean="0">
                        <a:latin typeface="+mn-lt"/>
                        <a:ea typeface="Times New Roman"/>
                      </a:endParaRPr>
                    </a:p>
                    <a:p>
                      <a:pPr algn="r">
                        <a:spcAft>
                          <a:spcPts val="0"/>
                        </a:spcAft>
                      </a:pPr>
                      <a:r>
                        <a:rPr lang="en-US" sz="1400" b="1" dirty="0" smtClean="0">
                          <a:latin typeface="+mn-lt"/>
                          <a:ea typeface="Times New Roman"/>
                        </a:rPr>
                        <a:t>100.0</a:t>
                      </a:r>
                      <a:endParaRPr lang="en-GB" sz="24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240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376236" y="5958364"/>
            <a:ext cx="3648956" cy="369332"/>
          </a:xfrm>
          <a:prstGeom prst="rect">
            <a:avLst/>
          </a:prstGeom>
          <a:noFill/>
        </p:spPr>
        <p:txBody>
          <a:bodyPr wrap="none" rtlCol="0">
            <a:spAutoFit/>
          </a:bodyPr>
          <a:lstStyle/>
          <a:p>
            <a:r>
              <a:rPr lang="en-US" dirty="0" smtClean="0"/>
              <a:t>Source: </a:t>
            </a:r>
            <a:r>
              <a:rPr lang="en-GB" dirty="0"/>
              <a:t>extrapolated from IPCC 2006</a:t>
            </a:r>
            <a:endParaRPr lang="en-US" dirty="0"/>
          </a:p>
        </p:txBody>
      </p:sp>
    </p:spTree>
    <p:extLst>
      <p:ext uri="{BB962C8B-B14F-4D97-AF65-F5344CB8AC3E}">
        <p14:creationId xmlns:p14="http://schemas.microsoft.com/office/powerpoint/2010/main" val="37711672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lstStyle/>
          <a:p>
            <a:r>
              <a:rPr lang="en-GB" dirty="0" smtClean="0"/>
              <a:t>Calculating CF for BPP</a:t>
            </a:r>
            <a:endParaRPr lang="en-GB" dirty="0"/>
          </a:p>
        </p:txBody>
      </p:sp>
      <p:sp>
        <p:nvSpPr>
          <p:cNvPr id="4" name="Content Placeholder 3"/>
          <p:cNvSpPr>
            <a:spLocks noGrp="1"/>
          </p:cNvSpPr>
          <p:nvPr>
            <p:ph idx="1"/>
          </p:nvPr>
        </p:nvSpPr>
        <p:spPr>
          <a:xfrm>
            <a:off x="1287444" y="1033807"/>
            <a:ext cx="3023118" cy="419878"/>
          </a:xfrm>
        </p:spPr>
        <p:txBody>
          <a:bodyPr>
            <a:noAutofit/>
          </a:bodyPr>
          <a:lstStyle/>
          <a:p>
            <a:pPr>
              <a:buNone/>
            </a:pPr>
            <a:r>
              <a:rPr lang="en-GB" sz="1800" b="0" dirty="0">
                <a:solidFill>
                  <a:schemeClr val="accent1">
                    <a:lumMod val="90000"/>
                  </a:schemeClr>
                </a:solidFill>
              </a:rPr>
              <a:t>CF</a:t>
            </a:r>
            <a:r>
              <a:rPr lang="en-GB" sz="1800" b="0" dirty="0">
                <a:solidFill>
                  <a:schemeClr val="accent1">
                    <a:lumMod val="90000"/>
                  </a:schemeClr>
                </a:solidFill>
              </a:rPr>
              <a:t> </a:t>
            </a:r>
            <a:r>
              <a:rPr lang="en-GB" sz="1800" b="0" dirty="0">
                <a:solidFill>
                  <a:schemeClr val="accent1">
                    <a:lumMod val="90000"/>
                  </a:schemeClr>
                </a:solidFill>
              </a:rPr>
              <a:t>for</a:t>
            </a:r>
            <a:r>
              <a:rPr lang="en-GB" sz="1800" b="0" dirty="0">
                <a:solidFill>
                  <a:schemeClr val="accent1">
                    <a:lumMod val="90000"/>
                  </a:schemeClr>
                </a:solidFill>
              </a:rPr>
              <a:t> </a:t>
            </a:r>
            <a:r>
              <a:rPr lang="en-GB" sz="1800" b="0" dirty="0">
                <a:solidFill>
                  <a:schemeClr val="accent1">
                    <a:lumMod val="90000"/>
                  </a:schemeClr>
                </a:solidFill>
              </a:rPr>
              <a:t>transformation</a:t>
            </a:r>
            <a:r>
              <a:rPr lang="en-GB" sz="1800" b="0" dirty="0">
                <a:solidFill>
                  <a:schemeClr val="accent1">
                    <a:lumMod val="90000"/>
                  </a:schemeClr>
                </a:solidFill>
              </a:rPr>
              <a:t> flows:</a:t>
            </a:r>
            <a:endParaRPr lang="en-GB" sz="1800" b="0" dirty="0">
              <a:solidFill>
                <a:schemeClr val="accent1">
                  <a:lumMod val="90000"/>
                </a:schemeClr>
              </a:solidFill>
            </a:endParaRPr>
          </a:p>
        </p:txBody>
      </p:sp>
      <p:pic>
        <p:nvPicPr>
          <p:cNvPr id="272" name="Picture 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88" y="2132058"/>
            <a:ext cx="1354459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6"/>
          <p:cNvGraphicFramePr>
            <a:graphicFrameLocks noChangeAspect="1"/>
          </p:cNvGraphicFramePr>
          <p:nvPr/>
        </p:nvGraphicFramePr>
        <p:xfrm>
          <a:off x="6057900" y="1340979"/>
          <a:ext cx="3005138" cy="395287"/>
        </p:xfrm>
        <a:graphic>
          <a:graphicData uri="http://schemas.openxmlformats.org/presentationml/2006/ole">
            <mc:AlternateContent xmlns:mc="http://schemas.openxmlformats.org/markup-compatibility/2006">
              <mc:Choice xmlns:v="urn:schemas-microsoft-com:vml" Requires="v">
                <p:oleObj spid="_x0000_s4216" name="Equation" r:id="rId5" imgW="2323800" imgH="304560" progId="Equation.3">
                  <p:embed/>
                </p:oleObj>
              </mc:Choice>
              <mc:Fallback>
                <p:oleObj name="Equation" r:id="rId5" imgW="2323800" imgH="304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900" y="1340979"/>
                        <a:ext cx="30051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2"/>
          <p:cNvGraphicFramePr>
            <a:graphicFrameLocks noChangeAspect="1"/>
          </p:cNvGraphicFramePr>
          <p:nvPr/>
        </p:nvGraphicFramePr>
        <p:xfrm>
          <a:off x="1455738" y="1418766"/>
          <a:ext cx="2101850" cy="295275"/>
        </p:xfrm>
        <a:graphic>
          <a:graphicData uri="http://schemas.openxmlformats.org/presentationml/2006/ole">
            <mc:AlternateContent xmlns:mc="http://schemas.openxmlformats.org/markup-compatibility/2006">
              <mc:Choice xmlns:v="urn:schemas-microsoft-com:vml" Requires="v">
                <p:oleObj spid="_x0000_s4217" name="Equation" r:id="rId7" imgW="1625400" imgH="228600" progId="Equation.3">
                  <p:embed/>
                </p:oleObj>
              </mc:Choice>
              <mc:Fallback>
                <p:oleObj name="Equation" r:id="rId7" imgW="16254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5738" y="1418766"/>
                        <a:ext cx="2101850"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44"/>
          <p:cNvGraphicFramePr>
            <a:graphicFrameLocks noChangeAspect="1"/>
          </p:cNvGraphicFramePr>
          <p:nvPr/>
        </p:nvGraphicFramePr>
        <p:xfrm>
          <a:off x="3487279" y="1406066"/>
          <a:ext cx="2532062" cy="309563"/>
        </p:xfrm>
        <a:graphic>
          <a:graphicData uri="http://schemas.openxmlformats.org/presentationml/2006/ole">
            <mc:AlternateContent xmlns:mc="http://schemas.openxmlformats.org/markup-compatibility/2006">
              <mc:Choice xmlns:v="urn:schemas-microsoft-com:vml" Requires="v">
                <p:oleObj spid="_x0000_s4218" name="Equation" r:id="rId9" imgW="1955520" imgH="241200" progId="Equation.3">
                  <p:embed/>
                </p:oleObj>
              </mc:Choice>
              <mc:Fallback>
                <p:oleObj name="Equation" r:id="rId9" imgW="195552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7279" y="1406066"/>
                        <a:ext cx="2532062" cy="30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nvGraphicFramePr>
        <p:xfrm>
          <a:off x="3994374" y="2149402"/>
          <a:ext cx="2413000" cy="611188"/>
        </p:xfrm>
        <a:graphic>
          <a:graphicData uri="http://schemas.openxmlformats.org/presentationml/2006/ole">
            <mc:AlternateContent xmlns:mc="http://schemas.openxmlformats.org/markup-compatibility/2006">
              <mc:Choice xmlns:v="urn:schemas-microsoft-com:vml" Requires="v">
                <p:oleObj spid="_x0000_s4219" name="Equation" r:id="rId11" imgW="1866600" imgH="469800" progId="Equation.3">
                  <p:embed/>
                </p:oleObj>
              </mc:Choice>
              <mc:Fallback>
                <p:oleObj name="Equation" r:id="rId11" imgW="1866600" imgH="469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4374" y="2149402"/>
                        <a:ext cx="2413000"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6"/>
          <p:cNvGraphicFramePr>
            <a:graphicFrameLocks noChangeAspect="1"/>
          </p:cNvGraphicFramePr>
          <p:nvPr/>
        </p:nvGraphicFramePr>
        <p:xfrm>
          <a:off x="1485900" y="2306638"/>
          <a:ext cx="2514600" cy="295275"/>
        </p:xfrm>
        <a:graphic>
          <a:graphicData uri="http://schemas.openxmlformats.org/presentationml/2006/ole">
            <mc:AlternateContent xmlns:mc="http://schemas.openxmlformats.org/markup-compatibility/2006">
              <mc:Choice xmlns:v="urn:schemas-microsoft-com:vml" Requires="v">
                <p:oleObj spid="_x0000_s4220" name="Equation" r:id="rId13" imgW="1942920" imgH="228600" progId="Equation.3">
                  <p:embed/>
                </p:oleObj>
              </mc:Choice>
              <mc:Fallback>
                <p:oleObj name="Equation" r:id="rId13" imgW="194292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85900" y="2306638"/>
                        <a:ext cx="2514600"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Content Placeholder 3"/>
          <p:cNvSpPr txBox="1">
            <a:spLocks/>
          </p:cNvSpPr>
          <p:nvPr/>
        </p:nvSpPr>
        <p:spPr bwMode="auto">
          <a:xfrm>
            <a:off x="1518391" y="2059685"/>
            <a:ext cx="3023118" cy="41987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95263" marR="0" lvl="0" indent="-195263" algn="l" defTabSz="912813" rtl="0" eaLnBrk="1" fontAlgn="base" latinLnBrk="0" hangingPunct="1">
              <a:lnSpc>
                <a:spcPct val="100000"/>
              </a:lnSpc>
              <a:spcBef>
                <a:spcPct val="50000"/>
              </a:spcBef>
              <a:spcAft>
                <a:spcPct val="0"/>
              </a:spcAft>
              <a:buClr>
                <a:srgbClr val="009999"/>
              </a:buClr>
              <a:buSzTx/>
              <a:buFont typeface="Arial" pitchFamily="34" charset="0"/>
              <a:buNone/>
              <a:tabLst/>
              <a:defRPr/>
            </a:pPr>
            <a:r>
              <a:rPr kumimoji="0" lang="en-GB" sz="1800" b="0" i="0" u="none" strike="noStrike" kern="0" cap="none" spc="0" normalizeH="0" baseline="0" noProof="0" dirty="0" smtClean="0">
                <a:ln>
                  <a:noFill/>
                </a:ln>
                <a:solidFill>
                  <a:schemeClr val="accent1">
                    <a:lumMod val="90000"/>
                  </a:schemeClr>
                </a:solidFill>
                <a:effectLst/>
                <a:uLnTx/>
                <a:uFillTx/>
                <a:latin typeface="+mn-lt"/>
                <a:ea typeface="+mn-ea"/>
                <a:cs typeface="+mn-cs"/>
              </a:rPr>
              <a:t>CF for occupation flows:</a:t>
            </a:r>
            <a:endParaRPr kumimoji="0" lang="en-GB" sz="1800" b="0" i="0"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16" name="Freeform 15"/>
          <p:cNvSpPr/>
          <p:nvPr/>
        </p:nvSpPr>
        <p:spPr bwMode="auto">
          <a:xfrm>
            <a:off x="2258008" y="3135086"/>
            <a:ext cx="1166327" cy="1959428"/>
          </a:xfrm>
          <a:custGeom>
            <a:avLst/>
            <a:gdLst>
              <a:gd name="connsiteX0" fmla="*/ 9331 w 1166327"/>
              <a:gd name="connsiteY0" fmla="*/ 1576873 h 1959428"/>
              <a:gd name="connsiteX1" fmla="*/ 0 w 1166327"/>
              <a:gd name="connsiteY1" fmla="*/ 1959428 h 1959428"/>
              <a:gd name="connsiteX2" fmla="*/ 1166327 w 1166327"/>
              <a:gd name="connsiteY2" fmla="*/ 0 h 1959428"/>
              <a:gd name="connsiteX3" fmla="*/ 942392 w 1166327"/>
              <a:gd name="connsiteY3" fmla="*/ 0 h 1959428"/>
              <a:gd name="connsiteX4" fmla="*/ 9331 w 1166327"/>
              <a:gd name="connsiteY4" fmla="*/ 1576873 h 195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327" h="1959428">
                <a:moveTo>
                  <a:pt x="9331" y="1576873"/>
                </a:moveTo>
                <a:lnTo>
                  <a:pt x="0" y="1959428"/>
                </a:lnTo>
                <a:lnTo>
                  <a:pt x="1166327" y="0"/>
                </a:lnTo>
                <a:lnTo>
                  <a:pt x="942392" y="0"/>
                </a:lnTo>
                <a:lnTo>
                  <a:pt x="9331" y="1576873"/>
                </a:lnTo>
                <a:close/>
              </a:path>
            </a:pathLst>
          </a:custGeom>
          <a:solidFill>
            <a:srgbClr val="09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096699"/>
              </a:solidFill>
              <a:effectLst/>
              <a:latin typeface="Times" pitchFamily="-96" charset="0"/>
            </a:endParaRPr>
          </a:p>
        </p:txBody>
      </p:sp>
      <p:sp>
        <p:nvSpPr>
          <p:cNvPr id="17" name="Freeform 16"/>
          <p:cNvSpPr/>
          <p:nvPr/>
        </p:nvSpPr>
        <p:spPr bwMode="auto">
          <a:xfrm>
            <a:off x="2276669" y="3135086"/>
            <a:ext cx="3489649" cy="1959428"/>
          </a:xfrm>
          <a:custGeom>
            <a:avLst/>
            <a:gdLst>
              <a:gd name="connsiteX0" fmla="*/ 3489649 w 3489649"/>
              <a:gd name="connsiteY0" fmla="*/ 0 h 1959428"/>
              <a:gd name="connsiteX1" fmla="*/ 1166327 w 3489649"/>
              <a:gd name="connsiteY1" fmla="*/ 9330 h 1959428"/>
              <a:gd name="connsiteX2" fmla="*/ 0 w 3489649"/>
              <a:gd name="connsiteY2" fmla="*/ 1959428 h 1959428"/>
              <a:gd name="connsiteX3" fmla="*/ 2341984 w 3489649"/>
              <a:gd name="connsiteY3" fmla="*/ 1950098 h 1959428"/>
              <a:gd name="connsiteX4" fmla="*/ 3489649 w 3489649"/>
              <a:gd name="connsiteY4" fmla="*/ 0 h 195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649" h="1959428">
                <a:moveTo>
                  <a:pt x="3489649" y="0"/>
                </a:moveTo>
                <a:lnTo>
                  <a:pt x="1166327" y="9330"/>
                </a:lnTo>
                <a:lnTo>
                  <a:pt x="0" y="1959428"/>
                </a:lnTo>
                <a:lnTo>
                  <a:pt x="2341984" y="1950098"/>
                </a:lnTo>
                <a:lnTo>
                  <a:pt x="3489649"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96" charset="0"/>
            </a:endParaRPr>
          </a:p>
        </p:txBody>
      </p:sp>
    </p:spTree>
    <p:extLst>
      <p:ext uri="{BB962C8B-B14F-4D97-AF65-F5344CB8AC3E}">
        <p14:creationId xmlns:p14="http://schemas.microsoft.com/office/powerpoint/2010/main" val="1188045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par>
                                <p:cTn id="27" presetID="9"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dissolve">
                                      <p:cBhvr>
                                        <p:cTn id="29" dur="500"/>
                                        <p:tgtEl>
                                          <p:spTgt spid="1030"/>
                                        </p:tgtEl>
                                      </p:cBhvr>
                                    </p:animEffect>
                                  </p:childTnLst>
                                </p:cTn>
                              </p:par>
                              <p:par>
                                <p:cTn id="30" presetID="9" presetClass="entr" presetSubtype="0" fill="hold" nodeType="with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dissolve">
                                      <p:cBhvr>
                                        <p:cTn id="32" dur="500"/>
                                        <p:tgtEl>
                                          <p:spTgt spid="10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Scoring procedure</a:t>
            </a:r>
            <a:endParaRPr lang="en-NZ" dirty="0"/>
          </a:p>
        </p:txBody>
      </p:sp>
      <p:sp>
        <p:nvSpPr>
          <p:cNvPr id="3" name="Content Placeholder 2"/>
          <p:cNvSpPr>
            <a:spLocks noGrp="1"/>
          </p:cNvSpPr>
          <p:nvPr>
            <p:ph idx="1"/>
          </p:nvPr>
        </p:nvSpPr>
        <p:spPr/>
        <p:txBody>
          <a:bodyPr>
            <a:normAutofit lnSpcReduction="10000"/>
          </a:bodyPr>
          <a:lstStyle/>
          <a:p>
            <a:r>
              <a:rPr lang="en-NZ" dirty="0" smtClean="0"/>
              <a:t>A: Full compliance</a:t>
            </a:r>
          </a:p>
          <a:p>
            <a:endParaRPr lang="en-NZ" dirty="0" smtClean="0"/>
          </a:p>
          <a:p>
            <a:r>
              <a:rPr lang="en-NZ" dirty="0" smtClean="0"/>
              <a:t>B: Compliance in all essential aspects</a:t>
            </a:r>
          </a:p>
          <a:p>
            <a:pPr lvl="1"/>
            <a:endParaRPr lang="en-NZ" dirty="0" smtClean="0"/>
          </a:p>
          <a:p>
            <a:r>
              <a:rPr lang="en-NZ" dirty="0" smtClean="0"/>
              <a:t>C: Compliance in some aspects</a:t>
            </a:r>
          </a:p>
          <a:p>
            <a:endParaRPr lang="en-NZ" dirty="0" smtClean="0"/>
          </a:p>
          <a:p>
            <a:r>
              <a:rPr lang="en-NZ" dirty="0" smtClean="0"/>
              <a:t>D: Little compliance</a:t>
            </a:r>
          </a:p>
          <a:p>
            <a:endParaRPr lang="en-NZ" dirty="0" smtClean="0"/>
          </a:p>
          <a:p>
            <a:r>
              <a:rPr lang="en-NZ" dirty="0" smtClean="0"/>
              <a:t>E: No compliance</a:t>
            </a:r>
            <a:endParaRPr lang="en-NZ" dirty="0"/>
          </a:p>
        </p:txBody>
      </p:sp>
      <p:sp>
        <p:nvSpPr>
          <p:cNvPr id="4"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5"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5</a:t>
            </a:fld>
            <a:endParaRPr lang="en-NZ" sz="1400" dirty="0">
              <a:solidFill>
                <a:schemeClr val="bg1"/>
              </a:solidFill>
            </a:endParaRPr>
          </a:p>
        </p:txBody>
      </p:sp>
      <p:sp>
        <p:nvSpPr>
          <p:cNvPr id="6" name="Date Placeholder 3"/>
          <p:cNvSpPr txBox="1">
            <a:spLocks/>
          </p:cNvSpPr>
          <p:nvPr/>
        </p:nvSpPr>
        <p:spPr>
          <a:xfrm>
            <a:off x="4932040" y="6381328"/>
            <a:ext cx="3816424" cy="365125"/>
          </a:xfrm>
          <a:prstGeom prst="rect">
            <a:avLst/>
          </a:prstGeom>
        </p:spPr>
        <p:txBody>
          <a:bodyPr vert="horz">
            <a:noAutofit/>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lang="en-GB" sz="1200" b="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900" dirty="0" err="1" smtClean="0">
                <a:solidFill>
                  <a:schemeClr val="bg1"/>
                </a:solidFill>
              </a:rPr>
              <a:t>Dr.</a:t>
            </a:r>
            <a:r>
              <a:rPr lang="en-NZ" sz="900" dirty="0" smtClean="0">
                <a:solidFill>
                  <a:schemeClr val="bg1"/>
                </a:solidFill>
              </a:rPr>
              <a:t> Miguel Brandão</a:t>
            </a:r>
          </a:p>
          <a:p>
            <a:pPr algn="r"/>
            <a:r>
              <a:rPr lang="en-NZ" sz="900" dirty="0" smtClean="0">
                <a:solidFill>
                  <a:schemeClr val="bg1"/>
                </a:solidFill>
              </a:rPr>
              <a:t>Test Public Lecture: The assessment of resource scarcity in LCA</a:t>
            </a:r>
            <a:endParaRPr lang="en-NZ" sz="900" dirty="0">
              <a:solidFill>
                <a:schemeClr val="bg1"/>
              </a:solidFill>
            </a:endParaRPr>
          </a:p>
        </p:txBody>
      </p:sp>
    </p:spTree>
    <p:extLst>
      <p:ext uri="{BB962C8B-B14F-4D97-AF65-F5344CB8AC3E}">
        <p14:creationId xmlns:p14="http://schemas.microsoft.com/office/powerpoint/2010/main" val="3204952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LCI data to make this work</a:t>
            </a:r>
            <a:endParaRPr lang="en-GB" dirty="0"/>
          </a:p>
        </p:txBody>
      </p:sp>
      <p:sp>
        <p:nvSpPr>
          <p:cNvPr id="3" name="Content Placeholder 2"/>
          <p:cNvSpPr>
            <a:spLocks noGrp="1"/>
          </p:cNvSpPr>
          <p:nvPr>
            <p:ph idx="1"/>
          </p:nvPr>
        </p:nvSpPr>
        <p:spPr>
          <a:xfrm>
            <a:off x="457200" y="1371600"/>
            <a:ext cx="8540496" cy="4800600"/>
          </a:xfrm>
        </p:spPr>
        <p:txBody>
          <a:bodyPr/>
          <a:lstStyle/>
          <a:p>
            <a:pPr>
              <a:buFont typeface="Arial"/>
              <a:buChar char="•"/>
            </a:pPr>
            <a:r>
              <a:rPr lang="en-GB" sz="2400" dirty="0" smtClean="0"/>
              <a:t>Amount of occupation / transformation (i.e. including duration of use for occupation</a:t>
            </a:r>
            <a:r>
              <a:rPr lang="en-GB" sz="2400" dirty="0" smtClean="0"/>
              <a:t>)</a:t>
            </a:r>
          </a:p>
          <a:p>
            <a:pPr>
              <a:buFont typeface="Arial"/>
              <a:buChar char="•"/>
            </a:pPr>
            <a:endParaRPr lang="en-GB" sz="2400" dirty="0" smtClean="0"/>
          </a:p>
          <a:p>
            <a:pPr>
              <a:buFont typeface="Arial"/>
              <a:buChar char="•"/>
            </a:pPr>
            <a:r>
              <a:rPr lang="en-GB" sz="2400" dirty="0" smtClean="0"/>
              <a:t>Type of land use (agriculture, arable; grassland…</a:t>
            </a:r>
            <a:r>
              <a:rPr lang="en-GB" sz="2400" dirty="0" smtClean="0"/>
              <a:t>)</a:t>
            </a:r>
          </a:p>
          <a:p>
            <a:pPr>
              <a:buFont typeface="Arial"/>
              <a:buChar char="•"/>
            </a:pPr>
            <a:endParaRPr lang="en-GB" sz="2400" dirty="0" smtClean="0"/>
          </a:p>
          <a:p>
            <a:pPr>
              <a:buFont typeface="Arial"/>
              <a:buChar char="•"/>
            </a:pPr>
            <a:r>
              <a:rPr lang="en-GB" sz="2400" dirty="0" smtClean="0"/>
              <a:t>Location: climatic region / </a:t>
            </a:r>
            <a:r>
              <a:rPr lang="en-GB" sz="2400" dirty="0" smtClean="0"/>
              <a:t>biome</a:t>
            </a:r>
          </a:p>
          <a:p>
            <a:pPr>
              <a:buFont typeface="Arial"/>
              <a:buChar char="•"/>
            </a:pPr>
            <a:endParaRPr lang="en-GB" sz="2400" dirty="0" smtClean="0"/>
          </a:p>
          <a:p>
            <a:pPr>
              <a:buFont typeface="Arial"/>
              <a:buChar char="•"/>
            </a:pPr>
            <a:r>
              <a:rPr lang="en-GB" sz="2400" dirty="0" smtClean="0"/>
              <a:t>For study-specific CF: </a:t>
            </a:r>
          </a:p>
          <a:p>
            <a:pPr lvl="1"/>
            <a:r>
              <a:rPr lang="en-GB" sz="2400" dirty="0" smtClean="0"/>
              <a:t>SOC change due to occupation or transformation</a:t>
            </a:r>
          </a:p>
          <a:p>
            <a:pPr lvl="1"/>
            <a:r>
              <a:rPr lang="en-GB" sz="2400" dirty="0" smtClean="0"/>
              <a:t>Regeneration times for transformation</a:t>
            </a:r>
          </a:p>
          <a:p>
            <a:pPr>
              <a:buFont typeface="Arial"/>
              <a:buChar char="•"/>
            </a:pPr>
            <a:endParaRPr lang="en-US" sz="2400" dirty="0" smtClean="0"/>
          </a:p>
        </p:txBody>
      </p:sp>
    </p:spTree>
    <p:extLst>
      <p:ext uri="{BB962C8B-B14F-4D97-AF65-F5344CB8AC3E}">
        <p14:creationId xmlns:p14="http://schemas.microsoft.com/office/powerpoint/2010/main" val="9690632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Assumptions, uncertainty</a:t>
            </a:r>
            <a:endParaRPr lang="en-GB" dirty="0"/>
          </a:p>
        </p:txBody>
      </p:sp>
      <p:sp>
        <p:nvSpPr>
          <p:cNvPr id="3" name="Content Placeholder 2"/>
          <p:cNvSpPr>
            <a:spLocks noGrp="1"/>
          </p:cNvSpPr>
          <p:nvPr>
            <p:ph idx="1"/>
          </p:nvPr>
        </p:nvSpPr>
        <p:spPr>
          <a:xfrm>
            <a:off x="457200" y="1371600"/>
            <a:ext cx="8540496" cy="4800600"/>
          </a:xfrm>
        </p:spPr>
        <p:txBody>
          <a:bodyPr/>
          <a:lstStyle/>
          <a:p>
            <a:pPr>
              <a:buFont typeface="Arial"/>
              <a:buChar char="•"/>
            </a:pPr>
            <a:r>
              <a:rPr lang="en-GB" sz="2400" dirty="0" smtClean="0"/>
              <a:t>Regeneration time assumed to be always shorter than modelling time (500 years)</a:t>
            </a:r>
          </a:p>
          <a:p>
            <a:pPr lvl="1"/>
            <a:r>
              <a:rPr lang="en-GB" sz="2400" dirty="0" smtClean="0"/>
              <a:t>IPCC suggests new steady state reached in 20 years (agricultural / forestry land uses)</a:t>
            </a:r>
          </a:p>
          <a:p>
            <a:pPr lvl="1"/>
            <a:r>
              <a:rPr lang="en-GB" sz="2400" dirty="0" smtClean="0"/>
              <a:t>For artificial land uses, regeneration times based on </a:t>
            </a:r>
            <a:r>
              <a:rPr lang="en-GB" sz="2400" dirty="0" err="1" smtClean="0"/>
              <a:t>Lindeijer</a:t>
            </a:r>
            <a:r>
              <a:rPr lang="en-GB" sz="2400" dirty="0" smtClean="0"/>
              <a:t> </a:t>
            </a:r>
            <a:r>
              <a:rPr lang="en-GB" sz="2400" i="1" dirty="0" smtClean="0"/>
              <a:t>et al</a:t>
            </a:r>
            <a:r>
              <a:rPr lang="en-GB" sz="2400" dirty="0" smtClean="0"/>
              <a:t>. (1998)</a:t>
            </a:r>
          </a:p>
          <a:p>
            <a:pPr lvl="1"/>
            <a:r>
              <a:rPr lang="en-GB" sz="2400" dirty="0" smtClean="0"/>
              <a:t>For certain LUC (e.g. removal of topsoil) regeneration time &gt; 500 years might have to be considered</a:t>
            </a:r>
          </a:p>
          <a:p>
            <a:pPr>
              <a:buFont typeface="Arial"/>
              <a:buChar char="•"/>
            </a:pPr>
            <a:endParaRPr lang="en-GB" sz="2400" dirty="0" smtClean="0"/>
          </a:p>
          <a:p>
            <a:pPr>
              <a:buFont typeface="Arial"/>
              <a:buChar char="•"/>
            </a:pPr>
            <a:r>
              <a:rPr lang="en-GB" sz="2400" dirty="0" smtClean="0"/>
              <a:t>Uncertainty</a:t>
            </a:r>
            <a:r>
              <a:rPr lang="en-GB" sz="2400" dirty="0" smtClean="0"/>
              <a:t>: provided by IPCC 2006 on their land use and management factors (± 10-90%)</a:t>
            </a:r>
            <a:endParaRPr lang="en-US" sz="2400" dirty="0" smtClean="0"/>
          </a:p>
        </p:txBody>
      </p:sp>
    </p:spTree>
    <p:extLst>
      <p:ext uri="{BB962C8B-B14F-4D97-AF65-F5344CB8AC3E}">
        <p14:creationId xmlns:p14="http://schemas.microsoft.com/office/powerpoint/2010/main" val="17504327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Applications</a:t>
            </a:r>
            <a:endParaRPr lang="en-GB" dirty="0"/>
          </a:p>
        </p:txBody>
      </p:sp>
      <p:sp>
        <p:nvSpPr>
          <p:cNvPr id="3" name="Content Placeholder 2"/>
          <p:cNvSpPr>
            <a:spLocks noGrp="1"/>
          </p:cNvSpPr>
          <p:nvPr>
            <p:ph idx="1"/>
          </p:nvPr>
        </p:nvSpPr>
        <p:spPr>
          <a:xfrm>
            <a:off x="457200" y="1371600"/>
            <a:ext cx="8540496" cy="4800600"/>
          </a:xfrm>
        </p:spPr>
        <p:txBody>
          <a:bodyPr/>
          <a:lstStyle/>
          <a:p>
            <a:pPr>
              <a:buFont typeface="Arial"/>
              <a:buChar char="•"/>
            </a:pPr>
            <a:r>
              <a:rPr lang="en-GB" sz="2400" dirty="0" smtClean="0"/>
              <a:t>SOC has been used as indicator for BPP / soil quality in several case studies to date (local vs. air-freight vegetables; </a:t>
            </a:r>
            <a:r>
              <a:rPr lang="en-GB" sz="2400" dirty="0" err="1" smtClean="0"/>
              <a:t>biofuels</a:t>
            </a:r>
            <a:r>
              <a:rPr lang="en-GB" sz="2400" dirty="0" smtClean="0"/>
              <a:t>; margarine)</a:t>
            </a:r>
          </a:p>
          <a:p>
            <a:pPr lvl="1"/>
            <a:r>
              <a:rPr lang="en-GB" sz="2400" dirty="0" smtClean="0"/>
              <a:t>Useful in distinguishing very differentiated systems</a:t>
            </a:r>
          </a:p>
          <a:p>
            <a:pPr lvl="1"/>
            <a:r>
              <a:rPr lang="en-GB" sz="2400" dirty="0" smtClean="0"/>
              <a:t>Results strongly influenced by SOC data sources and assumptions such as regeneration time</a:t>
            </a:r>
            <a:endParaRPr lang="en-US" sz="2400" dirty="0" smtClean="0"/>
          </a:p>
        </p:txBody>
      </p:sp>
    </p:spTree>
    <p:extLst>
      <p:ext uri="{BB962C8B-B14F-4D97-AF65-F5344CB8AC3E}">
        <p14:creationId xmlns:p14="http://schemas.microsoft.com/office/powerpoint/2010/main" val="33442801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Discussion, needs for further </a:t>
            </a:r>
            <a:r>
              <a:rPr lang="en-GB" dirty="0" smtClean="0"/>
              <a:t/>
            </a:r>
            <a:br>
              <a:rPr lang="en-GB" dirty="0" smtClean="0"/>
            </a:br>
            <a:r>
              <a:rPr lang="en-GB" dirty="0" smtClean="0"/>
              <a:t>research</a:t>
            </a:r>
            <a:endParaRPr lang="en-GB" dirty="0"/>
          </a:p>
        </p:txBody>
      </p:sp>
      <p:sp>
        <p:nvSpPr>
          <p:cNvPr id="3" name="Content Placeholder 2"/>
          <p:cNvSpPr>
            <a:spLocks noGrp="1"/>
          </p:cNvSpPr>
          <p:nvPr>
            <p:ph idx="1"/>
          </p:nvPr>
        </p:nvSpPr>
        <p:spPr>
          <a:xfrm>
            <a:off x="457200" y="1371600"/>
            <a:ext cx="8540496" cy="4800600"/>
          </a:xfrm>
        </p:spPr>
        <p:txBody>
          <a:bodyPr/>
          <a:lstStyle/>
          <a:p>
            <a:pPr>
              <a:buFont typeface="Arial"/>
              <a:buChar char="•"/>
            </a:pPr>
            <a:r>
              <a:rPr lang="en-GB" sz="2400" dirty="0" smtClean="0"/>
              <a:t>Increasingly abundant data sources for SOC</a:t>
            </a:r>
          </a:p>
          <a:p>
            <a:pPr lvl="1"/>
            <a:r>
              <a:rPr lang="en-GB" sz="2400" dirty="0" smtClean="0"/>
              <a:t>IPCC: global coverage, consistency</a:t>
            </a:r>
          </a:p>
          <a:p>
            <a:pPr>
              <a:buFont typeface="Arial"/>
              <a:buChar char="•"/>
            </a:pPr>
            <a:r>
              <a:rPr lang="en-GB" sz="2400" dirty="0" smtClean="0"/>
              <a:t>Factors for permanent crops not provided yet</a:t>
            </a:r>
          </a:p>
          <a:p>
            <a:pPr lvl="1"/>
            <a:r>
              <a:rPr lang="en-GB" sz="2400" dirty="0" smtClean="0"/>
              <a:t>Needs for further differentiation?</a:t>
            </a:r>
          </a:p>
          <a:p>
            <a:pPr>
              <a:buFont typeface="Arial"/>
              <a:buChar char="•"/>
            </a:pPr>
            <a:r>
              <a:rPr lang="en-GB" sz="2400" dirty="0" smtClean="0"/>
              <a:t>Allocation of transformation is an inventory issue</a:t>
            </a:r>
          </a:p>
          <a:p>
            <a:pPr lvl="1"/>
            <a:r>
              <a:rPr lang="en-GB" sz="2400" dirty="0" smtClean="0"/>
              <a:t>20 years vs. consequential vs. average in a country…</a:t>
            </a:r>
          </a:p>
          <a:p>
            <a:pPr>
              <a:buFont typeface="Arial"/>
              <a:buChar char="•"/>
            </a:pPr>
            <a:r>
              <a:rPr lang="en-GB" sz="2400" dirty="0" smtClean="0"/>
              <a:t>Regeneration times are very uncertain: cautious interpretation of CF for transformation</a:t>
            </a:r>
          </a:p>
          <a:p>
            <a:pPr>
              <a:buFont typeface="Arial"/>
              <a:buChar char="•"/>
            </a:pPr>
            <a:r>
              <a:rPr lang="en-GB" sz="2400" dirty="0" smtClean="0"/>
              <a:t>Link SOC-BPP needs further testing</a:t>
            </a:r>
          </a:p>
        </p:txBody>
      </p:sp>
    </p:spTree>
    <p:extLst>
      <p:ext uri="{BB962C8B-B14F-4D97-AF65-F5344CB8AC3E}">
        <p14:creationId xmlns:p14="http://schemas.microsoft.com/office/powerpoint/2010/main" val="20312846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dirty="0"/>
              <a:t>Impact of land use on climate for use in LCA - carbon cycling between ecosystems and the </a:t>
            </a:r>
            <a:r>
              <a:rPr lang="en-GB" dirty="0" smtClean="0"/>
              <a:t>atmosphere</a:t>
            </a:r>
            <a:endParaRPr lang="en-US" dirty="0"/>
          </a:p>
        </p:txBody>
      </p:sp>
      <p:sp>
        <p:nvSpPr>
          <p:cNvPr id="5" name="Subtitle 4"/>
          <p:cNvSpPr>
            <a:spLocks noGrp="1"/>
          </p:cNvSpPr>
          <p:nvPr>
            <p:ph type="subTitle" idx="1"/>
          </p:nvPr>
        </p:nvSpPr>
        <p:spPr>
          <a:xfrm>
            <a:off x="1058287" y="4244360"/>
            <a:ext cx="6984688" cy="1752600"/>
          </a:xfrm>
        </p:spPr>
        <p:txBody>
          <a:bodyPr/>
          <a:lstStyle/>
          <a:p>
            <a:r>
              <a:rPr lang="en-US" dirty="0" smtClean="0"/>
              <a:t>Miguel </a:t>
            </a:r>
            <a:r>
              <a:rPr lang="en-US" dirty="0" err="1" smtClean="0"/>
              <a:t>Brandão</a:t>
            </a:r>
            <a:r>
              <a:rPr lang="en-US" dirty="0" smtClean="0"/>
              <a:t> and </a:t>
            </a:r>
            <a:r>
              <a:rPr lang="en-US" dirty="0" err="1" smtClean="0"/>
              <a:t>Ruedi</a:t>
            </a:r>
            <a:r>
              <a:rPr lang="en-US" dirty="0" smtClean="0"/>
              <a:t> Müller-</a:t>
            </a:r>
            <a:r>
              <a:rPr lang="en-US" dirty="0" err="1" smtClean="0"/>
              <a:t>Wenk</a:t>
            </a:r>
            <a:endParaRPr lang="en-US" dirty="0"/>
          </a:p>
        </p:txBody>
      </p:sp>
    </p:spTree>
    <p:extLst>
      <p:ext uri="{BB962C8B-B14F-4D97-AF65-F5344CB8AC3E}">
        <p14:creationId xmlns:p14="http://schemas.microsoft.com/office/powerpoint/2010/main" val="2557638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3109547" y="115889"/>
            <a:ext cx="3456843" cy="708025"/>
          </a:xfrm>
        </p:spPr>
        <p:txBody>
          <a:bodyPr/>
          <a:lstStyle/>
          <a:p>
            <a:pPr eaLnBrk="1" hangingPunct="1"/>
            <a:r>
              <a:rPr lang="en-GB" sz="2000">
                <a:latin typeface="Baskerville Old Face" charset="0"/>
              </a:rPr>
              <a:t>Importance of Land Use in the </a:t>
            </a:r>
            <a:r>
              <a:rPr lang="en-US" sz="2000">
                <a:latin typeface="Baskerville Old Face" charset="0"/>
              </a:rPr>
              <a:t>Global </a:t>
            </a:r>
            <a:r>
              <a:rPr lang="en-GB" sz="2000">
                <a:latin typeface="Baskerville Old Face" charset="0"/>
              </a:rPr>
              <a:t>Carbon Cycle</a:t>
            </a:r>
            <a:endParaRPr lang="en-US" sz="2000">
              <a:latin typeface="Baskerville Old Face" charset="0"/>
            </a:endParaRPr>
          </a:p>
        </p:txBody>
      </p:sp>
      <p:pic>
        <p:nvPicPr>
          <p:cNvPr id="41986" name="Picture 5"/>
          <p:cNvPicPr>
            <a:picLocks noChangeAspect="1" noChangeArrowheads="1"/>
          </p:cNvPicPr>
          <p:nvPr/>
        </p:nvPicPr>
        <p:blipFill>
          <a:blip r:embed="rId3">
            <a:extLst>
              <a:ext uri="{28A0092B-C50C-407E-A947-70E740481C1C}">
                <a14:useLocalDpi xmlns:a14="http://schemas.microsoft.com/office/drawing/2010/main" val="0"/>
              </a:ext>
            </a:extLst>
          </a:blip>
          <a:srcRect l="4027" t="3679" r="4213" b="3058"/>
          <a:stretch>
            <a:fillRect/>
          </a:stretch>
        </p:blipFill>
        <p:spPr bwMode="auto">
          <a:xfrm>
            <a:off x="782516" y="981075"/>
            <a:ext cx="7710854"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27352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Char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04" y="1268413"/>
            <a:ext cx="62293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idx="4294967295"/>
          </p:nvPr>
        </p:nvSpPr>
        <p:spPr>
          <a:xfrm>
            <a:off x="0" y="207963"/>
            <a:ext cx="6675438" cy="557212"/>
          </a:xfrm>
        </p:spPr>
        <p:txBody>
          <a:bodyPr>
            <a:normAutofit fontScale="90000"/>
          </a:bodyPr>
          <a:lstStyle/>
          <a:p>
            <a:pPr eaLnBrk="1" hangingPunct="1"/>
            <a:r>
              <a:rPr lang="en-GB" dirty="0">
                <a:latin typeface="Baskerville Old Face" charset="0"/>
              </a:rPr>
              <a:t>Decay of atmospheric CO</a:t>
            </a:r>
            <a:r>
              <a:rPr lang="en-GB" baseline="-25000" dirty="0">
                <a:latin typeface="Baskerville Old Face" charset="0"/>
              </a:rPr>
              <a:t>2</a:t>
            </a:r>
          </a:p>
        </p:txBody>
      </p:sp>
      <p:sp>
        <p:nvSpPr>
          <p:cNvPr id="44035" name="Text Box 4"/>
          <p:cNvSpPr txBox="1">
            <a:spLocks noChangeArrowheads="1"/>
          </p:cNvSpPr>
          <p:nvPr/>
        </p:nvSpPr>
        <p:spPr bwMode="auto">
          <a:xfrm>
            <a:off x="756138" y="6075364"/>
            <a:ext cx="5644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GB" sz="2000" b="0">
                <a:latin typeface="Times New Roman" charset="0"/>
              </a:rPr>
              <a:t>Source: equation from IPCC (2007, p.212)</a:t>
            </a:r>
          </a:p>
        </p:txBody>
      </p:sp>
      <p:sp>
        <p:nvSpPr>
          <p:cNvPr id="44036" name="Rectangle 5"/>
          <p:cNvSpPr>
            <a:spLocks noChangeArrowheads="1"/>
          </p:cNvSpPr>
          <p:nvPr/>
        </p:nvSpPr>
        <p:spPr bwMode="auto">
          <a:xfrm>
            <a:off x="0" y="2991922"/>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4037" name="Object 6"/>
          <p:cNvGraphicFramePr>
            <a:graphicFrameLocks noChangeAspect="1"/>
          </p:cNvGraphicFramePr>
          <p:nvPr/>
        </p:nvGraphicFramePr>
        <p:xfrm>
          <a:off x="7020659" y="1628776"/>
          <a:ext cx="1978269" cy="658813"/>
        </p:xfrm>
        <a:graphic>
          <a:graphicData uri="http://schemas.openxmlformats.org/presentationml/2006/ole">
            <mc:AlternateContent xmlns:mc="http://schemas.openxmlformats.org/markup-compatibility/2006">
              <mc:Choice xmlns:v="urn:schemas-microsoft-com:vml" Requires="v">
                <p:oleObj spid="_x0000_s7371" name="Equation" r:id="rId5" imgW="1397000" imgH="431800" progId="Equation.3">
                  <p:embed/>
                </p:oleObj>
              </mc:Choice>
              <mc:Fallback>
                <p:oleObj name="Equation" r:id="rId5" imgW="1397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659" y="1628776"/>
                        <a:ext cx="1978269"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8" name="Object 7"/>
          <p:cNvGraphicFramePr>
            <a:graphicFrameLocks noChangeAspect="1"/>
          </p:cNvGraphicFramePr>
          <p:nvPr/>
        </p:nvGraphicFramePr>
        <p:xfrm>
          <a:off x="7236069" y="2492375"/>
          <a:ext cx="685800" cy="228600"/>
        </p:xfrm>
        <a:graphic>
          <a:graphicData uri="http://schemas.openxmlformats.org/presentationml/2006/ole">
            <mc:AlternateContent xmlns:mc="http://schemas.openxmlformats.org/markup-compatibility/2006">
              <mc:Choice xmlns:v="urn:schemas-microsoft-com:vml" Requires="v">
                <p:oleObj spid="_x0000_s7372" name="Equation" r:id="rId7" imgW="685800" imgH="228600" progId="Equation.3">
                  <p:embed/>
                </p:oleObj>
              </mc:Choice>
              <mc:Fallback>
                <p:oleObj name="Equation" r:id="rId7" imgW="6858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069" y="2492375"/>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9" name="Object 8"/>
          <p:cNvGraphicFramePr>
            <a:graphicFrameLocks noChangeAspect="1"/>
          </p:cNvGraphicFramePr>
          <p:nvPr/>
        </p:nvGraphicFramePr>
        <p:xfrm>
          <a:off x="7236069" y="2779714"/>
          <a:ext cx="685800" cy="219075"/>
        </p:xfrm>
        <a:graphic>
          <a:graphicData uri="http://schemas.openxmlformats.org/presentationml/2006/ole">
            <mc:AlternateContent xmlns:mc="http://schemas.openxmlformats.org/markup-compatibility/2006">
              <mc:Choice xmlns:v="urn:schemas-microsoft-com:vml" Requires="v">
                <p:oleObj spid="_x0000_s7373" name="Equation" r:id="rId9" imgW="685502" imgH="215806" progId="Equation.3">
                  <p:embed/>
                </p:oleObj>
              </mc:Choice>
              <mc:Fallback>
                <p:oleObj name="Equation" r:id="rId9" imgW="685502" imgH="21580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069" y="2779714"/>
                        <a:ext cx="685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0" name="Object 9"/>
          <p:cNvGraphicFramePr>
            <a:graphicFrameLocks noChangeAspect="1"/>
          </p:cNvGraphicFramePr>
          <p:nvPr/>
        </p:nvGraphicFramePr>
        <p:xfrm>
          <a:off x="8160727" y="2781301"/>
          <a:ext cx="633046" cy="219075"/>
        </p:xfrm>
        <a:graphic>
          <a:graphicData uri="http://schemas.openxmlformats.org/presentationml/2006/ole">
            <mc:AlternateContent xmlns:mc="http://schemas.openxmlformats.org/markup-compatibility/2006">
              <mc:Choice xmlns:v="urn:schemas-microsoft-com:vml" Requires="v">
                <p:oleObj spid="_x0000_s7374" name="Equation" r:id="rId11" imgW="634449" imgH="215713" progId="Equation.3">
                  <p:embed/>
                </p:oleObj>
              </mc:Choice>
              <mc:Fallback>
                <p:oleObj name="Equation" r:id="rId11" imgW="634449" imgH="21571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0727" y="2781301"/>
                        <a:ext cx="633046"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1" name="Object 10"/>
          <p:cNvGraphicFramePr>
            <a:graphicFrameLocks noChangeAspect="1"/>
          </p:cNvGraphicFramePr>
          <p:nvPr/>
        </p:nvGraphicFramePr>
        <p:xfrm>
          <a:off x="7236070" y="3067051"/>
          <a:ext cx="694592" cy="219075"/>
        </p:xfrm>
        <a:graphic>
          <a:graphicData uri="http://schemas.openxmlformats.org/presentationml/2006/ole">
            <mc:AlternateContent xmlns:mc="http://schemas.openxmlformats.org/markup-compatibility/2006">
              <mc:Choice xmlns:v="urn:schemas-microsoft-com:vml" Requires="v">
                <p:oleObj spid="_x0000_s7375" name="Equation" r:id="rId13" imgW="698197" imgH="215806" progId="Equation.3">
                  <p:embed/>
                </p:oleObj>
              </mc:Choice>
              <mc:Fallback>
                <p:oleObj name="Equation" r:id="rId13" imgW="698197" imgH="21580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6070" y="3067051"/>
                        <a:ext cx="69459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2" name="Object 11"/>
          <p:cNvGraphicFramePr>
            <a:graphicFrameLocks noChangeAspect="1"/>
          </p:cNvGraphicFramePr>
          <p:nvPr/>
        </p:nvGraphicFramePr>
        <p:xfrm>
          <a:off x="8160728" y="2997201"/>
          <a:ext cx="656492" cy="219075"/>
        </p:xfrm>
        <a:graphic>
          <a:graphicData uri="http://schemas.openxmlformats.org/presentationml/2006/ole">
            <mc:AlternateContent xmlns:mc="http://schemas.openxmlformats.org/markup-compatibility/2006">
              <mc:Choice xmlns:v="urn:schemas-microsoft-com:vml" Requires="v">
                <p:oleObj spid="_x0000_s7376" name="Equation" r:id="rId15" imgW="660113" imgH="215806" progId="Equation.3">
                  <p:embed/>
                </p:oleObj>
              </mc:Choice>
              <mc:Fallback>
                <p:oleObj name="Equation" r:id="rId15" imgW="660113" imgH="215806"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0728" y="2997201"/>
                        <a:ext cx="65649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3" name="Object 12"/>
          <p:cNvGraphicFramePr>
            <a:graphicFrameLocks noChangeAspect="1"/>
          </p:cNvGraphicFramePr>
          <p:nvPr/>
        </p:nvGraphicFramePr>
        <p:xfrm>
          <a:off x="7230208" y="3357563"/>
          <a:ext cx="694592" cy="228600"/>
        </p:xfrm>
        <a:graphic>
          <a:graphicData uri="http://schemas.openxmlformats.org/presentationml/2006/ole">
            <mc:AlternateContent xmlns:mc="http://schemas.openxmlformats.org/markup-compatibility/2006">
              <mc:Choice xmlns:v="urn:schemas-microsoft-com:vml" Requires="v">
                <p:oleObj spid="_x0000_s7377" name="Equation" r:id="rId17" imgW="698500" imgH="228600" progId="Equation.3">
                  <p:embed/>
                </p:oleObj>
              </mc:Choice>
              <mc:Fallback>
                <p:oleObj name="Equation" r:id="rId17" imgW="69850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0208" y="3357563"/>
                        <a:ext cx="69459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4" name="Object 13"/>
          <p:cNvGraphicFramePr>
            <a:graphicFrameLocks noChangeAspect="1"/>
          </p:cNvGraphicFramePr>
          <p:nvPr/>
        </p:nvGraphicFramePr>
        <p:xfrm>
          <a:off x="8160728" y="3284538"/>
          <a:ext cx="675542" cy="228600"/>
        </p:xfrm>
        <a:graphic>
          <a:graphicData uri="http://schemas.openxmlformats.org/presentationml/2006/ole">
            <mc:AlternateContent xmlns:mc="http://schemas.openxmlformats.org/markup-compatibility/2006">
              <mc:Choice xmlns:v="urn:schemas-microsoft-com:vml" Requires="v">
                <p:oleObj spid="_x0000_s7378" name="Equation" r:id="rId19" imgW="672808" imgH="228501" progId="Equation.3">
                  <p:embed/>
                </p:oleObj>
              </mc:Choice>
              <mc:Fallback>
                <p:oleObj name="Equation" r:id="rId19" imgW="672808" imgH="228501"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60728" y="3284538"/>
                        <a:ext cx="67554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2" name="Rectangle 24"/>
          <p:cNvSpPr>
            <a:spLocks noChangeArrowheads="1"/>
          </p:cNvSpPr>
          <p:nvPr/>
        </p:nvSpPr>
        <p:spPr bwMode="auto">
          <a:xfrm>
            <a:off x="0" y="3130034"/>
            <a:ext cx="184666"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p>
            <a:pPr>
              <a:defRPr/>
            </a:pPr>
            <a:endParaRPr lang="en-GB">
              <a:ea typeface="+mn-ea"/>
              <a:cs typeface="+mn-cs"/>
            </a:endParaRPr>
          </a:p>
        </p:txBody>
      </p:sp>
      <p:sp>
        <p:nvSpPr>
          <p:cNvPr id="2073" name="Rectangle 25"/>
          <p:cNvSpPr>
            <a:spLocks noChangeArrowheads="1"/>
          </p:cNvSpPr>
          <p:nvPr/>
        </p:nvSpPr>
        <p:spPr bwMode="auto">
          <a:xfrm>
            <a:off x="2791559" y="2272784"/>
            <a:ext cx="184666" cy="369332"/>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a:prstShdw prst="shdw17" dist="17961" dir="2700000">
              <a:schemeClr val="bg1">
                <a:gamma/>
                <a:shade val="60000"/>
                <a:invGamma/>
              </a:schemeClr>
            </a:prstShdw>
          </a:effectLst>
          <a:extLst/>
        </p:spPr>
        <p:txBody>
          <a:bodyPr wrap="none" anchor="ctr">
            <a:spAutoFit/>
          </a:bodyPr>
          <a:lstStyle/>
          <a:p>
            <a:pPr>
              <a:defRPr/>
            </a:pPr>
            <a:endParaRPr lang="en-US">
              <a:ea typeface="+mn-ea"/>
              <a:cs typeface="+mn-cs"/>
            </a:endParaRPr>
          </a:p>
        </p:txBody>
      </p:sp>
      <p:graphicFrame>
        <p:nvGraphicFramePr>
          <p:cNvPr id="44047" name="Object 23"/>
          <p:cNvGraphicFramePr>
            <a:graphicFrameLocks noChangeAspect="1"/>
          </p:cNvGraphicFramePr>
          <p:nvPr>
            <p:extLst>
              <p:ext uri="{D42A27DB-BD31-4B8C-83A1-F6EECF244321}">
                <p14:modId xmlns:p14="http://schemas.microsoft.com/office/powerpoint/2010/main" val="531659815"/>
              </p:ext>
            </p:extLst>
          </p:nvPr>
        </p:nvGraphicFramePr>
        <p:xfrm>
          <a:off x="2756255" y="2251817"/>
          <a:ext cx="3813330" cy="496924"/>
        </p:xfrm>
        <a:graphic>
          <a:graphicData uri="http://schemas.openxmlformats.org/presentationml/2006/ole">
            <mc:AlternateContent xmlns:mc="http://schemas.openxmlformats.org/markup-compatibility/2006">
              <mc:Choice xmlns:v="urn:schemas-microsoft-com:vml" Requires="v">
                <p:oleObj spid="_x0000_s7379" name="Equation" r:id="rId21" imgW="3454400" imgH="228600" progId="Equation.3">
                  <p:embed/>
                </p:oleObj>
              </mc:Choice>
              <mc:Fallback>
                <p:oleObj name="Equation" r:id="rId21" imgW="34544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56255" y="2251817"/>
                        <a:ext cx="3813330" cy="496924"/>
                      </a:xfrm>
                      <a:prstGeom prst="rect">
                        <a:avLst/>
                      </a:prstGeom>
                      <a:solidFill>
                        <a:schemeClr val="tx2">
                          <a:lumMod val="40000"/>
                          <a:lumOff val="60000"/>
                        </a:schemeClr>
                      </a:solidFill>
                      <a:ln>
                        <a:noFill/>
                      </a:ln>
                      <a:extLst/>
                    </p:spPr>
                  </p:pic>
                </p:oleObj>
              </mc:Fallback>
            </mc:AlternateContent>
          </a:graphicData>
        </a:graphic>
      </p:graphicFrame>
    </p:spTree>
    <p:extLst>
      <p:ext uri="{BB962C8B-B14F-4D97-AF65-F5344CB8AC3E}">
        <p14:creationId xmlns:p14="http://schemas.microsoft.com/office/powerpoint/2010/main" val="1923533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Chart 3"/>
          <p:cNvPicPr>
            <a:picLocks noGrp="1" noChangeArrowheads="1"/>
          </p:cNvPicPr>
          <p:nvPr>
            <p:ph type="body" idx="4294967295"/>
          </p:nvPr>
        </p:nvPicPr>
        <p:blipFill>
          <a:blip r:embed="rId3">
            <a:extLst>
              <a:ext uri="{28A0092B-C50C-407E-A947-70E740481C1C}">
                <a14:useLocalDpi xmlns:a14="http://schemas.microsoft.com/office/drawing/2010/main" val="0"/>
              </a:ext>
            </a:extLst>
          </a:blip>
          <a:srcRect l="5882" t="1654" r="4755" b="1625"/>
          <a:stretch>
            <a:fillRect/>
          </a:stretch>
        </p:blipFill>
        <p:spPr>
          <a:xfrm>
            <a:off x="1101725" y="1341438"/>
            <a:ext cx="8042275" cy="5183187"/>
          </a:xfrm>
        </p:spPr>
      </p:pic>
      <p:sp>
        <p:nvSpPr>
          <p:cNvPr id="46082" name="Rectangle 2"/>
          <p:cNvSpPr>
            <a:spLocks noGrp="1" noChangeArrowheads="1"/>
          </p:cNvSpPr>
          <p:nvPr>
            <p:ph type="title" idx="4294967295"/>
          </p:nvPr>
        </p:nvSpPr>
        <p:spPr>
          <a:xfrm>
            <a:off x="0" y="333375"/>
            <a:ext cx="8693150" cy="887413"/>
          </a:xfrm>
        </p:spPr>
        <p:txBody>
          <a:bodyPr>
            <a:normAutofit fontScale="90000"/>
          </a:bodyPr>
          <a:lstStyle/>
          <a:p>
            <a:pPr eaLnBrk="1" hangingPunct="1"/>
            <a:r>
              <a:rPr lang="pt-PT" dirty="0" err="1">
                <a:latin typeface="Baskerville Old Face" charset="0"/>
              </a:rPr>
              <a:t>Radiative</a:t>
            </a:r>
            <a:r>
              <a:rPr lang="pt-PT" dirty="0">
                <a:latin typeface="Baskerville Old Face" charset="0"/>
              </a:rPr>
              <a:t> </a:t>
            </a:r>
            <a:r>
              <a:rPr lang="pt-PT" dirty="0" err="1">
                <a:latin typeface="Baskerville Old Face" charset="0"/>
              </a:rPr>
              <a:t>forcing</a:t>
            </a:r>
            <a:r>
              <a:rPr lang="pt-PT" dirty="0">
                <a:latin typeface="Baskerville Old Face" charset="0"/>
              </a:rPr>
              <a:t> (W/m</a:t>
            </a:r>
            <a:r>
              <a:rPr lang="pt-PT" baseline="30000" dirty="0">
                <a:latin typeface="Baskerville Old Face" charset="0"/>
              </a:rPr>
              <a:t>2</a:t>
            </a:r>
            <a:r>
              <a:rPr lang="pt-PT" dirty="0">
                <a:latin typeface="Baskerville Old Face" charset="0"/>
              </a:rPr>
              <a:t>), t </a:t>
            </a:r>
            <a:r>
              <a:rPr lang="pt-PT" dirty="0" smtClean="0">
                <a:latin typeface="Baskerville Old Face" charset="0"/>
              </a:rPr>
              <a:t>CO</a:t>
            </a:r>
            <a:r>
              <a:rPr lang="pt-PT" baseline="-25000" dirty="0" smtClean="0">
                <a:latin typeface="Baskerville Old Face" charset="0"/>
              </a:rPr>
              <a:t>2</a:t>
            </a:r>
            <a:r>
              <a:rPr lang="pt-PT" dirty="0" smtClean="0">
                <a:latin typeface="Baskerville Old Face" charset="0"/>
              </a:rPr>
              <a:t>-eq. </a:t>
            </a:r>
            <a:br>
              <a:rPr lang="pt-PT" dirty="0" smtClean="0">
                <a:latin typeface="Baskerville Old Face" charset="0"/>
              </a:rPr>
            </a:br>
            <a:r>
              <a:rPr lang="pt-PT" dirty="0" err="1" smtClean="0">
                <a:latin typeface="Baskerville Old Face" charset="0"/>
              </a:rPr>
              <a:t>and</a:t>
            </a:r>
            <a:r>
              <a:rPr lang="pt-PT" dirty="0" smtClean="0">
                <a:latin typeface="Baskerville Old Face" charset="0"/>
              </a:rPr>
              <a:t> </a:t>
            </a:r>
            <a:r>
              <a:rPr lang="pt-PT" dirty="0">
                <a:latin typeface="Baskerville Old Face" charset="0"/>
              </a:rPr>
              <a:t>t C*</a:t>
            </a:r>
            <a:r>
              <a:rPr lang="pt-PT" dirty="0" err="1">
                <a:latin typeface="Baskerville Old Face" charset="0"/>
              </a:rPr>
              <a:t>yr</a:t>
            </a:r>
            <a:endParaRPr lang="pt-PT" dirty="0">
              <a:latin typeface="Baskerville Old Face" charset="0"/>
            </a:endParaRPr>
          </a:p>
        </p:txBody>
      </p:sp>
    </p:spTree>
    <p:extLst>
      <p:ext uri="{BB962C8B-B14F-4D97-AF65-F5344CB8AC3E}">
        <p14:creationId xmlns:p14="http://schemas.microsoft.com/office/powerpoint/2010/main" val="3984371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magine 13"/>
          <p:cNvPicPr>
            <a:picLocks noChangeAspect="1"/>
          </p:cNvPicPr>
          <p:nvPr/>
        </p:nvPicPr>
        <p:blipFill>
          <a:blip r:embed="rId3">
            <a:extLst>
              <a:ext uri="{28A0092B-C50C-407E-A947-70E740481C1C}">
                <a14:useLocalDpi xmlns:a14="http://schemas.microsoft.com/office/drawing/2010/main" val="0"/>
              </a:ext>
            </a:extLst>
          </a:blip>
          <a:srcRect l="4022"/>
          <a:stretch>
            <a:fillRect/>
          </a:stretch>
        </p:blipFill>
        <p:spPr bwMode="auto">
          <a:xfrm>
            <a:off x="383931" y="1557338"/>
            <a:ext cx="8242789" cy="4354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p:txBody>
          <a:bodyPr>
            <a:normAutofit fontScale="90000"/>
          </a:bodyPr>
          <a:lstStyle/>
          <a:p>
            <a:pPr eaLnBrk="1" hangingPunct="1"/>
            <a:r>
              <a:rPr lang="pt-PT" dirty="0" err="1">
                <a:latin typeface="Baskerville Old Face" charset="0"/>
              </a:rPr>
              <a:t>Radiative</a:t>
            </a:r>
            <a:r>
              <a:rPr lang="pt-PT" dirty="0">
                <a:latin typeface="Baskerville Old Face" charset="0"/>
              </a:rPr>
              <a:t> </a:t>
            </a:r>
            <a:r>
              <a:rPr lang="pt-PT" dirty="0" err="1">
                <a:latin typeface="Baskerville Old Face" charset="0"/>
              </a:rPr>
              <a:t>forcing</a:t>
            </a:r>
            <a:r>
              <a:rPr lang="pt-PT" dirty="0">
                <a:latin typeface="Baskerville Old Face" charset="0"/>
              </a:rPr>
              <a:t> (W/m</a:t>
            </a:r>
            <a:r>
              <a:rPr lang="pt-PT" baseline="30000" dirty="0">
                <a:latin typeface="Baskerville Old Face" charset="0"/>
              </a:rPr>
              <a:t>2</a:t>
            </a:r>
            <a:r>
              <a:rPr lang="pt-PT" dirty="0">
                <a:latin typeface="Baskerville Old Face" charset="0"/>
              </a:rPr>
              <a:t>), t </a:t>
            </a:r>
            <a:r>
              <a:rPr lang="pt-PT" dirty="0" smtClean="0">
                <a:latin typeface="Baskerville Old Face" charset="0"/>
              </a:rPr>
              <a:t>CO</a:t>
            </a:r>
            <a:r>
              <a:rPr lang="pt-PT" baseline="-25000" dirty="0" smtClean="0">
                <a:latin typeface="Baskerville Old Face" charset="0"/>
              </a:rPr>
              <a:t>2</a:t>
            </a:r>
            <a:r>
              <a:rPr lang="pt-PT" dirty="0" smtClean="0">
                <a:latin typeface="Baskerville Old Face" charset="0"/>
              </a:rPr>
              <a:t>-eq. </a:t>
            </a:r>
            <a:br>
              <a:rPr lang="pt-PT" dirty="0" smtClean="0">
                <a:latin typeface="Baskerville Old Face" charset="0"/>
              </a:rPr>
            </a:br>
            <a:r>
              <a:rPr lang="pt-PT" dirty="0" err="1" smtClean="0">
                <a:latin typeface="Baskerville Old Face" charset="0"/>
              </a:rPr>
              <a:t>and</a:t>
            </a:r>
            <a:r>
              <a:rPr lang="pt-PT" dirty="0" smtClean="0">
                <a:latin typeface="Baskerville Old Face" charset="0"/>
              </a:rPr>
              <a:t> </a:t>
            </a:r>
            <a:r>
              <a:rPr lang="pt-PT" dirty="0">
                <a:latin typeface="Baskerville Old Face" charset="0"/>
              </a:rPr>
              <a:t>t C*</a:t>
            </a:r>
            <a:r>
              <a:rPr lang="pt-PT" dirty="0" err="1">
                <a:latin typeface="Baskerville Old Face" charset="0"/>
              </a:rPr>
              <a:t>yr</a:t>
            </a:r>
            <a:endParaRPr lang="pt-PT" dirty="0">
              <a:latin typeface="Baskerville Old Face" charset="0"/>
            </a:endParaRPr>
          </a:p>
        </p:txBody>
      </p:sp>
    </p:spTree>
    <p:extLst>
      <p:ext uri="{BB962C8B-B14F-4D97-AF65-F5344CB8AC3E}">
        <p14:creationId xmlns:p14="http://schemas.microsoft.com/office/powerpoint/2010/main" val="10887350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2"/>
          <p:cNvSpPr>
            <a:spLocks noGrp="1" noChangeArrowheads="1"/>
          </p:cNvSpPr>
          <p:nvPr>
            <p:ph type="title" idx="4294967295"/>
          </p:nvPr>
        </p:nvSpPr>
        <p:spPr>
          <a:xfrm>
            <a:off x="0" y="211138"/>
            <a:ext cx="9144000" cy="762000"/>
          </a:xfrm>
        </p:spPr>
        <p:txBody>
          <a:bodyPr>
            <a:normAutofit fontScale="90000"/>
          </a:bodyPr>
          <a:lstStyle/>
          <a:p>
            <a:pPr eaLnBrk="1" hangingPunct="1"/>
            <a:r>
              <a:rPr lang="en-GB" dirty="0">
                <a:latin typeface="Baskerville Old Face" charset="0"/>
              </a:rPr>
              <a:t>Global Warming Potential: </a:t>
            </a:r>
            <a:br>
              <a:rPr lang="en-GB" dirty="0">
                <a:latin typeface="Baskerville Old Face" charset="0"/>
              </a:rPr>
            </a:br>
            <a:r>
              <a:rPr lang="en-GB" dirty="0">
                <a:latin typeface="Baskerville Old Face" charset="0"/>
              </a:rPr>
              <a:t>the extended </a:t>
            </a:r>
            <a:r>
              <a:rPr lang="en-GB" dirty="0" err="1">
                <a:latin typeface="Baskerville Old Face" charset="0"/>
              </a:rPr>
              <a:t>Moura</a:t>
            </a:r>
            <a:r>
              <a:rPr lang="en-GB" dirty="0">
                <a:latin typeface="Baskerville Old Face" charset="0"/>
              </a:rPr>
              <a:t>-Costa approach</a:t>
            </a:r>
          </a:p>
        </p:txBody>
      </p:sp>
      <p:graphicFrame>
        <p:nvGraphicFramePr>
          <p:cNvPr id="30787" name="Group 67"/>
          <p:cNvGraphicFramePr>
            <a:graphicFrameLocks noGrp="1"/>
          </p:cNvGraphicFramePr>
          <p:nvPr>
            <p:extLst>
              <p:ext uri="{D42A27DB-BD31-4B8C-83A1-F6EECF244321}">
                <p14:modId xmlns:p14="http://schemas.microsoft.com/office/powerpoint/2010/main" val="3688704618"/>
              </p:ext>
            </p:extLst>
          </p:nvPr>
        </p:nvGraphicFramePr>
        <p:xfrm>
          <a:off x="448407" y="1412875"/>
          <a:ext cx="8311661" cy="4732338"/>
        </p:xfrm>
        <a:graphic>
          <a:graphicData uri="http://schemas.openxmlformats.org/drawingml/2006/table">
            <a:tbl>
              <a:tblPr/>
              <a:tblGrid>
                <a:gridCol w="1975338"/>
                <a:gridCol w="2193681"/>
                <a:gridCol w="2155580"/>
                <a:gridCol w="1987062"/>
              </a:tblGrid>
              <a:tr h="503387">
                <a:tc rowSpan="2">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endParaRPr kumimoji="0" lang="pt-PT" sz="2000" b="1" i="0" u="none" strike="noStrike" cap="none" normalizeH="0" baseline="0" dirty="0" smtClean="0">
                        <a:ln>
                          <a:noFill/>
                        </a:ln>
                        <a:solidFill>
                          <a:schemeClr val="accent2"/>
                        </a:solidFill>
                        <a:effectLst/>
                        <a:latin typeface="Arial" charset="0"/>
                      </a:endParaRP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
                          <a:schemeClr val="tx1"/>
                        </a:buClr>
                        <a:buSzPct val="115000"/>
                        <a:buFontTx/>
                        <a:buNone/>
                        <a:tabLst/>
                      </a:pP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Global Warming Potential (CO</a:t>
                      </a:r>
                      <a:r>
                        <a:rPr kumimoji="0" lang="en-GB" sz="2000" b="1" i="0" u="none" strike="noStrike" cap="none" normalizeH="0" baseline="-30000" smtClean="0">
                          <a:ln>
                            <a:noFill/>
                          </a:ln>
                          <a:solidFill>
                            <a:schemeClr val="accent2"/>
                          </a:solidFill>
                          <a:effectLst/>
                          <a:latin typeface="Arial" charset="0"/>
                          <a:ea typeface="Calibri" pitchFamily="34" charset="0"/>
                          <a:cs typeface="Times New Roman" pitchFamily="18" charset="0"/>
                        </a:rPr>
                        <a:t>2</a:t>
                      </a: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-eq)</a:t>
                      </a: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r>
              <a:tr h="504974">
                <a:tc vMerge="1">
                  <a:txBody>
                    <a:bodyPr/>
                    <a:lstStyle/>
                    <a:p>
                      <a:endParaRPr lang="en-GB"/>
                    </a:p>
                  </a:txBody>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20 years</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115000"/>
                        <a:buFontTx/>
                        <a:buNone/>
                        <a:tabLst/>
                      </a:pP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100 years</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500 years</a:t>
                      </a: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387">
                <a:tc>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Carbon Dioxide</a:t>
                      </a: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1</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1</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1</a:t>
                      </a: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974">
                <a:tc>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Methane</a:t>
                      </a: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72</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25</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7.6</a:t>
                      </a: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974">
                <a:tc>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Nitrous Oxide</a:t>
                      </a: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289</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298</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153</a:t>
                      </a: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387">
                <a:tc>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endParaRPr kumimoji="0" lang="en-US" sz="2000" b="1" i="0" u="none" strike="noStrike" cap="none" normalizeH="0" baseline="0" smtClean="0">
                        <a:ln>
                          <a:noFill/>
                        </a:ln>
                        <a:solidFill>
                          <a:schemeClr val="accent2"/>
                        </a:solidFill>
                        <a:effectLst/>
                        <a:latin typeface="Arial" charset="0"/>
                        <a:ea typeface="Calibri" pitchFamily="34" charset="0"/>
                        <a:cs typeface="Times New Roman" pitchFamily="18" charset="0"/>
                      </a:endParaRP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endParaRPr kumimoji="0" lang="en-US" sz="2000" b="0" i="0" u="none" strike="noStrike" cap="none" normalizeH="0" baseline="0" dirty="0" smtClean="0">
                        <a:ln>
                          <a:noFill/>
                        </a:ln>
                        <a:solidFill>
                          <a:schemeClr val="accent2"/>
                        </a:solidFill>
                        <a:effectLst/>
                        <a:latin typeface="Arial" charset="0"/>
                        <a:ea typeface="Calibri" pitchFamily="34" charset="0"/>
                        <a:cs typeface="Times New Roman" pitchFamily="18" charset="0"/>
                      </a:endParaRP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endParaRPr kumimoji="0" lang="en-US" sz="2000" b="1" i="0" u="none" strike="noStrike" cap="none" normalizeH="0" baseline="0" smtClean="0">
                        <a:ln>
                          <a:noFill/>
                        </a:ln>
                        <a:solidFill>
                          <a:schemeClr val="accent2"/>
                        </a:solidFill>
                        <a:effectLst/>
                        <a:latin typeface="Arial" charset="0"/>
                        <a:ea typeface="Calibri" pitchFamily="34" charset="0"/>
                        <a:cs typeface="Times New Roman" pitchFamily="18" charset="0"/>
                      </a:endParaRP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endParaRPr kumimoji="0" lang="en-US" sz="2000" b="0" i="0" u="none" strike="noStrike" cap="none" normalizeH="0" baseline="0" dirty="0" smtClean="0">
                        <a:ln>
                          <a:noFill/>
                        </a:ln>
                        <a:solidFill>
                          <a:schemeClr val="accent2"/>
                        </a:solidFill>
                        <a:effectLst/>
                        <a:latin typeface="Arial" charset="0"/>
                        <a:ea typeface="Calibri" pitchFamily="34" charset="0"/>
                        <a:cs typeface="Times New Roman" pitchFamily="18" charset="0"/>
                      </a:endParaRP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tr>
              <a:tr h="1006008">
                <a:tc>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dirty="0" smtClean="0">
                          <a:ln>
                            <a:noFill/>
                          </a:ln>
                          <a:solidFill>
                            <a:schemeClr val="accent2"/>
                          </a:solidFill>
                          <a:effectLst/>
                          <a:latin typeface="Arial" charset="0"/>
                          <a:ea typeface="Calibri" pitchFamily="34" charset="0"/>
                          <a:cs typeface="Times New Roman" pitchFamily="18" charset="0"/>
                        </a:rPr>
                        <a:t>Carbon Dioxide Sequestration </a:t>
                      </a:r>
                    </a:p>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it-IT" sz="2000" b="0" i="0" u="none" strike="noStrike" cap="none" normalizeH="0" baseline="0" dirty="0" smtClean="0">
                          <a:ln>
                            <a:noFill/>
                          </a:ln>
                          <a:solidFill>
                            <a:schemeClr val="accent2"/>
                          </a:solidFill>
                          <a:effectLst/>
                          <a:latin typeface="Arial" charset="0"/>
                          <a:ea typeface="Calibri" pitchFamily="34" charset="0"/>
                          <a:cs typeface="Times New Roman" pitchFamily="18" charset="0"/>
                        </a:rPr>
                        <a:t>(</a:t>
                      </a:r>
                      <a:r>
                        <a:rPr kumimoji="0" lang="en-GB" sz="2000" b="0" i="0" u="none" strike="noStrike" cap="none" normalizeH="0" baseline="0" dirty="0" smtClean="0">
                          <a:ln>
                            <a:noFill/>
                          </a:ln>
                          <a:solidFill>
                            <a:schemeClr val="accent2"/>
                          </a:solidFill>
                          <a:effectLst/>
                          <a:latin typeface="Arial" charset="0"/>
                          <a:ea typeface="Calibri" pitchFamily="34" charset="0"/>
                          <a:cs typeface="Times New Roman" pitchFamily="18" charset="0"/>
                        </a:rPr>
                        <a:t>tonne-years)</a:t>
                      </a: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1/14.6 = 0.074</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dirty="0" smtClean="0">
                          <a:ln>
                            <a:noFill/>
                          </a:ln>
                          <a:solidFill>
                            <a:schemeClr val="accent2"/>
                          </a:solidFill>
                          <a:effectLst/>
                          <a:latin typeface="Arial" charset="0"/>
                          <a:ea typeface="Calibri" pitchFamily="34" charset="0"/>
                          <a:cs typeface="Times New Roman" pitchFamily="18" charset="0"/>
                        </a:rPr>
                        <a:t>1/47.8 = 0.021</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1/157.3 = 0.006</a:t>
                      </a: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247">
                <a:tc>
                  <a:txBody>
                    <a:bodyPr/>
                    <a:lstStyle/>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Carbon </a:t>
                      </a:r>
                    </a:p>
                    <a:p>
                      <a:pPr marL="0" marR="0" lvl="0" indent="0" algn="l" defTabSz="914400" rtl="0" eaLnBrk="1" fontAlgn="base" latinLnBrk="0" hangingPunct="1">
                        <a:lnSpc>
                          <a:spcPct val="100000"/>
                        </a:lnSpc>
                        <a:spcBef>
                          <a:spcPct val="0"/>
                        </a:spcBef>
                        <a:spcAft>
                          <a:spcPct val="0"/>
                        </a:spcAft>
                        <a:buClr>
                          <a:schemeClr val="tx1"/>
                        </a:buClr>
                        <a:buSzPct val="115000"/>
                        <a:buFontTx/>
                        <a:buNone/>
                        <a:tabLst/>
                      </a:pP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tonne-years</a:t>
                      </a:r>
                    </a:p>
                  </a:txBody>
                  <a:tcPr marL="84406" marR="84406" marT="45734" marB="45734"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0.074*44/12=</a:t>
                      </a:r>
                    </a:p>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US" sz="2000" b="0" i="0" u="none" strike="noStrike" cap="none" normalizeH="0" baseline="0" smtClean="0">
                          <a:ln>
                            <a:noFill/>
                          </a:ln>
                          <a:solidFill>
                            <a:schemeClr val="accent2"/>
                          </a:solidFill>
                          <a:effectLst/>
                          <a:latin typeface="Arial" charset="0"/>
                          <a:ea typeface="Calibri" pitchFamily="34" charset="0"/>
                          <a:cs typeface="Times New Roman" pitchFamily="18" charset="0"/>
                        </a:rPr>
                        <a:t>=</a:t>
                      </a:r>
                      <a:r>
                        <a:rPr kumimoji="0" lang="en-GB" sz="2000" b="0" i="0" u="none" strike="noStrike" cap="none" normalizeH="0" baseline="0" smtClean="0">
                          <a:ln>
                            <a:noFill/>
                          </a:ln>
                          <a:solidFill>
                            <a:schemeClr val="accent2"/>
                          </a:solidFill>
                          <a:effectLst/>
                          <a:latin typeface="Arial" charset="0"/>
                          <a:ea typeface="Calibri" pitchFamily="34" charset="0"/>
                          <a:cs typeface="Times New Roman" pitchFamily="18" charset="0"/>
                        </a:rPr>
                        <a:t>0.27</a:t>
                      </a:r>
                      <a:endPar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endParaRP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0.021*44/12=</a:t>
                      </a:r>
                    </a:p>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1" i="0" u="none" strike="noStrike" cap="none" normalizeH="0" baseline="0" smtClean="0">
                          <a:ln>
                            <a:noFill/>
                          </a:ln>
                          <a:solidFill>
                            <a:schemeClr val="accent2"/>
                          </a:solidFill>
                          <a:effectLst/>
                          <a:latin typeface="Arial" charset="0"/>
                          <a:ea typeface="Calibri" pitchFamily="34" charset="0"/>
                          <a:cs typeface="Times New Roman" pitchFamily="18" charset="0"/>
                        </a:rPr>
                        <a:t>=0.08</a:t>
                      </a:r>
                    </a:p>
                  </a:txBody>
                  <a:tcPr marL="84406" marR="84406"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tx1"/>
                        </a:buClr>
                        <a:buSzPct val="115000"/>
                        <a:buFontTx/>
                        <a:buNone/>
                        <a:tabLst/>
                      </a:pPr>
                      <a:r>
                        <a:rPr kumimoji="0" lang="en-GB" sz="2000" b="0" i="0" u="none" strike="noStrike" cap="none" normalizeH="0" baseline="0" dirty="0" smtClean="0">
                          <a:ln>
                            <a:noFill/>
                          </a:ln>
                          <a:solidFill>
                            <a:schemeClr val="accent2"/>
                          </a:solidFill>
                          <a:effectLst/>
                          <a:latin typeface="Arial" charset="0"/>
                          <a:ea typeface="Calibri" pitchFamily="34" charset="0"/>
                          <a:cs typeface="Times New Roman" pitchFamily="18" charset="0"/>
                        </a:rPr>
                        <a:t>0.006*44/12= =0.022</a:t>
                      </a:r>
                      <a:endParaRPr kumimoji="0" lang="en-GB" sz="2000" b="1" i="0" u="none" strike="noStrike" cap="none" normalizeH="0" baseline="0" dirty="0" smtClean="0">
                        <a:ln>
                          <a:noFill/>
                        </a:ln>
                        <a:solidFill>
                          <a:schemeClr val="accent2"/>
                        </a:solidFill>
                        <a:effectLst/>
                        <a:latin typeface="Arial" charset="0"/>
                        <a:ea typeface="Calibri" pitchFamily="34" charset="0"/>
                        <a:cs typeface="Times New Roman" pitchFamily="18" charset="0"/>
                      </a:endParaRPr>
                    </a:p>
                  </a:txBody>
                  <a:tcPr marL="84406" marR="84406" marT="45734" marB="45734"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12907" name="Rectangle 43"/>
          <p:cNvSpPr>
            <a:spLocks noChangeArrowheads="1"/>
          </p:cNvSpPr>
          <p:nvPr/>
        </p:nvSpPr>
        <p:spPr bwMode="auto">
          <a:xfrm>
            <a:off x="6889908" y="4365625"/>
            <a:ext cx="1861038" cy="865188"/>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677537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2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90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ILCD LCIA method </a:t>
            </a:r>
            <a:br>
              <a:rPr lang="en-NZ" dirty="0" smtClean="0"/>
            </a:br>
            <a:r>
              <a:rPr lang="en-NZ" dirty="0" smtClean="0"/>
              <a:t>recommendation levels</a:t>
            </a:r>
            <a:endParaRPr lang="en-NZ" dirty="0"/>
          </a:p>
        </p:txBody>
      </p:sp>
      <p:sp>
        <p:nvSpPr>
          <p:cNvPr id="3" name="Content Placeholder 2"/>
          <p:cNvSpPr>
            <a:spLocks noGrp="1"/>
          </p:cNvSpPr>
          <p:nvPr>
            <p:ph idx="1"/>
          </p:nvPr>
        </p:nvSpPr>
        <p:spPr/>
        <p:txBody>
          <a:bodyPr>
            <a:normAutofit/>
          </a:bodyPr>
          <a:lstStyle/>
          <a:p>
            <a:pPr>
              <a:buFont typeface="Arial"/>
              <a:buChar char="•"/>
            </a:pPr>
            <a:r>
              <a:rPr lang="en-NZ" b="1" dirty="0" smtClean="0"/>
              <a:t>Level I: </a:t>
            </a:r>
            <a:r>
              <a:rPr lang="en-NZ" dirty="0" smtClean="0"/>
              <a:t>Recommended and satisfactory</a:t>
            </a:r>
          </a:p>
          <a:p>
            <a:pPr>
              <a:buFont typeface="Arial"/>
              <a:buChar char="•"/>
            </a:pPr>
            <a:endParaRPr lang="en-NZ" dirty="0"/>
          </a:p>
          <a:p>
            <a:pPr>
              <a:buFont typeface="Arial"/>
              <a:buChar char="•"/>
            </a:pPr>
            <a:r>
              <a:rPr lang="en-NZ" b="1" dirty="0" smtClean="0"/>
              <a:t>Level II: </a:t>
            </a:r>
            <a:r>
              <a:rPr lang="en-NZ" dirty="0" smtClean="0"/>
              <a:t>Recommended, some improvements needed</a:t>
            </a:r>
          </a:p>
          <a:p>
            <a:pPr>
              <a:buFont typeface="Arial"/>
              <a:buChar char="•"/>
            </a:pPr>
            <a:endParaRPr lang="en-NZ" dirty="0"/>
          </a:p>
          <a:p>
            <a:pPr>
              <a:buFont typeface="Arial"/>
              <a:buChar char="•"/>
            </a:pPr>
            <a:r>
              <a:rPr lang="en-NZ" b="1" dirty="0" smtClean="0"/>
              <a:t>Level III: </a:t>
            </a:r>
            <a:r>
              <a:rPr lang="en-NZ" dirty="0" smtClean="0"/>
              <a:t>Recommended, but to be applied with caution</a:t>
            </a:r>
          </a:p>
          <a:p>
            <a:pPr>
              <a:buFont typeface="Arial"/>
              <a:buChar char="•"/>
            </a:pPr>
            <a:endParaRPr lang="en-NZ" dirty="0"/>
          </a:p>
          <a:p>
            <a:pPr>
              <a:buFont typeface="Arial"/>
              <a:buChar char="•"/>
            </a:pPr>
            <a:r>
              <a:rPr lang="en-NZ" b="1" dirty="0" smtClean="0"/>
              <a:t>Interim: </a:t>
            </a:r>
            <a:r>
              <a:rPr lang="en-NZ" dirty="0" smtClean="0"/>
              <a:t>Immature for recommendation but the most appropriate among existing approaches</a:t>
            </a:r>
            <a:endParaRPr lang="en-NZ" dirty="0"/>
          </a:p>
        </p:txBody>
      </p:sp>
      <p:sp>
        <p:nvSpPr>
          <p:cNvPr id="4"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5"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6</a:t>
            </a:fld>
            <a:endParaRPr lang="en-NZ" sz="1400" dirty="0">
              <a:solidFill>
                <a:schemeClr val="bg1"/>
              </a:solidFill>
            </a:endParaRPr>
          </a:p>
        </p:txBody>
      </p:sp>
      <p:sp>
        <p:nvSpPr>
          <p:cNvPr id="6" name="Date Placeholder 3"/>
          <p:cNvSpPr txBox="1">
            <a:spLocks/>
          </p:cNvSpPr>
          <p:nvPr/>
        </p:nvSpPr>
        <p:spPr>
          <a:xfrm>
            <a:off x="4932040" y="6381328"/>
            <a:ext cx="3816424" cy="365125"/>
          </a:xfrm>
          <a:prstGeom prst="rect">
            <a:avLst/>
          </a:prstGeom>
        </p:spPr>
        <p:txBody>
          <a:bodyPr vert="horz">
            <a:noAutofit/>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lang="en-GB" sz="1200" b="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900" dirty="0" err="1" smtClean="0">
                <a:solidFill>
                  <a:schemeClr val="bg1"/>
                </a:solidFill>
              </a:rPr>
              <a:t>Dr.</a:t>
            </a:r>
            <a:r>
              <a:rPr lang="en-NZ" sz="900" dirty="0" smtClean="0">
                <a:solidFill>
                  <a:schemeClr val="bg1"/>
                </a:solidFill>
              </a:rPr>
              <a:t> Miguel Brandão</a:t>
            </a:r>
          </a:p>
          <a:p>
            <a:pPr algn="r"/>
            <a:r>
              <a:rPr lang="en-NZ" sz="900" dirty="0" smtClean="0">
                <a:solidFill>
                  <a:schemeClr val="bg1"/>
                </a:solidFill>
              </a:rPr>
              <a:t>Test Public Lecture: The assessment of resource scarcity in LCA</a:t>
            </a:r>
            <a:endParaRPr lang="en-NZ" sz="900" dirty="0">
              <a:solidFill>
                <a:schemeClr val="bg1"/>
              </a:solidFill>
            </a:endParaRPr>
          </a:p>
        </p:txBody>
      </p:sp>
    </p:spTree>
    <p:extLst>
      <p:ext uri="{BB962C8B-B14F-4D97-AF65-F5344CB8AC3E}">
        <p14:creationId xmlns:p14="http://schemas.microsoft.com/office/powerpoint/2010/main" val="31433504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Characterisation</a:t>
            </a:r>
            <a:r>
              <a:rPr lang="en-US" dirty="0" smtClean="0"/>
              <a:t> Factors </a:t>
            </a:r>
            <a:br>
              <a:rPr lang="en-US" dirty="0" smtClean="0"/>
            </a:br>
            <a:r>
              <a:rPr lang="en-US" dirty="0" smtClean="0"/>
              <a:t>(</a:t>
            </a:r>
            <a:r>
              <a:rPr lang="en-US" dirty="0" err="1" smtClean="0"/>
              <a:t>tC</a:t>
            </a:r>
            <a:r>
              <a:rPr lang="en-US" dirty="0" smtClean="0"/>
              <a:t>/ha)</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43844826"/>
              </p:ext>
            </p:extLst>
          </p:nvPr>
        </p:nvGraphicFramePr>
        <p:xfrm>
          <a:off x="457200" y="1466850"/>
          <a:ext cx="8229600" cy="45821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Biome</a:t>
                      </a:r>
                      <a:endParaRPr lang="en-US" dirty="0"/>
                    </a:p>
                  </a:txBody>
                  <a:tcPr/>
                </a:tc>
                <a:tc>
                  <a:txBody>
                    <a:bodyPr/>
                    <a:lstStyle/>
                    <a:p>
                      <a:r>
                        <a:rPr lang="en-US" dirty="0" smtClean="0"/>
                        <a:t>Transformation</a:t>
                      </a:r>
                      <a:endParaRPr lang="en-US" dirty="0"/>
                    </a:p>
                  </a:txBody>
                  <a:tcPr/>
                </a:tc>
                <a:tc>
                  <a:txBody>
                    <a:bodyPr/>
                    <a:lstStyle/>
                    <a:p>
                      <a:r>
                        <a:rPr lang="en-US" dirty="0" smtClean="0"/>
                        <a:t>Occupation (1 year)</a:t>
                      </a:r>
                      <a:endParaRPr lang="en-US" dirty="0"/>
                    </a:p>
                  </a:txBody>
                  <a:tcPr/>
                </a:tc>
              </a:tr>
              <a:tr h="370840">
                <a:tc>
                  <a:txBody>
                    <a:bodyPr/>
                    <a:lstStyle/>
                    <a:p>
                      <a:r>
                        <a:rPr lang="en-US" dirty="0" smtClean="0"/>
                        <a:t>Tropical Forests</a:t>
                      </a:r>
                    </a:p>
                    <a:p>
                      <a:endParaRPr lang="en-US" dirty="0"/>
                    </a:p>
                  </a:txBody>
                  <a:tcPr/>
                </a:tc>
                <a:tc>
                  <a:txBody>
                    <a:bodyPr/>
                    <a:lstStyle/>
                    <a:p>
                      <a:pPr algn="r"/>
                      <a:r>
                        <a:rPr lang="en-US" dirty="0" smtClean="0"/>
                        <a:t>25-55</a:t>
                      </a:r>
                      <a:endParaRPr lang="en-US" dirty="0"/>
                    </a:p>
                  </a:txBody>
                  <a:tcPr/>
                </a:tc>
                <a:tc>
                  <a:txBody>
                    <a:bodyPr/>
                    <a:lstStyle/>
                    <a:p>
                      <a:pPr algn="r"/>
                      <a:r>
                        <a:rPr lang="en-US" dirty="0" smtClean="0"/>
                        <a:t>0.77-0.96</a:t>
                      </a:r>
                      <a:endParaRPr lang="en-US" dirty="0"/>
                    </a:p>
                  </a:txBody>
                  <a:tcPr/>
                </a:tc>
              </a:tr>
              <a:tr h="370840">
                <a:tc>
                  <a:txBody>
                    <a:bodyPr/>
                    <a:lstStyle/>
                    <a:p>
                      <a:r>
                        <a:rPr lang="en-US" dirty="0" smtClean="0"/>
                        <a:t>Temperate Forests</a:t>
                      </a:r>
                    </a:p>
                    <a:p>
                      <a:endParaRPr lang="en-US" dirty="0"/>
                    </a:p>
                  </a:txBody>
                  <a:tcPr/>
                </a:tc>
                <a:tc>
                  <a:txBody>
                    <a:bodyPr/>
                    <a:lstStyle/>
                    <a:p>
                      <a:pPr algn="r"/>
                      <a:r>
                        <a:rPr lang="en-US" dirty="0" smtClean="0"/>
                        <a:t>24-75</a:t>
                      </a:r>
                      <a:endParaRPr lang="en-US" dirty="0"/>
                    </a:p>
                  </a:txBody>
                  <a:tcPr/>
                </a:tc>
                <a:tc>
                  <a:txBody>
                    <a:bodyPr/>
                    <a:lstStyle/>
                    <a:p>
                      <a:pPr algn="r"/>
                      <a:r>
                        <a:rPr lang="en-US" dirty="0" smtClean="0"/>
                        <a:t>0.64-0.86</a:t>
                      </a:r>
                      <a:endParaRPr lang="en-US" dirty="0"/>
                    </a:p>
                  </a:txBody>
                  <a:tcPr/>
                </a:tc>
              </a:tr>
              <a:tr h="370840">
                <a:tc>
                  <a:txBody>
                    <a:bodyPr/>
                    <a:lstStyle/>
                    <a:p>
                      <a:r>
                        <a:rPr lang="en-US" dirty="0" smtClean="0"/>
                        <a:t>Boreal Forests</a:t>
                      </a:r>
                    </a:p>
                    <a:p>
                      <a:endParaRPr lang="en-US" dirty="0"/>
                    </a:p>
                  </a:txBody>
                  <a:tcPr/>
                </a:tc>
                <a:tc>
                  <a:txBody>
                    <a:bodyPr/>
                    <a:lstStyle/>
                    <a:p>
                      <a:pPr algn="r"/>
                      <a:r>
                        <a:rPr lang="en-US" dirty="0" smtClean="0"/>
                        <a:t>27-150</a:t>
                      </a:r>
                      <a:endParaRPr lang="en-US" dirty="0"/>
                    </a:p>
                  </a:txBody>
                  <a:tcPr/>
                </a:tc>
                <a:tc>
                  <a:txBody>
                    <a:bodyPr/>
                    <a:lstStyle/>
                    <a:p>
                      <a:pPr algn="r"/>
                      <a:r>
                        <a:rPr lang="en-US" dirty="0" smtClean="0"/>
                        <a:t>0.41-0.96</a:t>
                      </a:r>
                      <a:endParaRPr lang="en-US" dirty="0"/>
                    </a:p>
                  </a:txBody>
                  <a:tcPr/>
                </a:tc>
              </a:tr>
              <a:tr h="370840">
                <a:tc>
                  <a:txBody>
                    <a:bodyPr/>
                    <a:lstStyle/>
                    <a:p>
                      <a:r>
                        <a:rPr lang="en-US" dirty="0" smtClean="0"/>
                        <a:t>Tropical Grassland</a:t>
                      </a:r>
                    </a:p>
                    <a:p>
                      <a:endParaRPr lang="en-US" dirty="0"/>
                    </a:p>
                  </a:txBody>
                  <a:tcPr/>
                </a:tc>
                <a:tc>
                  <a:txBody>
                    <a:bodyPr/>
                    <a:lstStyle/>
                    <a:p>
                      <a:pPr algn="r"/>
                      <a:r>
                        <a:rPr lang="en-US" dirty="0" smtClean="0"/>
                        <a:t>0-27</a:t>
                      </a:r>
                      <a:endParaRPr lang="en-US" dirty="0"/>
                    </a:p>
                  </a:txBody>
                  <a:tcPr/>
                </a:tc>
                <a:tc>
                  <a:txBody>
                    <a:bodyPr/>
                    <a:lstStyle/>
                    <a:p>
                      <a:pPr algn="r"/>
                      <a:r>
                        <a:rPr lang="en-US" dirty="0" smtClean="0"/>
                        <a:t>0-0.37</a:t>
                      </a:r>
                      <a:endParaRPr lang="en-US" dirty="0"/>
                    </a:p>
                  </a:txBody>
                  <a:tcPr/>
                </a:tc>
              </a:tr>
              <a:tr h="370840">
                <a:tc>
                  <a:txBody>
                    <a:bodyPr/>
                    <a:lstStyle/>
                    <a:p>
                      <a:r>
                        <a:rPr lang="en-US" dirty="0" smtClean="0"/>
                        <a:t>Temperate</a:t>
                      </a:r>
                      <a:r>
                        <a:rPr lang="en-US" baseline="0" dirty="0" smtClean="0"/>
                        <a:t> Grassland</a:t>
                      </a:r>
                    </a:p>
                    <a:p>
                      <a:endParaRPr lang="en-US" dirty="0"/>
                    </a:p>
                  </a:txBody>
                  <a:tcPr/>
                </a:tc>
                <a:tc>
                  <a:txBody>
                    <a:bodyPr/>
                    <a:lstStyle/>
                    <a:p>
                      <a:pPr algn="r"/>
                      <a:r>
                        <a:rPr lang="en-US" dirty="0" smtClean="0"/>
                        <a:t>0-45</a:t>
                      </a:r>
                      <a:endParaRPr lang="en-US" dirty="0"/>
                    </a:p>
                  </a:txBody>
                  <a:tcPr/>
                </a:tc>
                <a:tc>
                  <a:txBody>
                    <a:bodyPr/>
                    <a:lstStyle/>
                    <a:p>
                      <a:pPr algn="r"/>
                      <a:r>
                        <a:rPr lang="en-US" dirty="0" smtClean="0"/>
                        <a:t>0-0.42</a:t>
                      </a:r>
                      <a:endParaRPr lang="en-US" dirty="0"/>
                    </a:p>
                  </a:txBody>
                  <a:tcPr/>
                </a:tc>
              </a:tr>
              <a:tr h="370840">
                <a:tc>
                  <a:txBody>
                    <a:bodyPr/>
                    <a:lstStyle/>
                    <a:p>
                      <a:r>
                        <a:rPr lang="en-US" dirty="0" smtClean="0"/>
                        <a:t>Wet Tropical</a:t>
                      </a:r>
                      <a:r>
                        <a:rPr lang="en-US" baseline="0" dirty="0" smtClean="0"/>
                        <a:t> Forests</a:t>
                      </a:r>
                    </a:p>
                    <a:p>
                      <a:endParaRPr lang="en-US" dirty="0"/>
                    </a:p>
                  </a:txBody>
                  <a:tcPr/>
                </a:tc>
                <a:tc>
                  <a:txBody>
                    <a:bodyPr/>
                    <a:lstStyle/>
                    <a:p>
                      <a:pPr algn="r"/>
                      <a:r>
                        <a:rPr lang="en-US" dirty="0" smtClean="0"/>
                        <a:t>39-84</a:t>
                      </a:r>
                      <a:endParaRPr lang="en-US" dirty="0"/>
                    </a:p>
                  </a:txBody>
                  <a:tcPr/>
                </a:tc>
                <a:tc>
                  <a:txBody>
                    <a:bodyPr/>
                    <a:lstStyle/>
                    <a:p>
                      <a:pPr algn="r"/>
                      <a:r>
                        <a:rPr lang="en-US" dirty="0" smtClean="0"/>
                        <a:t>1.19-1.48</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Dry Tropical</a:t>
                      </a:r>
                      <a:r>
                        <a:rPr lang="en-US" baseline="0" dirty="0" smtClean="0"/>
                        <a:t> Forests</a:t>
                      </a:r>
                      <a:endParaRPr lang="en-US" dirty="0" smtClean="0"/>
                    </a:p>
                  </a:txBody>
                  <a:tcPr/>
                </a:tc>
                <a:tc>
                  <a:txBody>
                    <a:bodyPr/>
                    <a:lstStyle/>
                    <a:p>
                      <a:pPr algn="r"/>
                      <a:r>
                        <a:rPr lang="en-US" dirty="0" smtClean="0"/>
                        <a:t>10-24</a:t>
                      </a:r>
                      <a:endParaRPr lang="en-US" dirty="0"/>
                    </a:p>
                  </a:txBody>
                  <a:tcPr/>
                </a:tc>
                <a:tc>
                  <a:txBody>
                    <a:bodyPr/>
                    <a:lstStyle/>
                    <a:p>
                      <a:pPr algn="r"/>
                      <a:r>
                        <a:rPr lang="en-US" dirty="0" smtClean="0"/>
                        <a:t>0.32-0.43</a:t>
                      </a:r>
                      <a:endParaRPr lang="en-US" dirty="0"/>
                    </a:p>
                  </a:txBody>
                  <a:tcPr/>
                </a:tc>
              </a:tr>
            </a:tbl>
          </a:graphicData>
        </a:graphic>
      </p:graphicFrame>
      <p:sp>
        <p:nvSpPr>
          <p:cNvPr id="4" name="Date Placeholder 3"/>
          <p:cNvSpPr>
            <a:spLocks noGrp="1"/>
          </p:cNvSpPr>
          <p:nvPr>
            <p:ph type="dt" sz="half" idx="10"/>
          </p:nvPr>
        </p:nvSpPr>
        <p:spPr/>
        <p:txBody>
          <a:bodyPr/>
          <a:lstStyle/>
          <a:p>
            <a:pPr>
              <a:defRPr/>
            </a:pPr>
            <a:r>
              <a:rPr lang="en-US" smtClean="0"/>
              <a:t>18 May 2010</a:t>
            </a:r>
            <a:endParaRPr lang="en-US"/>
          </a:p>
        </p:txBody>
      </p:sp>
      <p:sp>
        <p:nvSpPr>
          <p:cNvPr id="5" name="Footer Placeholder 4"/>
          <p:cNvSpPr>
            <a:spLocks noGrp="1"/>
          </p:cNvSpPr>
          <p:nvPr>
            <p:ph type="ftr" sz="quarter" idx="11"/>
          </p:nvPr>
        </p:nvSpPr>
        <p:spPr/>
        <p:txBody>
          <a:bodyPr/>
          <a:lstStyle/>
          <a:p>
            <a:pPr>
              <a:defRPr/>
            </a:pPr>
            <a:r>
              <a:rPr lang="en-US" smtClean="0"/>
              <a:t>New Zealand Life Cycle Management Centre</a:t>
            </a:r>
            <a:endParaRPr lang="en-US" dirty="0"/>
          </a:p>
        </p:txBody>
      </p:sp>
    </p:spTree>
    <p:extLst>
      <p:ext uri="{BB962C8B-B14F-4D97-AF65-F5344CB8AC3E}">
        <p14:creationId xmlns:p14="http://schemas.microsoft.com/office/powerpoint/2010/main" val="3943627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ctrTitle"/>
          </p:nvPr>
        </p:nvSpPr>
        <p:spPr/>
        <p:txBody>
          <a:bodyPr>
            <a:normAutofit/>
          </a:bodyPr>
          <a:lstStyle/>
          <a:p>
            <a:r>
              <a:rPr lang="en-GB" sz="3000" dirty="0" smtClean="0"/>
              <a:t>Land Use Impact Assessment of Margarine</a:t>
            </a:r>
            <a:r>
              <a:rPr lang="en-GB" sz="3000" dirty="0"/>
              <a:t/>
            </a:r>
            <a:br>
              <a:rPr lang="en-GB" sz="3000" dirty="0"/>
            </a:br>
            <a:r>
              <a:rPr lang="en-GB" sz="3000" dirty="0"/>
              <a:t/>
            </a:r>
            <a:br>
              <a:rPr lang="en-GB" sz="3000" dirty="0"/>
            </a:br>
            <a:r>
              <a:rPr lang="en-GB" sz="2200" dirty="0" smtClean="0"/>
              <a:t>Llorenç Milà i Canals, Giles Rigarlsford and Sarah Sim</a:t>
            </a:r>
            <a:r>
              <a:rPr lang="en-GB" sz="3000" dirty="0"/>
              <a:t/>
            </a:r>
            <a:br>
              <a:rPr lang="en-GB" sz="3000" dirty="0"/>
            </a:br>
            <a:endParaRPr lang="en-GB" sz="2200" dirty="0"/>
          </a:p>
        </p:txBody>
      </p:sp>
      <p:pic>
        <p:nvPicPr>
          <p:cNvPr id="1026" name="Picture 2"/>
          <p:cNvPicPr>
            <a:picLocks noChangeAspect="1" noChangeArrowheads="1"/>
          </p:cNvPicPr>
          <p:nvPr/>
        </p:nvPicPr>
        <p:blipFill>
          <a:blip r:embed="rId3" cstate="print"/>
          <a:srcRect/>
          <a:stretch>
            <a:fillRect/>
          </a:stretch>
        </p:blipFill>
        <p:spPr bwMode="auto">
          <a:xfrm>
            <a:off x="7792872" y="167754"/>
            <a:ext cx="1170864" cy="1358202"/>
          </a:xfrm>
          <a:prstGeom prst="rect">
            <a:avLst/>
          </a:prstGeom>
          <a:noFill/>
          <a:ln w="9525">
            <a:noFill/>
            <a:miter lim="800000"/>
            <a:headEnd/>
            <a:tailEnd/>
          </a:ln>
        </p:spPr>
      </p:pic>
      <p:sp>
        <p:nvSpPr>
          <p:cNvPr id="5" name="Rectangle 2"/>
          <p:cNvSpPr txBox="1">
            <a:spLocks noChangeArrowheads="1"/>
          </p:cNvSpPr>
          <p:nvPr/>
        </p:nvSpPr>
        <p:spPr bwMode="auto">
          <a:xfrm>
            <a:off x="445827" y="4285396"/>
            <a:ext cx="3361898" cy="109182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0" marR="0" lvl="0" indent="0" algn="l" defTabSz="912813" rtl="0" eaLnBrk="1" fontAlgn="base" latinLnBrk="0" hangingPunct="1">
              <a:lnSpc>
                <a:spcPct val="90000"/>
              </a:lnSpc>
              <a:spcBef>
                <a:spcPct val="0"/>
              </a:spcBef>
              <a:spcAft>
                <a:spcPct val="0"/>
              </a:spcAft>
              <a:buClrTx/>
              <a:buSzTx/>
              <a:buFontTx/>
              <a:buNone/>
              <a:tabLst/>
              <a:defRPr/>
            </a:pPr>
            <a:r>
              <a:rPr lang="en-GB" sz="1800" kern="0" dirty="0" smtClean="0">
                <a:solidFill>
                  <a:srgbClr val="096699"/>
                </a:solidFill>
                <a:latin typeface="+mj-lt"/>
                <a:ea typeface="+mj-ea"/>
                <a:cs typeface="+mj-cs"/>
              </a:rPr>
              <a:t>Special forum on Global Land Use Impacts on Biodiversity and Ecosystem Services in LCA</a:t>
            </a:r>
            <a:endParaRPr kumimoji="0" lang="en-GB" sz="1400" b="0" i="0" u="none" strike="noStrike" kern="0" cap="none" spc="0" normalizeH="0" baseline="0" noProof="0" dirty="0">
              <a:ln>
                <a:noFill/>
              </a:ln>
              <a:solidFill>
                <a:srgbClr val="096699"/>
              </a:solidFill>
              <a:effectLst/>
              <a:uLnTx/>
              <a:uFillTx/>
              <a:latin typeface="+mj-lt"/>
              <a:ea typeface="+mj-ea"/>
              <a:cs typeface="+mj-cs"/>
            </a:endParaRPr>
          </a:p>
        </p:txBody>
      </p:sp>
    </p:spTree>
    <p:extLst>
      <p:ext uri="{BB962C8B-B14F-4D97-AF65-F5344CB8AC3E}">
        <p14:creationId xmlns:p14="http://schemas.microsoft.com/office/powerpoint/2010/main" val="23456081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Content Placeholder 2"/>
          <p:cNvSpPr>
            <a:spLocks noGrp="1"/>
          </p:cNvSpPr>
          <p:nvPr>
            <p:ph idx="1"/>
          </p:nvPr>
        </p:nvSpPr>
        <p:spPr/>
        <p:txBody>
          <a:bodyPr/>
          <a:lstStyle/>
          <a:p>
            <a:pPr>
              <a:buFont typeface="Arial"/>
              <a:buChar char="•"/>
            </a:pPr>
            <a:r>
              <a:rPr lang="en-GB" sz="2400" dirty="0" smtClean="0"/>
              <a:t>Context and Goals</a:t>
            </a:r>
          </a:p>
          <a:p>
            <a:pPr>
              <a:buFont typeface="Arial"/>
              <a:buChar char="•"/>
            </a:pPr>
            <a:r>
              <a:rPr lang="en-GB" sz="2400" dirty="0" smtClean="0"/>
              <a:t>The studied margarines</a:t>
            </a:r>
          </a:p>
          <a:p>
            <a:pPr>
              <a:buFont typeface="Arial"/>
              <a:buChar char="•"/>
            </a:pPr>
            <a:r>
              <a:rPr lang="en-GB" sz="2400" dirty="0" smtClean="0"/>
              <a:t>Methods</a:t>
            </a:r>
          </a:p>
          <a:p>
            <a:pPr lvl="1"/>
            <a:r>
              <a:rPr lang="en-GB" sz="2400" dirty="0" smtClean="0"/>
              <a:t>Linking LCI to LCIA: quantifying LU and LUC; sourcing countries / biomes</a:t>
            </a:r>
          </a:p>
          <a:p>
            <a:pPr>
              <a:buFont typeface="Arial"/>
              <a:buChar char="•"/>
            </a:pPr>
            <a:r>
              <a:rPr lang="en-GB" sz="2400" dirty="0" smtClean="0"/>
              <a:t>Results</a:t>
            </a:r>
          </a:p>
          <a:p>
            <a:pPr>
              <a:buFont typeface="Arial"/>
              <a:buChar char="•"/>
            </a:pPr>
            <a:r>
              <a:rPr lang="en-GB" sz="2400" dirty="0" smtClean="0"/>
              <a:t>Discussion</a:t>
            </a:r>
          </a:p>
          <a:p>
            <a:pPr>
              <a:buFont typeface="Arial"/>
              <a:buChar char="•"/>
            </a:pPr>
            <a:r>
              <a:rPr lang="en-GB" sz="2400" dirty="0" smtClean="0"/>
              <a:t>Conclusions</a:t>
            </a:r>
            <a:endParaRPr lang="en-US" sz="2400" dirty="0" smtClean="0"/>
          </a:p>
          <a:p>
            <a:pPr>
              <a:buFont typeface="Arial"/>
              <a:buChar char="•"/>
            </a:pPr>
            <a:endParaRPr lang="en-US" sz="2400" dirty="0" smtClean="0"/>
          </a:p>
        </p:txBody>
      </p:sp>
    </p:spTree>
    <p:extLst>
      <p:ext uri="{BB962C8B-B14F-4D97-AF65-F5344CB8AC3E}">
        <p14:creationId xmlns:p14="http://schemas.microsoft.com/office/powerpoint/2010/main" val="428405696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What is Margarine?</a:t>
            </a:r>
            <a:endParaRPr lang="en-GB" dirty="0"/>
          </a:p>
        </p:txBody>
      </p:sp>
      <p:pic>
        <p:nvPicPr>
          <p:cNvPr id="6" name="Picture 4" descr="boter_margarine"/>
          <p:cNvPicPr>
            <a:picLocks noChangeAspect="1" noChangeArrowheads="1"/>
          </p:cNvPicPr>
          <p:nvPr/>
        </p:nvPicPr>
        <p:blipFill>
          <a:blip r:embed="rId3" cstate="print"/>
          <a:srcRect/>
          <a:stretch>
            <a:fillRect/>
          </a:stretch>
        </p:blipFill>
        <p:spPr bwMode="auto">
          <a:xfrm>
            <a:off x="2843213" y="3213100"/>
            <a:ext cx="3544887" cy="2587625"/>
          </a:xfrm>
          <a:prstGeom prst="rect">
            <a:avLst/>
          </a:prstGeom>
          <a:noFill/>
        </p:spPr>
      </p:pic>
      <p:grpSp>
        <p:nvGrpSpPr>
          <p:cNvPr id="9" name="Group 37"/>
          <p:cNvGrpSpPr>
            <a:grpSpLocks/>
          </p:cNvGrpSpPr>
          <p:nvPr/>
        </p:nvGrpSpPr>
        <p:grpSpPr bwMode="auto">
          <a:xfrm>
            <a:off x="1619250" y="2349500"/>
            <a:ext cx="2305050" cy="1295400"/>
            <a:chOff x="1020" y="1480"/>
            <a:chExt cx="1452" cy="816"/>
          </a:xfrm>
        </p:grpSpPr>
        <p:sp>
          <p:nvSpPr>
            <p:cNvPr id="10" name="Line 18"/>
            <p:cNvSpPr>
              <a:spLocks noChangeShapeType="1"/>
            </p:cNvSpPr>
            <p:nvPr/>
          </p:nvSpPr>
          <p:spPr bwMode="auto">
            <a:xfrm>
              <a:off x="2018" y="1933"/>
              <a:ext cx="363" cy="363"/>
            </a:xfrm>
            <a:prstGeom prst="line">
              <a:avLst/>
            </a:prstGeom>
            <a:noFill/>
            <a:ln w="9525">
              <a:solidFill>
                <a:schemeClr val="accent2"/>
              </a:solidFill>
              <a:round/>
              <a:headEnd/>
              <a:tailEnd type="triangle" w="lg" len="lg"/>
            </a:ln>
            <a:effectLst/>
          </p:spPr>
          <p:txBody>
            <a:bodyPr anchor="ctr">
              <a:spAutoFit/>
            </a:bodyPr>
            <a:lstStyle/>
            <a:p>
              <a:endParaRPr lang="en-GB">
                <a:latin typeface="+mn-lt"/>
              </a:endParaRPr>
            </a:p>
          </p:txBody>
        </p:sp>
        <p:sp>
          <p:nvSpPr>
            <p:cNvPr id="11" name="Text Box 7"/>
            <p:cNvSpPr txBox="1">
              <a:spLocks noChangeArrowheads="1"/>
            </p:cNvSpPr>
            <p:nvPr/>
          </p:nvSpPr>
          <p:spPr bwMode="auto">
            <a:xfrm>
              <a:off x="1020" y="1480"/>
              <a:ext cx="1452" cy="532"/>
            </a:xfrm>
            <a:prstGeom prst="rect">
              <a:avLst/>
            </a:prstGeom>
            <a:noFill/>
            <a:ln w="9525">
              <a:noFill/>
              <a:miter lim="800000"/>
              <a:headEnd/>
              <a:tailEnd/>
            </a:ln>
            <a:effectLst/>
          </p:spPr>
          <p:txBody>
            <a:bodyPr/>
            <a:lstStyle/>
            <a:p>
              <a:pPr algn="ctr"/>
              <a:r>
                <a:rPr lang="en-GB" sz="2000" dirty="0">
                  <a:solidFill>
                    <a:schemeClr val="accent2"/>
                  </a:solidFill>
                  <a:latin typeface="+mn-lt"/>
                </a:rPr>
                <a:t>Water      </a:t>
              </a:r>
              <a:r>
                <a:rPr lang="en-GB" sz="2000" i="1" dirty="0">
                  <a:solidFill>
                    <a:schemeClr val="accent2"/>
                  </a:solidFill>
                  <a:latin typeface="+mn-lt"/>
                </a:rPr>
                <a:t>(dispersed phase)</a:t>
              </a:r>
            </a:p>
          </p:txBody>
        </p:sp>
      </p:grpSp>
      <p:grpSp>
        <p:nvGrpSpPr>
          <p:cNvPr id="12" name="Group 38"/>
          <p:cNvGrpSpPr>
            <a:grpSpLocks/>
          </p:cNvGrpSpPr>
          <p:nvPr/>
        </p:nvGrpSpPr>
        <p:grpSpPr bwMode="auto">
          <a:xfrm>
            <a:off x="250825" y="3357563"/>
            <a:ext cx="2592388" cy="1006475"/>
            <a:chOff x="158" y="2115"/>
            <a:chExt cx="1633" cy="634"/>
          </a:xfrm>
        </p:grpSpPr>
        <p:sp>
          <p:nvSpPr>
            <p:cNvPr id="13" name="Text Box 6"/>
            <p:cNvSpPr txBox="1">
              <a:spLocks noChangeArrowheads="1"/>
            </p:cNvSpPr>
            <p:nvPr/>
          </p:nvSpPr>
          <p:spPr bwMode="auto">
            <a:xfrm>
              <a:off x="158" y="2115"/>
              <a:ext cx="1543" cy="532"/>
            </a:xfrm>
            <a:prstGeom prst="rect">
              <a:avLst/>
            </a:prstGeom>
            <a:noFill/>
            <a:ln w="9525">
              <a:noFill/>
              <a:miter lim="800000"/>
              <a:headEnd/>
              <a:tailEnd/>
            </a:ln>
            <a:effectLst/>
          </p:spPr>
          <p:txBody>
            <a:bodyPr/>
            <a:lstStyle/>
            <a:p>
              <a:pPr algn="ctr"/>
              <a:r>
                <a:rPr lang="en-GB" sz="2000" dirty="0">
                  <a:solidFill>
                    <a:schemeClr val="accent2"/>
                  </a:solidFill>
                  <a:latin typeface="+mn-lt"/>
                </a:rPr>
                <a:t>Fat blend </a:t>
              </a:r>
              <a:r>
                <a:rPr lang="en-GB" sz="2000" i="1" dirty="0">
                  <a:solidFill>
                    <a:schemeClr val="accent2"/>
                  </a:solidFill>
                  <a:latin typeface="+mn-lt"/>
                </a:rPr>
                <a:t>(continuous phase)</a:t>
              </a:r>
            </a:p>
          </p:txBody>
        </p:sp>
        <p:sp>
          <p:nvSpPr>
            <p:cNvPr id="14" name="Line 19"/>
            <p:cNvSpPr>
              <a:spLocks noChangeShapeType="1"/>
            </p:cNvSpPr>
            <p:nvPr/>
          </p:nvSpPr>
          <p:spPr bwMode="auto">
            <a:xfrm>
              <a:off x="1156" y="2568"/>
              <a:ext cx="635" cy="181"/>
            </a:xfrm>
            <a:prstGeom prst="line">
              <a:avLst/>
            </a:prstGeom>
            <a:noFill/>
            <a:ln w="9525">
              <a:solidFill>
                <a:schemeClr val="accent2"/>
              </a:solidFill>
              <a:round/>
              <a:headEnd/>
              <a:tailEnd type="triangle" w="lg" len="lg"/>
            </a:ln>
            <a:effectLst/>
          </p:spPr>
          <p:txBody>
            <a:bodyPr anchor="ctr">
              <a:spAutoFit/>
            </a:bodyPr>
            <a:lstStyle/>
            <a:p>
              <a:endParaRPr lang="en-GB">
                <a:latin typeface="+mn-lt"/>
              </a:endParaRPr>
            </a:p>
          </p:txBody>
        </p:sp>
      </p:grpSp>
      <p:grpSp>
        <p:nvGrpSpPr>
          <p:cNvPr id="15" name="Group 30"/>
          <p:cNvGrpSpPr>
            <a:grpSpLocks/>
          </p:cNvGrpSpPr>
          <p:nvPr/>
        </p:nvGrpSpPr>
        <p:grpSpPr bwMode="auto">
          <a:xfrm>
            <a:off x="5651500" y="2492375"/>
            <a:ext cx="2738438" cy="865188"/>
            <a:chOff x="3560" y="1570"/>
            <a:chExt cx="1725" cy="545"/>
          </a:xfrm>
        </p:grpSpPr>
        <p:sp>
          <p:nvSpPr>
            <p:cNvPr id="16" name="Text Box 11"/>
            <p:cNvSpPr txBox="1">
              <a:spLocks noChangeArrowheads="1"/>
            </p:cNvSpPr>
            <p:nvPr/>
          </p:nvSpPr>
          <p:spPr bwMode="auto">
            <a:xfrm>
              <a:off x="3742" y="1570"/>
              <a:ext cx="1543" cy="532"/>
            </a:xfrm>
            <a:prstGeom prst="rect">
              <a:avLst/>
            </a:prstGeom>
            <a:noFill/>
            <a:ln w="9525">
              <a:noFill/>
              <a:miter lim="800000"/>
              <a:headEnd/>
              <a:tailEnd/>
            </a:ln>
            <a:effectLst/>
          </p:spPr>
          <p:txBody>
            <a:bodyPr/>
            <a:lstStyle/>
            <a:p>
              <a:r>
                <a:rPr lang="en-GB" sz="2000" dirty="0">
                  <a:solidFill>
                    <a:srgbClr val="009900"/>
                  </a:solidFill>
                  <a:latin typeface="+mn-lt"/>
                </a:rPr>
                <a:t>Protein </a:t>
              </a:r>
              <a:r>
                <a:rPr lang="en-GB" sz="2000" i="1" dirty="0">
                  <a:solidFill>
                    <a:srgbClr val="009900"/>
                  </a:solidFill>
                  <a:latin typeface="+mn-lt"/>
                </a:rPr>
                <a:t>(e.g. whey, starch, buttermilk)</a:t>
              </a:r>
            </a:p>
          </p:txBody>
        </p:sp>
        <p:sp>
          <p:nvSpPr>
            <p:cNvPr id="17" name="Line 21"/>
            <p:cNvSpPr>
              <a:spLocks noChangeShapeType="1"/>
            </p:cNvSpPr>
            <p:nvPr/>
          </p:nvSpPr>
          <p:spPr bwMode="auto">
            <a:xfrm flipH="1">
              <a:off x="3560" y="1933"/>
              <a:ext cx="182" cy="182"/>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grpSp>
        <p:nvGrpSpPr>
          <p:cNvPr id="18" name="Group 31"/>
          <p:cNvGrpSpPr>
            <a:grpSpLocks/>
          </p:cNvGrpSpPr>
          <p:nvPr/>
        </p:nvGrpSpPr>
        <p:grpSpPr bwMode="auto">
          <a:xfrm>
            <a:off x="6372225" y="3573463"/>
            <a:ext cx="1439863" cy="576262"/>
            <a:chOff x="4014" y="2251"/>
            <a:chExt cx="907" cy="363"/>
          </a:xfrm>
        </p:grpSpPr>
        <p:sp>
          <p:nvSpPr>
            <p:cNvPr id="19" name="Text Box 12"/>
            <p:cNvSpPr txBox="1">
              <a:spLocks noChangeArrowheads="1"/>
            </p:cNvSpPr>
            <p:nvPr/>
          </p:nvSpPr>
          <p:spPr bwMode="auto">
            <a:xfrm>
              <a:off x="4286" y="2251"/>
              <a:ext cx="635" cy="363"/>
            </a:xfrm>
            <a:prstGeom prst="rect">
              <a:avLst/>
            </a:prstGeom>
            <a:noFill/>
            <a:ln w="9525">
              <a:noFill/>
              <a:miter lim="800000"/>
              <a:headEnd/>
              <a:tailEnd/>
            </a:ln>
            <a:effectLst/>
          </p:spPr>
          <p:txBody>
            <a:bodyPr/>
            <a:lstStyle/>
            <a:p>
              <a:r>
                <a:rPr lang="en-GB" sz="2000">
                  <a:solidFill>
                    <a:srgbClr val="009900"/>
                  </a:solidFill>
                  <a:latin typeface="+mn-lt"/>
                </a:rPr>
                <a:t>Salt</a:t>
              </a:r>
            </a:p>
          </p:txBody>
        </p:sp>
        <p:sp>
          <p:nvSpPr>
            <p:cNvPr id="20" name="Line 22"/>
            <p:cNvSpPr>
              <a:spLocks noChangeShapeType="1"/>
            </p:cNvSpPr>
            <p:nvPr/>
          </p:nvSpPr>
          <p:spPr bwMode="auto">
            <a:xfrm flipH="1">
              <a:off x="4014" y="2432"/>
              <a:ext cx="227" cy="46"/>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grpSp>
        <p:nvGrpSpPr>
          <p:cNvPr id="21" name="Group 32"/>
          <p:cNvGrpSpPr>
            <a:grpSpLocks/>
          </p:cNvGrpSpPr>
          <p:nvPr/>
        </p:nvGrpSpPr>
        <p:grpSpPr bwMode="auto">
          <a:xfrm>
            <a:off x="6372225" y="4508500"/>
            <a:ext cx="2089150" cy="431800"/>
            <a:chOff x="4014" y="2840"/>
            <a:chExt cx="1316" cy="272"/>
          </a:xfrm>
        </p:grpSpPr>
        <p:sp>
          <p:nvSpPr>
            <p:cNvPr id="22" name="Text Box 13"/>
            <p:cNvSpPr txBox="1">
              <a:spLocks noChangeArrowheads="1"/>
            </p:cNvSpPr>
            <p:nvPr/>
          </p:nvSpPr>
          <p:spPr bwMode="auto">
            <a:xfrm>
              <a:off x="4332" y="2840"/>
              <a:ext cx="998" cy="272"/>
            </a:xfrm>
            <a:prstGeom prst="rect">
              <a:avLst/>
            </a:prstGeom>
            <a:noFill/>
            <a:ln w="9525">
              <a:noFill/>
              <a:miter lim="800000"/>
              <a:headEnd/>
              <a:tailEnd/>
            </a:ln>
            <a:effectLst/>
          </p:spPr>
          <p:txBody>
            <a:bodyPr/>
            <a:lstStyle/>
            <a:p>
              <a:r>
                <a:rPr lang="en-GB" sz="2000">
                  <a:solidFill>
                    <a:srgbClr val="009900"/>
                  </a:solidFill>
                  <a:latin typeface="+mn-lt"/>
                </a:rPr>
                <a:t>Emulsifiers</a:t>
              </a:r>
            </a:p>
          </p:txBody>
        </p:sp>
        <p:sp>
          <p:nvSpPr>
            <p:cNvPr id="23" name="Line 23"/>
            <p:cNvSpPr>
              <a:spLocks noChangeShapeType="1"/>
            </p:cNvSpPr>
            <p:nvPr/>
          </p:nvSpPr>
          <p:spPr bwMode="auto">
            <a:xfrm flipH="1" flipV="1">
              <a:off x="4014" y="2886"/>
              <a:ext cx="318" cy="45"/>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grpSp>
        <p:nvGrpSpPr>
          <p:cNvPr id="24" name="Group 33"/>
          <p:cNvGrpSpPr>
            <a:grpSpLocks/>
          </p:cNvGrpSpPr>
          <p:nvPr/>
        </p:nvGrpSpPr>
        <p:grpSpPr bwMode="auto">
          <a:xfrm>
            <a:off x="5867400" y="5157788"/>
            <a:ext cx="1944688" cy="647700"/>
            <a:chOff x="3696" y="3249"/>
            <a:chExt cx="1225" cy="408"/>
          </a:xfrm>
        </p:grpSpPr>
        <p:sp>
          <p:nvSpPr>
            <p:cNvPr id="25" name="Text Box 15"/>
            <p:cNvSpPr txBox="1">
              <a:spLocks noChangeArrowheads="1"/>
            </p:cNvSpPr>
            <p:nvPr/>
          </p:nvSpPr>
          <p:spPr bwMode="auto">
            <a:xfrm>
              <a:off x="3923" y="3385"/>
              <a:ext cx="998" cy="272"/>
            </a:xfrm>
            <a:prstGeom prst="rect">
              <a:avLst/>
            </a:prstGeom>
            <a:noFill/>
            <a:ln w="9525">
              <a:noFill/>
              <a:miter lim="800000"/>
              <a:headEnd/>
              <a:tailEnd/>
            </a:ln>
            <a:effectLst/>
          </p:spPr>
          <p:txBody>
            <a:bodyPr/>
            <a:lstStyle/>
            <a:p>
              <a:r>
                <a:rPr lang="en-GB" sz="2000">
                  <a:solidFill>
                    <a:srgbClr val="009900"/>
                  </a:solidFill>
                  <a:latin typeface="+mn-lt"/>
                </a:rPr>
                <a:t>Flavourings</a:t>
              </a:r>
            </a:p>
          </p:txBody>
        </p:sp>
        <p:sp>
          <p:nvSpPr>
            <p:cNvPr id="26" name="Line 24"/>
            <p:cNvSpPr>
              <a:spLocks noChangeShapeType="1"/>
            </p:cNvSpPr>
            <p:nvPr/>
          </p:nvSpPr>
          <p:spPr bwMode="auto">
            <a:xfrm flipH="1" flipV="1">
              <a:off x="3696" y="3249"/>
              <a:ext cx="182" cy="181"/>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grpSp>
        <p:nvGrpSpPr>
          <p:cNvPr id="27" name="Group 34"/>
          <p:cNvGrpSpPr>
            <a:grpSpLocks/>
          </p:cNvGrpSpPr>
          <p:nvPr/>
        </p:nvGrpSpPr>
        <p:grpSpPr bwMode="auto">
          <a:xfrm>
            <a:off x="5003800" y="5516563"/>
            <a:ext cx="1296988" cy="936625"/>
            <a:chOff x="3152" y="3475"/>
            <a:chExt cx="817" cy="590"/>
          </a:xfrm>
        </p:grpSpPr>
        <p:sp>
          <p:nvSpPr>
            <p:cNvPr id="28" name="Text Box 14"/>
            <p:cNvSpPr txBox="1">
              <a:spLocks noChangeArrowheads="1"/>
            </p:cNvSpPr>
            <p:nvPr/>
          </p:nvSpPr>
          <p:spPr bwMode="auto">
            <a:xfrm>
              <a:off x="3152" y="3793"/>
              <a:ext cx="817" cy="272"/>
            </a:xfrm>
            <a:prstGeom prst="rect">
              <a:avLst/>
            </a:prstGeom>
            <a:noFill/>
            <a:ln w="9525">
              <a:noFill/>
              <a:miter lim="800000"/>
              <a:headEnd/>
              <a:tailEnd/>
            </a:ln>
            <a:effectLst/>
          </p:spPr>
          <p:txBody>
            <a:bodyPr/>
            <a:lstStyle/>
            <a:p>
              <a:r>
                <a:rPr lang="en-GB" sz="2000">
                  <a:solidFill>
                    <a:srgbClr val="009900"/>
                  </a:solidFill>
                  <a:latin typeface="+mn-lt"/>
                </a:rPr>
                <a:t>Vitamins</a:t>
              </a:r>
            </a:p>
          </p:txBody>
        </p:sp>
        <p:sp>
          <p:nvSpPr>
            <p:cNvPr id="29" name="Line 25"/>
            <p:cNvSpPr>
              <a:spLocks noChangeShapeType="1"/>
            </p:cNvSpPr>
            <p:nvPr/>
          </p:nvSpPr>
          <p:spPr bwMode="auto">
            <a:xfrm flipH="1" flipV="1">
              <a:off x="3152" y="3475"/>
              <a:ext cx="182" cy="318"/>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grpSp>
        <p:nvGrpSpPr>
          <p:cNvPr id="30" name="Group 35"/>
          <p:cNvGrpSpPr>
            <a:grpSpLocks/>
          </p:cNvGrpSpPr>
          <p:nvPr/>
        </p:nvGrpSpPr>
        <p:grpSpPr bwMode="auto">
          <a:xfrm>
            <a:off x="2843213" y="5734050"/>
            <a:ext cx="1584325" cy="790575"/>
            <a:chOff x="1791" y="3612"/>
            <a:chExt cx="998" cy="498"/>
          </a:xfrm>
        </p:grpSpPr>
        <p:sp>
          <p:nvSpPr>
            <p:cNvPr id="31" name="Text Box 16"/>
            <p:cNvSpPr txBox="1">
              <a:spLocks noChangeArrowheads="1"/>
            </p:cNvSpPr>
            <p:nvPr/>
          </p:nvSpPr>
          <p:spPr bwMode="auto">
            <a:xfrm>
              <a:off x="1791" y="3838"/>
              <a:ext cx="998" cy="272"/>
            </a:xfrm>
            <a:prstGeom prst="rect">
              <a:avLst/>
            </a:prstGeom>
            <a:noFill/>
            <a:ln w="9525">
              <a:noFill/>
              <a:miter lim="800000"/>
              <a:headEnd/>
              <a:tailEnd/>
            </a:ln>
            <a:effectLst/>
          </p:spPr>
          <p:txBody>
            <a:bodyPr/>
            <a:lstStyle/>
            <a:p>
              <a:r>
                <a:rPr lang="en-GB" sz="2000">
                  <a:solidFill>
                    <a:srgbClr val="009900"/>
                  </a:solidFill>
                  <a:latin typeface="+mn-lt"/>
                </a:rPr>
                <a:t>Antioxidants</a:t>
              </a:r>
            </a:p>
          </p:txBody>
        </p:sp>
        <p:sp>
          <p:nvSpPr>
            <p:cNvPr id="32" name="Line 26"/>
            <p:cNvSpPr>
              <a:spLocks noChangeShapeType="1"/>
            </p:cNvSpPr>
            <p:nvPr/>
          </p:nvSpPr>
          <p:spPr bwMode="auto">
            <a:xfrm flipV="1">
              <a:off x="2245" y="3612"/>
              <a:ext cx="136" cy="272"/>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grpSp>
        <p:nvGrpSpPr>
          <p:cNvPr id="33" name="Group 36"/>
          <p:cNvGrpSpPr>
            <a:grpSpLocks/>
          </p:cNvGrpSpPr>
          <p:nvPr/>
        </p:nvGrpSpPr>
        <p:grpSpPr bwMode="auto">
          <a:xfrm>
            <a:off x="900113" y="5157788"/>
            <a:ext cx="2087562" cy="790575"/>
            <a:chOff x="567" y="3249"/>
            <a:chExt cx="1315" cy="498"/>
          </a:xfrm>
        </p:grpSpPr>
        <p:sp>
          <p:nvSpPr>
            <p:cNvPr id="34" name="Text Box 17"/>
            <p:cNvSpPr txBox="1">
              <a:spLocks noChangeArrowheads="1"/>
            </p:cNvSpPr>
            <p:nvPr/>
          </p:nvSpPr>
          <p:spPr bwMode="auto">
            <a:xfrm>
              <a:off x="567" y="3475"/>
              <a:ext cx="998" cy="272"/>
            </a:xfrm>
            <a:prstGeom prst="rect">
              <a:avLst/>
            </a:prstGeom>
            <a:noFill/>
            <a:ln w="9525">
              <a:noFill/>
              <a:miter lim="800000"/>
              <a:headEnd/>
              <a:tailEnd/>
            </a:ln>
            <a:effectLst/>
          </p:spPr>
          <p:txBody>
            <a:bodyPr/>
            <a:lstStyle/>
            <a:p>
              <a:r>
                <a:rPr lang="en-GB" sz="2000">
                  <a:solidFill>
                    <a:srgbClr val="009900"/>
                  </a:solidFill>
                  <a:latin typeface="+mn-lt"/>
                </a:rPr>
                <a:t>Colouring</a:t>
              </a:r>
            </a:p>
          </p:txBody>
        </p:sp>
        <p:sp>
          <p:nvSpPr>
            <p:cNvPr id="35" name="Line 27"/>
            <p:cNvSpPr>
              <a:spLocks noChangeShapeType="1"/>
            </p:cNvSpPr>
            <p:nvPr/>
          </p:nvSpPr>
          <p:spPr bwMode="auto">
            <a:xfrm flipV="1">
              <a:off x="1383" y="3249"/>
              <a:ext cx="499" cy="272"/>
            </a:xfrm>
            <a:prstGeom prst="line">
              <a:avLst/>
            </a:prstGeom>
            <a:noFill/>
            <a:ln w="9525">
              <a:solidFill>
                <a:srgbClr val="669900"/>
              </a:solidFill>
              <a:round/>
              <a:headEnd/>
              <a:tailEnd type="triangle" w="lg" len="lg"/>
            </a:ln>
            <a:effectLst/>
          </p:spPr>
          <p:txBody>
            <a:bodyPr anchor="ctr">
              <a:spAutoFit/>
            </a:bodyPr>
            <a:lstStyle/>
            <a:p>
              <a:endParaRPr lang="en-GB">
                <a:latin typeface="+mn-lt"/>
              </a:endParaRPr>
            </a:p>
          </p:txBody>
        </p:sp>
      </p:grpSp>
    </p:spTree>
    <p:extLst>
      <p:ext uri="{BB962C8B-B14F-4D97-AF65-F5344CB8AC3E}">
        <p14:creationId xmlns:p14="http://schemas.microsoft.com/office/powerpoint/2010/main" val="4105586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Goals</a:t>
            </a:r>
            <a:endParaRPr lang="en-GB" dirty="0"/>
          </a:p>
        </p:txBody>
      </p:sp>
      <p:sp>
        <p:nvSpPr>
          <p:cNvPr id="3" name="Content Placeholder 2"/>
          <p:cNvSpPr>
            <a:spLocks noGrp="1"/>
          </p:cNvSpPr>
          <p:nvPr>
            <p:ph idx="1"/>
          </p:nvPr>
        </p:nvSpPr>
        <p:spPr/>
        <p:txBody>
          <a:bodyPr/>
          <a:lstStyle/>
          <a:p>
            <a:pPr>
              <a:buFont typeface="Arial"/>
              <a:buChar char="•"/>
            </a:pPr>
            <a:r>
              <a:rPr lang="en-GB" sz="2400" dirty="0" smtClean="0"/>
              <a:t>Assessment of applicability and relevance of newly developed characterisation factors (CF)</a:t>
            </a:r>
          </a:p>
          <a:p>
            <a:pPr lvl="1"/>
            <a:r>
              <a:rPr lang="en-GB" sz="2400" dirty="0" smtClean="0"/>
              <a:t>Bio-geographical differentiation</a:t>
            </a:r>
          </a:p>
          <a:p>
            <a:pPr lvl="1"/>
            <a:r>
              <a:rPr lang="en-GB" sz="2400" dirty="0" smtClean="0"/>
              <a:t>Land use classification</a:t>
            </a:r>
          </a:p>
          <a:p>
            <a:pPr>
              <a:buFont typeface="Arial"/>
              <a:buChar char="•"/>
            </a:pPr>
            <a:r>
              <a:rPr lang="en-GB" sz="2400" dirty="0" smtClean="0"/>
              <a:t>Margarine is a land-based product (through sourcing of vegetable oils)</a:t>
            </a:r>
          </a:p>
          <a:p>
            <a:pPr lvl="1"/>
            <a:r>
              <a:rPr lang="en-GB" sz="2400" dirty="0" smtClean="0"/>
              <a:t>Previous studies have addressed common LCA impact categories (Nilsson </a:t>
            </a:r>
            <a:r>
              <a:rPr lang="en-GB" sz="2400" i="1" dirty="0" smtClean="0"/>
              <a:t>et al</a:t>
            </a:r>
            <a:r>
              <a:rPr lang="en-GB" sz="2400" dirty="0" smtClean="0"/>
              <a:t>. 2010) and also the water footprint of margarine (Jefferies </a:t>
            </a:r>
            <a:r>
              <a:rPr lang="en-GB" sz="2400" i="1" dirty="0" smtClean="0"/>
              <a:t>et al</a:t>
            </a:r>
            <a:r>
              <a:rPr lang="en-GB" sz="2400" dirty="0" smtClean="0"/>
              <a:t>. 2012)</a:t>
            </a:r>
          </a:p>
          <a:p>
            <a:pPr lvl="1"/>
            <a:r>
              <a:rPr lang="en-GB" sz="2400" dirty="0" smtClean="0"/>
              <a:t>Key hotspots for land use impacts?</a:t>
            </a:r>
            <a:endParaRPr lang="en-US" sz="2400" dirty="0" smtClean="0"/>
          </a:p>
          <a:p>
            <a:pPr>
              <a:buFont typeface="Arial"/>
              <a:buChar char="•"/>
            </a:pPr>
            <a:endParaRPr lang="en-US" sz="2400" dirty="0" smtClean="0"/>
          </a:p>
        </p:txBody>
      </p:sp>
    </p:spTree>
    <p:extLst>
      <p:ext uri="{BB962C8B-B14F-4D97-AF65-F5344CB8AC3E}">
        <p14:creationId xmlns:p14="http://schemas.microsoft.com/office/powerpoint/2010/main" val="232859371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70" name="Picture 34"/>
          <p:cNvPicPr>
            <a:picLocks noChangeAspect="1" noChangeArrowheads="1"/>
          </p:cNvPicPr>
          <p:nvPr/>
        </p:nvPicPr>
        <p:blipFill>
          <a:blip r:embed="rId3" cstate="print"/>
          <a:srcRect/>
          <a:stretch>
            <a:fillRect/>
          </a:stretch>
        </p:blipFill>
        <p:spPr bwMode="auto">
          <a:xfrm>
            <a:off x="4310405" y="1533225"/>
            <a:ext cx="4564063" cy="4564063"/>
          </a:xfrm>
          <a:prstGeom prst="rect">
            <a:avLst/>
          </a:prstGeom>
          <a:noFill/>
          <a:ln w="9525">
            <a:noFill/>
            <a:miter lim="800000"/>
            <a:headEnd/>
            <a:tailEnd/>
          </a:ln>
          <a:effectLst/>
        </p:spPr>
      </p:pic>
      <p:sp>
        <p:nvSpPr>
          <p:cNvPr id="270338" name="Rectangle 2"/>
          <p:cNvSpPr>
            <a:spLocks noGrp="1" noChangeArrowheads="1"/>
          </p:cNvSpPr>
          <p:nvPr>
            <p:ph type="title"/>
          </p:nvPr>
        </p:nvSpPr>
        <p:spPr>
          <a:xfrm>
            <a:off x="457200" y="72618"/>
            <a:ext cx="8229600" cy="1020762"/>
          </a:xfrm>
        </p:spPr>
        <p:txBody>
          <a:bodyPr>
            <a:normAutofit fontScale="90000"/>
          </a:bodyPr>
          <a:lstStyle/>
          <a:p>
            <a:r>
              <a:rPr lang="en-GB" dirty="0" smtClean="0"/>
              <a:t>Margarine products considered</a:t>
            </a:r>
            <a:br>
              <a:rPr lang="en-GB" dirty="0" smtClean="0"/>
            </a:br>
            <a:r>
              <a:rPr lang="en-GB" dirty="0" smtClean="0"/>
              <a:t>Functional unit = 500g tub</a:t>
            </a:r>
            <a:endParaRPr lang="en-GB" dirty="0"/>
          </a:p>
        </p:txBody>
      </p:sp>
      <p:pic>
        <p:nvPicPr>
          <p:cNvPr id="270340" name="Picture 4" descr="Rama Margarine, 500g"/>
          <p:cNvPicPr>
            <a:picLocks noChangeAspect="1" noChangeArrowheads="1"/>
          </p:cNvPicPr>
          <p:nvPr/>
        </p:nvPicPr>
        <p:blipFill>
          <a:blip r:embed="rId4" cstate="print"/>
          <a:srcRect t="6610" b="9435"/>
          <a:stretch>
            <a:fillRect/>
          </a:stretch>
        </p:blipFill>
        <p:spPr bwMode="auto">
          <a:xfrm>
            <a:off x="379242" y="1746564"/>
            <a:ext cx="1595143" cy="1339359"/>
          </a:xfrm>
          <a:prstGeom prst="rect">
            <a:avLst/>
          </a:prstGeom>
          <a:noFill/>
        </p:spPr>
      </p:pic>
      <p:pic>
        <p:nvPicPr>
          <p:cNvPr id="270344" name="Picture 8" descr="Flag of Germany">
            <a:hlinkClick r:id="rId5" tooltip="Flag of Germany"/>
          </p:cNvPr>
          <p:cNvPicPr>
            <a:picLocks noChangeAspect="1" noChangeArrowheads="1"/>
          </p:cNvPicPr>
          <p:nvPr/>
        </p:nvPicPr>
        <p:blipFill>
          <a:blip r:embed="rId6" cstate="print"/>
          <a:srcRect/>
          <a:stretch>
            <a:fillRect/>
          </a:stretch>
        </p:blipFill>
        <p:spPr bwMode="auto">
          <a:xfrm>
            <a:off x="714316" y="1125319"/>
            <a:ext cx="935037" cy="560387"/>
          </a:xfrm>
          <a:prstGeom prst="rect">
            <a:avLst/>
          </a:prstGeom>
          <a:noFill/>
        </p:spPr>
      </p:pic>
      <p:sp>
        <p:nvSpPr>
          <p:cNvPr id="270346" name="Text Box 10"/>
          <p:cNvSpPr txBox="1">
            <a:spLocks noChangeArrowheads="1"/>
          </p:cNvSpPr>
          <p:nvPr/>
        </p:nvSpPr>
        <p:spPr bwMode="auto">
          <a:xfrm>
            <a:off x="496227" y="3087402"/>
            <a:ext cx="1368425" cy="336550"/>
          </a:xfrm>
          <a:prstGeom prst="rect">
            <a:avLst/>
          </a:prstGeom>
          <a:noFill/>
          <a:ln w="9525">
            <a:noFill/>
            <a:miter lim="800000"/>
            <a:headEnd/>
            <a:tailEnd/>
          </a:ln>
          <a:effectLst/>
        </p:spPr>
        <p:txBody>
          <a:bodyPr>
            <a:spAutoFit/>
          </a:bodyPr>
          <a:lstStyle/>
          <a:p>
            <a:pPr algn="ctr">
              <a:spcBef>
                <a:spcPct val="50000"/>
              </a:spcBef>
            </a:pPr>
            <a:r>
              <a:rPr lang="en-GB" sz="1600" b="1">
                <a:solidFill>
                  <a:srgbClr val="FF0000"/>
                </a:solidFill>
                <a:latin typeface="Arial" charset="0"/>
              </a:rPr>
              <a:t>70% fat</a:t>
            </a:r>
          </a:p>
        </p:txBody>
      </p:sp>
      <p:pic>
        <p:nvPicPr>
          <p:cNvPr id="270362" name="Picture 26" descr="Flora Light"/>
          <p:cNvPicPr>
            <a:picLocks noChangeAspect="1" noChangeArrowheads="1"/>
          </p:cNvPicPr>
          <p:nvPr/>
        </p:nvPicPr>
        <p:blipFill>
          <a:blip r:embed="rId7" cstate="print"/>
          <a:srcRect t="8234" b="4575"/>
          <a:stretch>
            <a:fillRect/>
          </a:stretch>
        </p:blipFill>
        <p:spPr bwMode="auto">
          <a:xfrm>
            <a:off x="2201143" y="1819590"/>
            <a:ext cx="1720225" cy="1205844"/>
          </a:xfrm>
          <a:prstGeom prst="rect">
            <a:avLst/>
          </a:prstGeom>
          <a:noFill/>
        </p:spPr>
      </p:pic>
      <p:pic>
        <p:nvPicPr>
          <p:cNvPr id="270363" name="Picture 27" descr="Flag of the United Kingdom">
            <a:hlinkClick r:id="rId8" tooltip="Flag of the United Kingdom"/>
          </p:cNvPr>
          <p:cNvPicPr>
            <a:picLocks noChangeAspect="1" noChangeArrowheads="1"/>
          </p:cNvPicPr>
          <p:nvPr/>
        </p:nvPicPr>
        <p:blipFill>
          <a:blip r:embed="rId9" cstate="print"/>
          <a:srcRect/>
          <a:stretch>
            <a:fillRect/>
          </a:stretch>
        </p:blipFill>
        <p:spPr bwMode="auto">
          <a:xfrm>
            <a:off x="2527048" y="1124829"/>
            <a:ext cx="1116012" cy="561975"/>
          </a:xfrm>
          <a:prstGeom prst="rect">
            <a:avLst/>
          </a:prstGeom>
          <a:noFill/>
        </p:spPr>
      </p:pic>
      <p:sp>
        <p:nvSpPr>
          <p:cNvPr id="270365" name="Text Box 29"/>
          <p:cNvSpPr txBox="1">
            <a:spLocks noChangeArrowheads="1"/>
          </p:cNvSpPr>
          <p:nvPr/>
        </p:nvSpPr>
        <p:spPr bwMode="auto">
          <a:xfrm>
            <a:off x="2404461" y="3087402"/>
            <a:ext cx="1368425" cy="336550"/>
          </a:xfrm>
          <a:prstGeom prst="rect">
            <a:avLst/>
          </a:prstGeom>
          <a:noFill/>
          <a:ln w="9525">
            <a:noFill/>
            <a:miter lim="800000"/>
            <a:headEnd/>
            <a:tailEnd/>
          </a:ln>
          <a:effectLst/>
        </p:spPr>
        <p:txBody>
          <a:bodyPr>
            <a:spAutoFit/>
          </a:bodyPr>
          <a:lstStyle/>
          <a:p>
            <a:pPr algn="ctr">
              <a:spcBef>
                <a:spcPct val="50000"/>
              </a:spcBef>
            </a:pPr>
            <a:r>
              <a:rPr lang="en-GB" sz="1600" b="1">
                <a:solidFill>
                  <a:srgbClr val="FF0000"/>
                </a:solidFill>
                <a:latin typeface="Arial" charset="0"/>
              </a:rPr>
              <a:t>38% fat</a:t>
            </a:r>
          </a:p>
        </p:txBody>
      </p:sp>
      <p:pic>
        <p:nvPicPr>
          <p:cNvPr id="270371" name="Picture 35"/>
          <p:cNvPicPr>
            <a:picLocks noChangeAspect="1" noChangeArrowheads="1"/>
          </p:cNvPicPr>
          <p:nvPr/>
        </p:nvPicPr>
        <p:blipFill>
          <a:blip r:embed="rId10" cstate="print"/>
          <a:srcRect/>
          <a:stretch>
            <a:fillRect/>
          </a:stretch>
        </p:blipFill>
        <p:spPr bwMode="auto">
          <a:xfrm>
            <a:off x="551184" y="3647388"/>
            <a:ext cx="3686175" cy="2733675"/>
          </a:xfrm>
          <a:prstGeom prst="rect">
            <a:avLst/>
          </a:prstGeom>
          <a:noFill/>
          <a:ln w="9525">
            <a:noFill/>
            <a:miter lim="800000"/>
            <a:headEnd/>
            <a:tailEnd/>
          </a:ln>
          <a:effectLst/>
        </p:spPr>
      </p:pic>
    </p:spTree>
    <p:extLst>
      <p:ext uri="{BB962C8B-B14F-4D97-AF65-F5344CB8AC3E}">
        <p14:creationId xmlns:p14="http://schemas.microsoft.com/office/powerpoint/2010/main" val="11663111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Methods – LCI: sourcing </a:t>
            </a:r>
            <a:r>
              <a:rPr lang="en-GB" dirty="0" smtClean="0"/>
              <a:t/>
            </a:r>
            <a:br>
              <a:rPr lang="en-GB" dirty="0" smtClean="0"/>
            </a:br>
            <a:r>
              <a:rPr lang="en-GB" dirty="0" smtClean="0"/>
              <a:t>countries</a:t>
            </a:r>
            <a:endParaRPr lang="en-GB" dirty="0"/>
          </a:p>
        </p:txBody>
      </p:sp>
      <p:sp>
        <p:nvSpPr>
          <p:cNvPr id="3" name="Content Placeholder 2"/>
          <p:cNvSpPr>
            <a:spLocks noGrp="1"/>
          </p:cNvSpPr>
          <p:nvPr>
            <p:ph idx="1"/>
          </p:nvPr>
        </p:nvSpPr>
        <p:spPr/>
        <p:txBody>
          <a:bodyPr/>
          <a:lstStyle/>
          <a:p>
            <a:pPr>
              <a:buFont typeface="Arial"/>
              <a:buChar char="•"/>
            </a:pPr>
            <a:r>
              <a:rPr lang="en-GB" sz="2400" dirty="0" smtClean="0"/>
              <a:t>Sourcing country is variable and not always known (commodity markets)</a:t>
            </a:r>
          </a:p>
          <a:p>
            <a:pPr>
              <a:buFont typeface="Arial"/>
              <a:buChar char="•"/>
            </a:pPr>
            <a:r>
              <a:rPr lang="en-GB" sz="2400" dirty="0" smtClean="0"/>
              <a:t>Yield is highly variable: this determines occupation (land use, LU)</a:t>
            </a:r>
            <a:endParaRPr lang="en-US" sz="2400" dirty="0" smtClean="0"/>
          </a:p>
        </p:txBody>
      </p:sp>
      <p:pic>
        <p:nvPicPr>
          <p:cNvPr id="2050" name="Picture 2"/>
          <p:cNvPicPr>
            <a:picLocks noChangeAspect="1" noChangeArrowheads="1"/>
          </p:cNvPicPr>
          <p:nvPr/>
        </p:nvPicPr>
        <p:blipFill>
          <a:blip r:embed="rId3" cstate="print"/>
          <a:srcRect/>
          <a:stretch>
            <a:fillRect/>
          </a:stretch>
        </p:blipFill>
        <p:spPr bwMode="auto">
          <a:xfrm>
            <a:off x="300251" y="3351094"/>
            <a:ext cx="8546910" cy="3252574"/>
          </a:xfrm>
          <a:prstGeom prst="rect">
            <a:avLst/>
          </a:prstGeom>
          <a:noFill/>
          <a:ln w="9525">
            <a:noFill/>
            <a:miter lim="800000"/>
            <a:headEnd/>
            <a:tailEnd/>
          </a:ln>
        </p:spPr>
      </p:pic>
    </p:spTree>
    <p:extLst>
      <p:ext uri="{BB962C8B-B14F-4D97-AF65-F5344CB8AC3E}">
        <p14:creationId xmlns:p14="http://schemas.microsoft.com/office/powerpoint/2010/main" val="145577335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28"/>
            <a:ext cx="8229600" cy="1020762"/>
          </a:xfrm>
        </p:spPr>
        <p:txBody>
          <a:bodyPr>
            <a:normAutofit fontScale="90000"/>
          </a:bodyPr>
          <a:lstStyle/>
          <a:p>
            <a:r>
              <a:rPr lang="en-GB" dirty="0" smtClean="0"/>
              <a:t>Methods – LCI: land </a:t>
            </a:r>
            <a:r>
              <a:rPr lang="en-GB" dirty="0" smtClean="0"/>
              <a:t/>
            </a:r>
            <a:br>
              <a:rPr lang="en-GB" dirty="0" smtClean="0"/>
            </a:br>
            <a:r>
              <a:rPr lang="en-GB" dirty="0" smtClean="0"/>
              <a:t>transformation </a:t>
            </a:r>
            <a:r>
              <a:rPr lang="en-GB" dirty="0" smtClean="0"/>
              <a:t>(LUC)</a:t>
            </a:r>
            <a:endParaRPr lang="en-GB" dirty="0"/>
          </a:p>
        </p:txBody>
      </p:sp>
      <p:sp>
        <p:nvSpPr>
          <p:cNvPr id="3" name="Content Placeholder 2"/>
          <p:cNvSpPr>
            <a:spLocks noGrp="1"/>
          </p:cNvSpPr>
          <p:nvPr>
            <p:ph idx="1"/>
          </p:nvPr>
        </p:nvSpPr>
        <p:spPr/>
        <p:txBody>
          <a:bodyPr/>
          <a:lstStyle/>
          <a:p>
            <a:pPr>
              <a:buFont typeface="Arial"/>
              <a:buChar char="•"/>
            </a:pPr>
            <a:r>
              <a:rPr lang="en-GB" sz="2400" dirty="0" smtClean="0"/>
              <a:t>Land transformation (Land Use Change, LUC) was quantified from FAO statistics, considering trend in the specific crop and crop type in the sourcing countries in the last 20 years</a:t>
            </a:r>
            <a:endParaRPr lang="en-US" sz="2400" dirty="0" smtClean="0"/>
          </a:p>
        </p:txBody>
      </p:sp>
      <p:pic>
        <p:nvPicPr>
          <p:cNvPr id="3074" name="Picture 2"/>
          <p:cNvPicPr>
            <a:picLocks noChangeAspect="1" noChangeArrowheads="1"/>
          </p:cNvPicPr>
          <p:nvPr/>
        </p:nvPicPr>
        <p:blipFill>
          <a:blip r:embed="rId3" cstate="print"/>
          <a:srcRect/>
          <a:stretch>
            <a:fillRect/>
          </a:stretch>
        </p:blipFill>
        <p:spPr bwMode="auto">
          <a:xfrm>
            <a:off x="1140435" y="1115704"/>
            <a:ext cx="6972300" cy="5715000"/>
          </a:xfrm>
          <a:prstGeom prst="rect">
            <a:avLst/>
          </a:prstGeom>
          <a:noFill/>
          <a:ln w="9525">
            <a:noFill/>
            <a:miter lim="800000"/>
            <a:headEnd/>
            <a:tailEnd/>
          </a:ln>
        </p:spPr>
      </p:pic>
    </p:spTree>
    <p:extLst>
      <p:ext uri="{BB962C8B-B14F-4D97-AF65-F5344CB8AC3E}">
        <p14:creationId xmlns:p14="http://schemas.microsoft.com/office/powerpoint/2010/main" val="3813577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dissolv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Methods – LCIA</a:t>
            </a:r>
            <a:endParaRPr lang="en-GB" dirty="0"/>
          </a:p>
        </p:txBody>
      </p:sp>
      <p:sp>
        <p:nvSpPr>
          <p:cNvPr id="3" name="Content Placeholder 2"/>
          <p:cNvSpPr>
            <a:spLocks noGrp="1"/>
          </p:cNvSpPr>
          <p:nvPr>
            <p:ph idx="1"/>
          </p:nvPr>
        </p:nvSpPr>
        <p:spPr/>
        <p:txBody>
          <a:bodyPr/>
          <a:lstStyle/>
          <a:p>
            <a:pPr>
              <a:buFont typeface="Arial"/>
              <a:buChar char="•"/>
            </a:pPr>
            <a:r>
              <a:rPr lang="en-GB" sz="2400" u="sng" dirty="0" smtClean="0"/>
              <a:t>Biodiversity Damage Potential</a:t>
            </a:r>
            <a:r>
              <a:rPr lang="en-GB" sz="2400" dirty="0" smtClean="0"/>
              <a:t>, BDP: de Baan </a:t>
            </a:r>
            <a:r>
              <a:rPr lang="en-GB" sz="2400" i="1" dirty="0" smtClean="0"/>
              <a:t>et al</a:t>
            </a:r>
            <a:r>
              <a:rPr lang="en-GB" sz="2400" dirty="0" smtClean="0"/>
              <a:t>. (2012)</a:t>
            </a:r>
          </a:p>
          <a:p>
            <a:pPr>
              <a:buFont typeface="Arial"/>
              <a:buChar char="•"/>
            </a:pPr>
            <a:r>
              <a:rPr lang="en-GB" sz="2400" u="sng" dirty="0" smtClean="0"/>
              <a:t>Climate Regulation Potential</a:t>
            </a:r>
            <a:r>
              <a:rPr lang="en-GB" sz="2400" dirty="0" smtClean="0"/>
              <a:t>, CRP: Müller-Wenk and Brandão (2010)</a:t>
            </a:r>
          </a:p>
          <a:p>
            <a:pPr>
              <a:buFont typeface="Arial"/>
              <a:buChar char="•"/>
            </a:pPr>
            <a:r>
              <a:rPr lang="en-GB" sz="2400" u="sng" dirty="0" smtClean="0"/>
              <a:t>Biotic Production Potential</a:t>
            </a:r>
            <a:r>
              <a:rPr lang="en-GB" sz="2400" dirty="0" smtClean="0"/>
              <a:t>, BPP: Brandão and Milà i Canals (2012)</a:t>
            </a:r>
          </a:p>
          <a:p>
            <a:pPr>
              <a:buFont typeface="Arial"/>
              <a:buChar char="•"/>
            </a:pPr>
            <a:r>
              <a:rPr lang="en-GB" sz="2400" u="sng" dirty="0" smtClean="0"/>
              <a:t>Freshwater R</a:t>
            </a:r>
            <a:r>
              <a:rPr lang="en-US" sz="2400" u="sng" dirty="0" err="1" smtClean="0"/>
              <a:t>egulation</a:t>
            </a:r>
            <a:r>
              <a:rPr lang="en-US" sz="2400" u="sng" dirty="0" smtClean="0"/>
              <a:t> Potential</a:t>
            </a:r>
            <a:r>
              <a:rPr lang="en-US" sz="2400" dirty="0" smtClean="0"/>
              <a:t> (FWRP), </a:t>
            </a:r>
            <a:r>
              <a:rPr lang="en-US" sz="2400" u="sng" dirty="0" smtClean="0"/>
              <a:t>Erosion Regulation Potential</a:t>
            </a:r>
            <a:r>
              <a:rPr lang="en-US" sz="2400" dirty="0" smtClean="0"/>
              <a:t> (ERP), </a:t>
            </a:r>
            <a:r>
              <a:rPr lang="en-US" sz="2400" u="sng" dirty="0" smtClean="0"/>
              <a:t>Water Purification Potential- physicochemical filtration</a:t>
            </a:r>
            <a:r>
              <a:rPr lang="en-US" sz="2400" dirty="0" smtClean="0"/>
              <a:t> (WPP-PCF) and -</a:t>
            </a:r>
            <a:r>
              <a:rPr lang="en-US" sz="2400" u="sng" dirty="0" smtClean="0"/>
              <a:t>mechanical filtration</a:t>
            </a:r>
            <a:r>
              <a:rPr lang="en-US" sz="2400" dirty="0" smtClean="0"/>
              <a:t> </a:t>
            </a:r>
            <a:r>
              <a:rPr lang="en-GB" sz="2400" dirty="0" smtClean="0"/>
              <a:t>(WPP-MF): Saad and Margni (2012)</a:t>
            </a:r>
            <a:endParaRPr lang="en-US" sz="2400" dirty="0" smtClean="0"/>
          </a:p>
        </p:txBody>
      </p:sp>
    </p:spTree>
    <p:extLst>
      <p:ext uri="{BB962C8B-B14F-4D97-AF65-F5344CB8AC3E}">
        <p14:creationId xmlns:p14="http://schemas.microsoft.com/office/powerpoint/2010/main" val="298647500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LCIA</a:t>
            </a:r>
            <a:endParaRPr lang="en-GB" dirty="0"/>
          </a:p>
        </p:txBody>
      </p:sp>
      <p:graphicFrame>
        <p:nvGraphicFramePr>
          <p:cNvPr id="5" name="Content Placeholder 4"/>
          <p:cNvGraphicFramePr>
            <a:graphicFrameLocks noGrp="1"/>
          </p:cNvGraphicFramePr>
          <p:nvPr>
            <p:ph idx="1"/>
          </p:nvPr>
        </p:nvGraphicFramePr>
        <p:xfrm>
          <a:off x="1548322" y="1371600"/>
          <a:ext cx="5168896" cy="4800600"/>
        </p:xfrm>
        <a:graphic>
          <a:graphicData uri="http://schemas.openxmlformats.org/drawingml/2006/table">
            <a:tbl>
              <a:tblPr/>
              <a:tblGrid>
                <a:gridCol w="2584448"/>
                <a:gridCol w="2584448"/>
              </a:tblGrid>
              <a:tr h="2417013">
                <a:tc>
                  <a:txBody>
                    <a:bodyPr/>
                    <a:lstStyle/>
                    <a:p>
                      <a:pPr hangingPunct="0">
                        <a:lnSpc>
                          <a:spcPct val="150000"/>
                        </a:lnSpc>
                        <a:spcAft>
                          <a:spcPts val="0"/>
                        </a:spcAft>
                      </a:pPr>
                      <a:r>
                        <a:rPr lang="en-GB" sz="1100" dirty="0">
                          <a:latin typeface="Times New Roman"/>
                          <a:ea typeface="Times New Roman"/>
                          <a:cs typeface="Times New Roman"/>
                        </a:rPr>
                        <a:t>a) </a:t>
                      </a:r>
                      <a:r>
                        <a:rPr lang="en-GB" sz="1100" dirty="0" smtClean="0">
                          <a:latin typeface="Times New Roman"/>
                          <a:ea typeface="Times New Roman"/>
                          <a:cs typeface="Times New Roman"/>
                        </a:rPr>
                        <a:t>BDP (Biodiversity)</a:t>
                      </a:r>
                      <a:endParaRPr lang="en-GB" sz="1100" dirty="0">
                        <a:latin typeface="Times New Roman"/>
                        <a:ea typeface="Times New Roman"/>
                        <a:cs typeface="Times New Roman"/>
                      </a:endParaRPr>
                    </a:p>
                  </a:txBody>
                  <a:tcPr marL="65637" marR="65637" marT="0" marB="0">
                    <a:lnL>
                      <a:noFill/>
                    </a:lnL>
                    <a:lnR>
                      <a:noFill/>
                    </a:lnR>
                    <a:lnT>
                      <a:noFill/>
                    </a:lnT>
                    <a:lnB>
                      <a:noFill/>
                    </a:lnB>
                  </a:tcPr>
                </a:tc>
                <a:tc>
                  <a:txBody>
                    <a:bodyPr/>
                    <a:lstStyle/>
                    <a:p>
                      <a:pPr hangingPunct="0">
                        <a:lnSpc>
                          <a:spcPct val="150000"/>
                        </a:lnSpc>
                        <a:spcAft>
                          <a:spcPts val="0"/>
                        </a:spcAft>
                      </a:pPr>
                      <a:r>
                        <a:rPr lang="en-GB" sz="1100" dirty="0">
                          <a:latin typeface="Times New Roman"/>
                          <a:ea typeface="Times New Roman"/>
                          <a:cs typeface="Times New Roman"/>
                        </a:rPr>
                        <a:t>b) </a:t>
                      </a:r>
                      <a:r>
                        <a:rPr lang="en-GB" sz="1100" dirty="0" smtClean="0">
                          <a:latin typeface="Times New Roman"/>
                          <a:ea typeface="Times New Roman"/>
                          <a:cs typeface="Times New Roman"/>
                        </a:rPr>
                        <a:t>CRP (Climate)</a:t>
                      </a:r>
                      <a:endParaRPr lang="en-GB" sz="1100" dirty="0">
                        <a:latin typeface="Times New Roman"/>
                        <a:ea typeface="Times New Roman"/>
                        <a:cs typeface="Times New Roman"/>
                      </a:endParaRPr>
                    </a:p>
                  </a:txBody>
                  <a:tcPr marL="65637" marR="65637" marT="0" marB="0">
                    <a:lnL>
                      <a:noFill/>
                    </a:lnL>
                    <a:lnR>
                      <a:noFill/>
                    </a:lnR>
                    <a:lnT>
                      <a:noFill/>
                    </a:lnT>
                    <a:lnB>
                      <a:noFill/>
                    </a:lnB>
                  </a:tcPr>
                </a:tc>
              </a:tr>
              <a:tr h="2383587">
                <a:tc>
                  <a:txBody>
                    <a:bodyPr/>
                    <a:lstStyle/>
                    <a:p>
                      <a:pPr hangingPunct="0">
                        <a:lnSpc>
                          <a:spcPct val="150000"/>
                        </a:lnSpc>
                        <a:spcAft>
                          <a:spcPts val="0"/>
                        </a:spcAft>
                      </a:pPr>
                      <a:r>
                        <a:rPr lang="en-GB" sz="1100" dirty="0" err="1">
                          <a:latin typeface="Times New Roman"/>
                          <a:ea typeface="Times New Roman"/>
                          <a:cs typeface="Times New Roman"/>
                        </a:rPr>
                        <a:t>c</a:t>
                      </a:r>
                      <a:r>
                        <a:rPr lang="en-GB" sz="1100" dirty="0">
                          <a:latin typeface="Times New Roman"/>
                          <a:ea typeface="Times New Roman"/>
                          <a:cs typeface="Times New Roman"/>
                        </a:rPr>
                        <a:t>) </a:t>
                      </a:r>
                      <a:r>
                        <a:rPr lang="en-GB" sz="1100" dirty="0" smtClean="0">
                          <a:latin typeface="Times New Roman"/>
                          <a:ea typeface="Times New Roman"/>
                          <a:cs typeface="Times New Roman"/>
                        </a:rPr>
                        <a:t>ERP (Erosion)</a:t>
                      </a:r>
                      <a:endParaRPr lang="en-GB" sz="1100" dirty="0">
                        <a:latin typeface="Times New Roman"/>
                        <a:ea typeface="Times New Roman"/>
                        <a:cs typeface="Times New Roman"/>
                      </a:endParaRPr>
                    </a:p>
                  </a:txBody>
                  <a:tcPr marL="65637" marR="65637" marT="0" marB="0">
                    <a:lnL>
                      <a:noFill/>
                    </a:lnL>
                    <a:lnR>
                      <a:noFill/>
                    </a:lnR>
                    <a:lnT>
                      <a:noFill/>
                    </a:lnT>
                    <a:lnB>
                      <a:noFill/>
                    </a:lnB>
                  </a:tcPr>
                </a:tc>
                <a:tc>
                  <a:txBody>
                    <a:bodyPr/>
                    <a:lstStyle/>
                    <a:p>
                      <a:pPr hangingPunct="0">
                        <a:lnSpc>
                          <a:spcPct val="150000"/>
                        </a:lnSpc>
                        <a:spcAft>
                          <a:spcPts val="0"/>
                        </a:spcAft>
                      </a:pPr>
                      <a:r>
                        <a:rPr lang="en-GB" sz="1100" dirty="0" err="1">
                          <a:latin typeface="Times New Roman"/>
                          <a:ea typeface="Times New Roman"/>
                          <a:cs typeface="Times New Roman"/>
                        </a:rPr>
                        <a:t>d</a:t>
                      </a:r>
                      <a:r>
                        <a:rPr lang="en-GB" sz="1100" dirty="0">
                          <a:latin typeface="Times New Roman"/>
                          <a:ea typeface="Times New Roman"/>
                          <a:cs typeface="Times New Roman"/>
                        </a:rPr>
                        <a:t>) </a:t>
                      </a:r>
                      <a:r>
                        <a:rPr lang="en-GB" sz="1100" dirty="0" smtClean="0">
                          <a:latin typeface="Times New Roman"/>
                          <a:ea typeface="Times New Roman"/>
                          <a:cs typeface="Times New Roman"/>
                        </a:rPr>
                        <a:t>FWRP (Freshwater)</a:t>
                      </a:r>
                      <a:endParaRPr lang="en-GB" sz="1100" dirty="0">
                        <a:latin typeface="Times New Roman"/>
                        <a:ea typeface="Times New Roman"/>
                        <a:cs typeface="Times New Roman"/>
                      </a:endParaRPr>
                    </a:p>
                  </a:txBody>
                  <a:tcPr marL="65637" marR="65637" marT="0" marB="0">
                    <a:lnL>
                      <a:noFill/>
                    </a:lnL>
                    <a:lnR>
                      <a:noFill/>
                    </a:lnR>
                    <a:lnT>
                      <a:noFill/>
                    </a:lnT>
                    <a:lnB>
                      <a:noFill/>
                    </a:lnB>
                  </a:tcPr>
                </a:tc>
              </a:tr>
            </a:tbl>
          </a:graphicData>
        </a:graphic>
      </p:graphicFrame>
      <p:pic>
        <p:nvPicPr>
          <p:cNvPr id="5124" name="Picture 4"/>
          <p:cNvPicPr>
            <a:picLocks noChangeAspect="1" noChangeArrowheads="1"/>
          </p:cNvPicPr>
          <p:nvPr/>
        </p:nvPicPr>
        <p:blipFill>
          <a:blip r:embed="rId3" cstate="print"/>
          <a:srcRect/>
          <a:stretch>
            <a:fillRect/>
          </a:stretch>
        </p:blipFill>
        <p:spPr bwMode="auto">
          <a:xfrm>
            <a:off x="1728216" y="1581912"/>
            <a:ext cx="2295525" cy="2295525"/>
          </a:xfrm>
          <a:prstGeom prst="rect">
            <a:avLst/>
          </a:prstGeom>
          <a:noFill/>
        </p:spPr>
      </p:pic>
      <p:pic>
        <p:nvPicPr>
          <p:cNvPr id="5123" name="Picture 3"/>
          <p:cNvPicPr>
            <a:picLocks noChangeAspect="1" noChangeArrowheads="1"/>
          </p:cNvPicPr>
          <p:nvPr/>
        </p:nvPicPr>
        <p:blipFill>
          <a:blip r:embed="rId4" cstate="print"/>
          <a:srcRect/>
          <a:stretch>
            <a:fillRect/>
          </a:stretch>
        </p:blipFill>
        <p:spPr bwMode="auto">
          <a:xfrm>
            <a:off x="4398264" y="1581912"/>
            <a:ext cx="2324100" cy="2295525"/>
          </a:xfrm>
          <a:prstGeom prst="rect">
            <a:avLst/>
          </a:prstGeom>
          <a:noFill/>
        </p:spPr>
      </p:pic>
      <p:pic>
        <p:nvPicPr>
          <p:cNvPr id="5122" name="Picture 2"/>
          <p:cNvPicPr>
            <a:picLocks noChangeAspect="1" noChangeArrowheads="1"/>
          </p:cNvPicPr>
          <p:nvPr/>
        </p:nvPicPr>
        <p:blipFill>
          <a:blip r:embed="rId5" cstate="print"/>
          <a:srcRect/>
          <a:stretch>
            <a:fillRect/>
          </a:stretch>
        </p:blipFill>
        <p:spPr bwMode="auto">
          <a:xfrm>
            <a:off x="1728216" y="4096512"/>
            <a:ext cx="2295525" cy="2295525"/>
          </a:xfrm>
          <a:prstGeom prst="rect">
            <a:avLst/>
          </a:prstGeom>
          <a:noFill/>
        </p:spPr>
      </p:pic>
      <p:pic>
        <p:nvPicPr>
          <p:cNvPr id="5121" name="Picture 1"/>
          <p:cNvPicPr>
            <a:picLocks noChangeAspect="1" noChangeArrowheads="1"/>
          </p:cNvPicPr>
          <p:nvPr/>
        </p:nvPicPr>
        <p:blipFill>
          <a:blip r:embed="rId6" cstate="print"/>
          <a:srcRect/>
          <a:stretch>
            <a:fillRect/>
          </a:stretch>
        </p:blipFill>
        <p:spPr bwMode="auto">
          <a:xfrm>
            <a:off x="4389120" y="4014216"/>
            <a:ext cx="2295525" cy="2295525"/>
          </a:xfrm>
          <a:prstGeom prst="rect">
            <a:avLst/>
          </a:prstGeom>
          <a:noFill/>
        </p:spPr>
      </p:pic>
      <p:sp>
        <p:nvSpPr>
          <p:cNvPr id="5126" name="Rectangle 6"/>
          <p:cNvSpPr>
            <a:spLocks noChangeArrowheads="1"/>
          </p:cNvSpPr>
          <p:nvPr/>
        </p:nvSpPr>
        <p:spPr bwMode="auto">
          <a:xfrm>
            <a:off x="6840093" y="2494972"/>
            <a:ext cx="106816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rPr>
              <a:t>Legend</a:t>
            </a:r>
            <a:endParaRPr kumimoji="0" lang="en-GB" sz="1800" b="0" i="0" u="none" strike="noStrike" cap="none" normalizeH="0" baseline="0" dirty="0" smtClean="0">
              <a:ln>
                <a:noFill/>
              </a:ln>
              <a:solidFill>
                <a:schemeClr val="tx1"/>
              </a:solidFill>
              <a:effectLst/>
              <a:latin typeface="Arial" pitchFamily="34" charset="0"/>
            </a:endParaRPr>
          </a:p>
        </p:txBody>
      </p:sp>
      <p:pic>
        <p:nvPicPr>
          <p:cNvPr id="5125" name="Picture 5"/>
          <p:cNvPicPr>
            <a:picLocks noChangeAspect="1" noChangeArrowheads="1"/>
          </p:cNvPicPr>
          <p:nvPr/>
        </p:nvPicPr>
        <p:blipFill>
          <a:blip r:embed="rId7" cstate="print"/>
          <a:srcRect/>
          <a:stretch>
            <a:fillRect/>
          </a:stretch>
        </p:blipFill>
        <p:spPr bwMode="auto">
          <a:xfrm>
            <a:off x="6840093" y="2862072"/>
            <a:ext cx="2513969" cy="2209800"/>
          </a:xfrm>
          <a:prstGeom prst="rect">
            <a:avLst/>
          </a:prstGeom>
          <a:noFill/>
        </p:spPr>
      </p:pic>
    </p:spTree>
    <p:extLst>
      <p:ext uri="{BB962C8B-B14F-4D97-AF65-F5344CB8AC3E}">
        <p14:creationId xmlns:p14="http://schemas.microsoft.com/office/powerpoint/2010/main" val="4183060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722"/>
            <a:ext cx="8229600" cy="1143000"/>
          </a:xfrm>
        </p:spPr>
        <p:txBody>
          <a:bodyPr>
            <a:normAutofit/>
          </a:bodyPr>
          <a:lstStyle/>
          <a:p>
            <a:r>
              <a:rPr lang="en-NZ" dirty="0" smtClean="0"/>
              <a:t>Land Use cause-effect chain</a:t>
            </a:r>
            <a:endParaRPr lang="en-NZ" dirty="0"/>
          </a:p>
        </p:txBody>
      </p:sp>
      <p:pic>
        <p:nvPicPr>
          <p:cNvPr id="4" name="Content Placeholder 3"/>
          <p:cNvPicPr>
            <a:picLocks noGrp="1" noChangeAspect="1"/>
          </p:cNvPicPr>
          <p:nvPr>
            <p:ph idx="1"/>
          </p:nvPr>
        </p:nvPicPr>
        <p:blipFill rotWithShape="1">
          <a:blip r:embed="rId2"/>
          <a:srcRect t="443" b="631"/>
          <a:stretch/>
        </p:blipFill>
        <p:spPr>
          <a:xfrm>
            <a:off x="457200" y="736956"/>
            <a:ext cx="8229600" cy="6240603"/>
          </a:xfrm>
        </p:spPr>
      </p:pic>
    </p:spTree>
    <p:extLst>
      <p:ext uri="{BB962C8B-B14F-4D97-AF65-F5344CB8AC3E}">
        <p14:creationId xmlns:p14="http://schemas.microsoft.com/office/powerpoint/2010/main" val="153553168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LCIA</a:t>
            </a:r>
            <a:endParaRPr lang="en-GB" dirty="0"/>
          </a:p>
        </p:txBody>
      </p:sp>
      <p:graphicFrame>
        <p:nvGraphicFramePr>
          <p:cNvPr id="5" name="Content Placeholder 4"/>
          <p:cNvGraphicFramePr>
            <a:graphicFrameLocks noGrp="1"/>
          </p:cNvGraphicFramePr>
          <p:nvPr>
            <p:ph idx="1"/>
          </p:nvPr>
        </p:nvGraphicFramePr>
        <p:xfrm>
          <a:off x="1548322" y="1371600"/>
          <a:ext cx="5168896" cy="4800600"/>
        </p:xfrm>
        <a:graphic>
          <a:graphicData uri="http://schemas.openxmlformats.org/drawingml/2006/table">
            <a:tbl>
              <a:tblPr/>
              <a:tblGrid>
                <a:gridCol w="2584448"/>
                <a:gridCol w="2584448"/>
              </a:tblGrid>
              <a:tr h="2417013">
                <a:tc>
                  <a:txBody>
                    <a:bodyPr/>
                    <a:lstStyle/>
                    <a:p>
                      <a:pPr marL="0" marR="0" indent="0" algn="l" defTabSz="914400" rtl="0" eaLnBrk="1" fontAlgn="auto" latinLnBrk="0" hangingPunct="0">
                        <a:lnSpc>
                          <a:spcPct val="150000"/>
                        </a:lnSpc>
                        <a:spcBef>
                          <a:spcPts val="0"/>
                        </a:spcBef>
                        <a:spcAft>
                          <a:spcPts val="0"/>
                        </a:spcAft>
                        <a:buClrTx/>
                        <a:buSzTx/>
                        <a:buFontTx/>
                        <a:buNone/>
                        <a:tabLst/>
                        <a:defRPr/>
                      </a:pPr>
                      <a:r>
                        <a:rPr lang="en-GB" sz="1200" dirty="0" err="1">
                          <a:latin typeface="Times New Roman"/>
                          <a:ea typeface="Times New Roman"/>
                          <a:cs typeface="Times New Roman"/>
                        </a:rPr>
                        <a:t>e</a:t>
                      </a:r>
                      <a:r>
                        <a:rPr lang="en-GB" sz="1200" dirty="0">
                          <a:latin typeface="Times New Roman"/>
                          <a:ea typeface="Times New Roman"/>
                          <a:cs typeface="Times New Roman"/>
                        </a:rPr>
                        <a:t>) </a:t>
                      </a:r>
                      <a:r>
                        <a:rPr lang="en-GB" sz="1200" dirty="0" smtClean="0">
                          <a:latin typeface="Times New Roman"/>
                          <a:ea typeface="Times New Roman"/>
                          <a:cs typeface="Times New Roman"/>
                        </a:rPr>
                        <a:t>WPP-MF</a:t>
                      </a:r>
                      <a:endParaRPr lang="en-GB" sz="1200" dirty="0">
                        <a:latin typeface="Times New Roman"/>
                        <a:ea typeface="Times New Roman"/>
                        <a:cs typeface="Times New Roman"/>
                      </a:endParaRPr>
                    </a:p>
                  </a:txBody>
                  <a:tcPr marL="68580" marR="68580" marT="0" marB="0">
                    <a:lnL>
                      <a:noFill/>
                    </a:lnL>
                    <a:lnR>
                      <a:noFill/>
                    </a:lnR>
                    <a:lnT>
                      <a:noFill/>
                    </a:lnT>
                    <a:lnB>
                      <a:noFill/>
                    </a:lnB>
                  </a:tcPr>
                </a:tc>
                <a:tc>
                  <a:txBody>
                    <a:bodyPr/>
                    <a:lstStyle/>
                    <a:p>
                      <a:pPr hangingPunct="0">
                        <a:lnSpc>
                          <a:spcPct val="150000"/>
                        </a:lnSpc>
                        <a:spcAft>
                          <a:spcPts val="0"/>
                        </a:spcAft>
                      </a:pPr>
                      <a:r>
                        <a:rPr lang="en-GB" sz="1200" dirty="0">
                          <a:latin typeface="Times New Roman"/>
                          <a:ea typeface="Times New Roman"/>
                          <a:cs typeface="Times New Roman"/>
                        </a:rPr>
                        <a:t>f) WPP-PCF</a:t>
                      </a:r>
                    </a:p>
                  </a:txBody>
                  <a:tcPr marL="68580" marR="68580" marT="0" marB="0">
                    <a:lnL>
                      <a:noFill/>
                    </a:lnL>
                    <a:lnR>
                      <a:noFill/>
                    </a:lnR>
                    <a:lnT>
                      <a:noFill/>
                    </a:lnT>
                    <a:lnB>
                      <a:noFill/>
                    </a:lnB>
                  </a:tcPr>
                </a:tc>
              </a:tr>
              <a:tr h="2383587">
                <a:tc>
                  <a:txBody>
                    <a:bodyPr/>
                    <a:lstStyle/>
                    <a:p>
                      <a:pPr hangingPunct="0">
                        <a:lnSpc>
                          <a:spcPct val="150000"/>
                        </a:lnSpc>
                        <a:spcAft>
                          <a:spcPts val="0"/>
                        </a:spcAft>
                      </a:pPr>
                      <a:r>
                        <a:rPr lang="en-GB" sz="1100" dirty="0" err="1" smtClean="0">
                          <a:latin typeface="Times New Roman"/>
                          <a:ea typeface="Times New Roman"/>
                        </a:rPr>
                        <a:t>g</a:t>
                      </a:r>
                      <a:r>
                        <a:rPr lang="en-GB" sz="1100" dirty="0" smtClean="0">
                          <a:latin typeface="Times New Roman"/>
                          <a:ea typeface="Times New Roman"/>
                        </a:rPr>
                        <a:t>) BPP</a:t>
                      </a:r>
                      <a:endParaRPr lang="en-GB" sz="1100" dirty="0">
                        <a:latin typeface="Times New Roman"/>
                        <a:ea typeface="Times New Roman"/>
                      </a:endParaRPr>
                    </a:p>
                  </a:txBody>
                  <a:tcPr marL="65637" marR="65637" marT="0" marB="0">
                    <a:lnL>
                      <a:noFill/>
                    </a:lnL>
                    <a:lnR>
                      <a:noFill/>
                    </a:lnR>
                    <a:lnT>
                      <a:noFill/>
                    </a:lnT>
                    <a:lnB>
                      <a:noFill/>
                    </a:lnB>
                  </a:tcPr>
                </a:tc>
                <a:tc>
                  <a:txBody>
                    <a:bodyPr/>
                    <a:lstStyle/>
                    <a:p>
                      <a:pPr hangingPunct="0">
                        <a:lnSpc>
                          <a:spcPct val="150000"/>
                        </a:lnSpc>
                        <a:spcAft>
                          <a:spcPts val="0"/>
                        </a:spcAft>
                      </a:pPr>
                      <a:endParaRPr lang="en-GB" sz="1100" dirty="0">
                        <a:latin typeface="Times New Roman"/>
                        <a:ea typeface="Times New Roman"/>
                        <a:cs typeface="Times New Roman"/>
                      </a:endParaRPr>
                    </a:p>
                  </a:txBody>
                  <a:tcPr marL="65637" marR="65637" marT="0" marB="0">
                    <a:lnL>
                      <a:noFill/>
                    </a:lnL>
                    <a:lnR>
                      <a:noFill/>
                    </a:lnR>
                    <a:lnT>
                      <a:noFill/>
                    </a:lnT>
                    <a:lnB>
                      <a:noFill/>
                    </a:lnB>
                  </a:tcPr>
                </a:tc>
              </a:tr>
            </a:tbl>
          </a:graphicData>
        </a:graphic>
      </p:graphicFrame>
      <p:sp>
        <p:nvSpPr>
          <p:cNvPr id="5126" name="Rectangle 6"/>
          <p:cNvSpPr>
            <a:spLocks noChangeArrowheads="1"/>
          </p:cNvSpPr>
          <p:nvPr/>
        </p:nvSpPr>
        <p:spPr bwMode="auto">
          <a:xfrm>
            <a:off x="4316349" y="3839140"/>
            <a:ext cx="106816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rPr>
              <a:t>Legend</a:t>
            </a:r>
            <a:endParaRPr kumimoji="0" lang="en-GB" sz="1800" b="0" i="0" u="none" strike="noStrike" cap="none" normalizeH="0" baseline="0" dirty="0" smtClean="0">
              <a:ln>
                <a:noFill/>
              </a:ln>
              <a:solidFill>
                <a:schemeClr val="tx1"/>
              </a:solidFill>
              <a:effectLst/>
              <a:latin typeface="Arial" pitchFamily="34" charset="0"/>
            </a:endParaRPr>
          </a:p>
        </p:txBody>
      </p:sp>
      <p:pic>
        <p:nvPicPr>
          <p:cNvPr id="5125" name="Picture 5"/>
          <p:cNvPicPr>
            <a:picLocks noChangeAspect="1" noChangeArrowheads="1"/>
          </p:cNvPicPr>
          <p:nvPr/>
        </p:nvPicPr>
        <p:blipFill>
          <a:blip r:embed="rId3" cstate="print"/>
          <a:srcRect/>
          <a:stretch>
            <a:fillRect/>
          </a:stretch>
        </p:blipFill>
        <p:spPr bwMode="auto">
          <a:xfrm>
            <a:off x="4316349" y="4206240"/>
            <a:ext cx="2513969" cy="2209800"/>
          </a:xfrm>
          <a:prstGeom prst="rect">
            <a:avLst/>
          </a:prstGeom>
          <a:noFill/>
        </p:spPr>
      </p:pic>
      <p:pic>
        <p:nvPicPr>
          <p:cNvPr id="46082" name="Picture 2"/>
          <p:cNvPicPr>
            <a:picLocks noChangeAspect="1" noChangeArrowheads="1"/>
          </p:cNvPicPr>
          <p:nvPr/>
        </p:nvPicPr>
        <p:blipFill>
          <a:blip r:embed="rId4" cstate="print"/>
          <a:srcRect/>
          <a:stretch>
            <a:fillRect/>
          </a:stretch>
        </p:blipFill>
        <p:spPr bwMode="auto">
          <a:xfrm>
            <a:off x="1728216" y="1581912"/>
            <a:ext cx="2295525" cy="2295525"/>
          </a:xfrm>
          <a:prstGeom prst="rect">
            <a:avLst/>
          </a:prstGeom>
          <a:noFill/>
          <a:ln w="9525">
            <a:noFill/>
            <a:miter lim="800000"/>
            <a:headEnd/>
            <a:tailEnd/>
          </a:ln>
        </p:spPr>
      </p:pic>
      <p:pic>
        <p:nvPicPr>
          <p:cNvPr id="46083" name="Picture 3"/>
          <p:cNvPicPr>
            <a:picLocks noChangeAspect="1" noChangeArrowheads="1"/>
          </p:cNvPicPr>
          <p:nvPr/>
        </p:nvPicPr>
        <p:blipFill>
          <a:blip r:embed="rId5" cstate="print"/>
          <a:srcRect/>
          <a:stretch>
            <a:fillRect/>
          </a:stretch>
        </p:blipFill>
        <p:spPr bwMode="auto">
          <a:xfrm>
            <a:off x="4334256" y="1581912"/>
            <a:ext cx="2295525" cy="2295525"/>
          </a:xfrm>
          <a:prstGeom prst="rect">
            <a:avLst/>
          </a:prstGeom>
          <a:noFill/>
          <a:ln w="9525">
            <a:noFill/>
            <a:miter lim="800000"/>
            <a:headEnd/>
            <a:tailEnd/>
          </a:ln>
        </p:spPr>
      </p:pic>
      <p:pic>
        <p:nvPicPr>
          <p:cNvPr id="46084" name="Picture 4"/>
          <p:cNvPicPr>
            <a:picLocks noChangeAspect="1" noChangeArrowheads="1"/>
          </p:cNvPicPr>
          <p:nvPr/>
        </p:nvPicPr>
        <p:blipFill>
          <a:blip r:embed="rId6" cstate="print"/>
          <a:srcRect/>
          <a:stretch>
            <a:fillRect/>
          </a:stretch>
        </p:blipFill>
        <p:spPr bwMode="auto">
          <a:xfrm>
            <a:off x="1709928" y="4087368"/>
            <a:ext cx="2295525" cy="2295525"/>
          </a:xfrm>
          <a:prstGeom prst="rect">
            <a:avLst/>
          </a:prstGeom>
          <a:noFill/>
          <a:ln w="9525">
            <a:noFill/>
            <a:miter lim="800000"/>
            <a:headEnd/>
            <a:tailEnd/>
          </a:ln>
        </p:spPr>
      </p:pic>
    </p:spTree>
    <p:extLst>
      <p:ext uri="{BB962C8B-B14F-4D97-AF65-F5344CB8AC3E}">
        <p14:creationId xmlns:p14="http://schemas.microsoft.com/office/powerpoint/2010/main" val="244430051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Content Placeholder 2"/>
          <p:cNvSpPr>
            <a:spLocks noGrp="1"/>
          </p:cNvSpPr>
          <p:nvPr>
            <p:ph idx="1"/>
          </p:nvPr>
        </p:nvSpPr>
        <p:spPr/>
        <p:txBody>
          <a:bodyPr/>
          <a:lstStyle/>
          <a:p>
            <a:pPr>
              <a:buFont typeface="Arial"/>
              <a:buChar char="•"/>
            </a:pPr>
            <a:r>
              <a:rPr lang="en-GB" sz="2400" dirty="0" smtClean="0"/>
              <a:t>Results</a:t>
            </a:r>
          </a:p>
          <a:p>
            <a:pPr lvl="1"/>
            <a:r>
              <a:rPr lang="en-GB" sz="2400" dirty="0" smtClean="0"/>
              <a:t>Occupation dominating the impacts</a:t>
            </a:r>
          </a:p>
          <a:p>
            <a:pPr>
              <a:buFont typeface="Arial"/>
              <a:buChar char="•"/>
            </a:pPr>
            <a:r>
              <a:rPr lang="en-GB" sz="2400" dirty="0" smtClean="0"/>
              <a:t>Applicability</a:t>
            </a:r>
          </a:p>
          <a:p>
            <a:pPr lvl="1"/>
            <a:r>
              <a:rPr lang="en-GB" sz="2400" dirty="0" smtClean="0"/>
              <a:t>Sourcing locations for commodities</a:t>
            </a:r>
          </a:p>
          <a:p>
            <a:pPr lvl="1"/>
            <a:r>
              <a:rPr lang="en-GB" sz="2400" dirty="0" smtClean="0"/>
              <a:t>Adaptation of background LCI databases</a:t>
            </a:r>
          </a:p>
          <a:p>
            <a:pPr>
              <a:buFont typeface="Arial"/>
              <a:buChar char="•"/>
            </a:pPr>
            <a:r>
              <a:rPr lang="en-GB" sz="2400" dirty="0" smtClean="0"/>
              <a:t>Methodological choices</a:t>
            </a:r>
          </a:p>
          <a:p>
            <a:pPr lvl="1"/>
            <a:r>
              <a:rPr lang="en-GB" sz="2400" dirty="0" smtClean="0"/>
              <a:t>Significance of reference situation: potential vegetation vs. current land use mix (GLC 2000)</a:t>
            </a:r>
            <a:endParaRPr lang="en-US" sz="2400" dirty="0" smtClean="0"/>
          </a:p>
          <a:p>
            <a:pPr>
              <a:buFont typeface="Arial"/>
              <a:buChar char="•"/>
            </a:pPr>
            <a:endParaRPr lang="en-US" sz="2400" dirty="0" smtClean="0"/>
          </a:p>
        </p:txBody>
      </p:sp>
    </p:spTree>
    <p:extLst>
      <p:ext uri="{BB962C8B-B14F-4D97-AF65-F5344CB8AC3E}">
        <p14:creationId xmlns:p14="http://schemas.microsoft.com/office/powerpoint/2010/main" val="1785335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457200" y="1466850"/>
            <a:ext cx="8229600" cy="5156658"/>
          </a:xfrm>
        </p:spPr>
        <p:txBody>
          <a:bodyPr>
            <a:normAutofit fontScale="85000" lnSpcReduction="20000"/>
          </a:bodyPr>
          <a:lstStyle/>
          <a:p>
            <a:pPr>
              <a:lnSpc>
                <a:spcPct val="110000"/>
              </a:lnSpc>
              <a:spcBef>
                <a:spcPts val="0"/>
              </a:spcBef>
              <a:spcAft>
                <a:spcPts val="600"/>
              </a:spcAft>
              <a:buFont typeface="Arial"/>
              <a:buChar char="•"/>
            </a:pPr>
            <a:r>
              <a:rPr lang="en-GB" sz="2400" dirty="0" smtClean="0"/>
              <a:t>Spatially differentiated, land-use comprehensive, impact assessment is now possible on a life cycle perspective</a:t>
            </a:r>
          </a:p>
          <a:p>
            <a:pPr lvl="1">
              <a:lnSpc>
                <a:spcPct val="110000"/>
              </a:lnSpc>
              <a:spcBef>
                <a:spcPts val="0"/>
              </a:spcBef>
              <a:spcAft>
                <a:spcPts val="600"/>
              </a:spcAft>
            </a:pPr>
            <a:r>
              <a:rPr lang="en-GB" sz="2400" dirty="0" smtClean="0"/>
              <a:t>To be added to other impacts: common LCA; water…</a:t>
            </a:r>
          </a:p>
          <a:p>
            <a:pPr>
              <a:lnSpc>
                <a:spcPct val="110000"/>
              </a:lnSpc>
              <a:spcBef>
                <a:spcPts val="0"/>
              </a:spcBef>
              <a:spcAft>
                <a:spcPts val="600"/>
              </a:spcAft>
              <a:buFont typeface="Arial"/>
              <a:buChar char="•"/>
            </a:pPr>
            <a:r>
              <a:rPr lang="en-GB" sz="2400" dirty="0" smtClean="0"/>
              <a:t>Significant work still needed:</a:t>
            </a:r>
          </a:p>
          <a:p>
            <a:pPr lvl="1">
              <a:lnSpc>
                <a:spcPct val="110000"/>
              </a:lnSpc>
              <a:spcBef>
                <a:spcPts val="0"/>
              </a:spcBef>
              <a:spcAft>
                <a:spcPts val="600"/>
              </a:spcAft>
            </a:pPr>
            <a:r>
              <a:rPr lang="en-GB" sz="2400" dirty="0" smtClean="0"/>
              <a:t>LCI databases: to report land occupation (at least) on a regional (biome?) level</a:t>
            </a:r>
          </a:p>
          <a:p>
            <a:pPr lvl="1">
              <a:lnSpc>
                <a:spcPct val="110000"/>
              </a:lnSpc>
              <a:spcBef>
                <a:spcPts val="0"/>
              </a:spcBef>
              <a:spcAft>
                <a:spcPts val="600"/>
              </a:spcAft>
            </a:pPr>
            <a:r>
              <a:rPr lang="en-GB" sz="2400" dirty="0" smtClean="0"/>
              <a:t>Land classification proposed is adequate; arable vs. permanent crops need to be distinguished</a:t>
            </a:r>
          </a:p>
          <a:p>
            <a:pPr>
              <a:lnSpc>
                <a:spcPct val="110000"/>
              </a:lnSpc>
              <a:spcBef>
                <a:spcPts val="0"/>
              </a:spcBef>
              <a:spcAft>
                <a:spcPts val="600"/>
              </a:spcAft>
              <a:buFont typeface="Arial"/>
              <a:buChar char="•"/>
            </a:pPr>
            <a:r>
              <a:rPr lang="en-GB" sz="2400" dirty="0" smtClean="0"/>
              <a:t>Agreement needed on how to quantify and allocate LUC</a:t>
            </a:r>
          </a:p>
          <a:p>
            <a:pPr>
              <a:lnSpc>
                <a:spcPct val="110000"/>
              </a:lnSpc>
              <a:spcBef>
                <a:spcPts val="0"/>
              </a:spcBef>
              <a:spcAft>
                <a:spcPts val="600"/>
              </a:spcAft>
              <a:buFont typeface="Arial"/>
              <a:buChar char="•"/>
            </a:pPr>
            <a:r>
              <a:rPr lang="en-GB" sz="2400" dirty="0" smtClean="0"/>
              <a:t>Land use impacts in LCA are in its INFANCY: </a:t>
            </a:r>
            <a:br>
              <a:rPr lang="en-GB" sz="2400" dirty="0" smtClean="0"/>
            </a:br>
            <a:r>
              <a:rPr lang="en-GB" sz="2400" dirty="0" smtClean="0"/>
              <a:t>More case studies required!</a:t>
            </a:r>
          </a:p>
          <a:p>
            <a:pPr lvl="1">
              <a:lnSpc>
                <a:spcPct val="110000"/>
              </a:lnSpc>
              <a:spcBef>
                <a:spcPts val="0"/>
              </a:spcBef>
              <a:spcAft>
                <a:spcPts val="600"/>
              </a:spcAft>
            </a:pPr>
            <a:r>
              <a:rPr lang="en-GB" sz="2400" dirty="0" smtClean="0"/>
              <a:t>Overlap between impact categories?</a:t>
            </a:r>
          </a:p>
          <a:p>
            <a:pPr lvl="1">
              <a:lnSpc>
                <a:spcPct val="110000"/>
              </a:lnSpc>
              <a:spcBef>
                <a:spcPts val="0"/>
              </a:spcBef>
              <a:spcAft>
                <a:spcPts val="600"/>
              </a:spcAft>
            </a:pPr>
            <a:r>
              <a:rPr lang="en-GB" sz="2400" dirty="0" smtClean="0"/>
              <a:t>Value of spatial differentiation?</a:t>
            </a:r>
          </a:p>
          <a:p>
            <a:pPr lvl="1">
              <a:lnSpc>
                <a:spcPct val="110000"/>
              </a:lnSpc>
              <a:spcBef>
                <a:spcPts val="0"/>
              </a:spcBef>
              <a:spcAft>
                <a:spcPts val="600"/>
              </a:spcAft>
            </a:pPr>
            <a:r>
              <a:rPr lang="en-GB" sz="2400" dirty="0" smtClean="0"/>
              <a:t>Reference: theoretical vs. actual habitat?</a:t>
            </a:r>
            <a:endParaRPr lang="en-US" sz="2400" dirty="0" smtClean="0"/>
          </a:p>
          <a:p>
            <a:pPr>
              <a:lnSpc>
                <a:spcPct val="110000"/>
              </a:lnSpc>
              <a:spcBef>
                <a:spcPts val="0"/>
              </a:spcBef>
              <a:spcAft>
                <a:spcPts val="600"/>
              </a:spcAft>
              <a:buFont typeface="Arial"/>
              <a:buChar char="•"/>
            </a:pPr>
            <a:endParaRPr lang="en-US" sz="2400" dirty="0" smtClean="0"/>
          </a:p>
        </p:txBody>
      </p:sp>
    </p:spTree>
    <p:extLst>
      <p:ext uri="{BB962C8B-B14F-4D97-AF65-F5344CB8AC3E}">
        <p14:creationId xmlns:p14="http://schemas.microsoft.com/office/powerpoint/2010/main" val="2910714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lstStyle/>
          <a:p>
            <a:pPr eaLnBrk="1" hangingPunct="1"/>
            <a:r>
              <a:rPr lang="en-GB" b="1" smtClean="0"/>
              <a:t>Thank you!</a:t>
            </a:r>
            <a:br>
              <a:rPr lang="en-GB" b="1" smtClean="0"/>
            </a:br>
            <a:r>
              <a:rPr lang="en-GB" b="1" smtClean="0"/>
              <a:t>Questions?</a:t>
            </a:r>
            <a:r>
              <a:rPr lang="en-GB" smtClean="0"/>
              <a:t> </a:t>
            </a:r>
          </a:p>
        </p:txBody>
      </p:sp>
      <p:sp>
        <p:nvSpPr>
          <p:cNvPr id="46083" name="Rectangle 3"/>
          <p:cNvSpPr>
            <a:spLocks noGrp="1" noChangeArrowheads="1"/>
          </p:cNvSpPr>
          <p:nvPr>
            <p:ph type="subTitle" idx="1"/>
          </p:nvPr>
        </p:nvSpPr>
        <p:spPr>
          <a:xfrm>
            <a:off x="457200" y="3271838"/>
            <a:ext cx="8153400" cy="1600200"/>
          </a:xfrm>
        </p:spPr>
        <p:txBody>
          <a:bodyPr/>
          <a:lstStyle/>
          <a:p>
            <a:pPr eaLnBrk="1" hangingPunct="1">
              <a:lnSpc>
                <a:spcPct val="90000"/>
              </a:lnSpc>
              <a:buFont typeface="Times" pitchFamily="18" charset="0"/>
              <a:buNone/>
            </a:pPr>
            <a:r>
              <a:rPr lang="en-GB" sz="1300" dirty="0" err="1" smtClean="0">
                <a:hlinkClick r:id="rId2"/>
              </a:rPr>
              <a:t>Llorenc.Mila-i-Canals@Unilever.com</a:t>
            </a:r>
            <a:r>
              <a:rPr lang="en-GB" sz="1300" dirty="0" smtClean="0"/>
              <a:t> </a:t>
            </a:r>
          </a:p>
          <a:p>
            <a:pPr eaLnBrk="1" hangingPunct="1">
              <a:lnSpc>
                <a:spcPct val="90000"/>
              </a:lnSpc>
              <a:buFont typeface="Times" pitchFamily="18" charset="0"/>
              <a:buNone/>
            </a:pPr>
            <a:r>
              <a:rPr lang="en-GB" sz="1300" dirty="0" err="1" smtClean="0">
                <a:hlinkClick r:id="rId3"/>
              </a:rPr>
              <a:t>www.unilever.com</a:t>
            </a:r>
            <a:r>
              <a:rPr lang="en-GB" sz="1300" dirty="0" smtClean="0">
                <a:hlinkClick r:id="rId3"/>
              </a:rPr>
              <a:t>/sustainability</a:t>
            </a:r>
            <a:endParaRPr lang="en-GB" sz="1300" dirty="0" smtClean="0"/>
          </a:p>
          <a:p>
            <a:pPr eaLnBrk="1" hangingPunct="1">
              <a:lnSpc>
                <a:spcPct val="90000"/>
              </a:lnSpc>
              <a:buFont typeface="Times" pitchFamily="18" charset="0"/>
              <a:buNone/>
            </a:pPr>
            <a:r>
              <a:rPr lang="en-GB" sz="1300" dirty="0" err="1" smtClean="0">
                <a:hlinkClick r:id="rId4"/>
              </a:rPr>
              <a:t>www.sustainable-living.unilever.com</a:t>
            </a:r>
            <a:r>
              <a:rPr lang="en-GB" sz="1300" dirty="0" smtClean="0"/>
              <a:t>    </a:t>
            </a:r>
          </a:p>
          <a:p>
            <a:pPr eaLnBrk="1" hangingPunct="1">
              <a:lnSpc>
                <a:spcPct val="90000"/>
              </a:lnSpc>
              <a:buFont typeface="Times" pitchFamily="18" charset="0"/>
              <a:buNone/>
            </a:pPr>
            <a:endParaRPr lang="en-GB" sz="1300" dirty="0" smtClean="0"/>
          </a:p>
          <a:p>
            <a:pPr lvl="0">
              <a:lnSpc>
                <a:spcPct val="90000"/>
              </a:lnSpc>
              <a:spcBef>
                <a:spcPct val="0"/>
              </a:spcBef>
              <a:defRPr/>
            </a:pPr>
            <a:r>
              <a:rPr lang="en-GB" sz="1400" dirty="0" smtClean="0"/>
              <a:t>Special forum on Global Land Use Impacts on Biodiversity and </a:t>
            </a:r>
            <a:br>
              <a:rPr lang="en-GB" sz="1400" dirty="0" smtClean="0"/>
            </a:br>
            <a:r>
              <a:rPr lang="en-GB" sz="1400" dirty="0" smtClean="0"/>
              <a:t>Ecosystem Services in LCA</a:t>
            </a:r>
          </a:p>
          <a:p>
            <a:pPr lvl="0">
              <a:lnSpc>
                <a:spcPct val="90000"/>
              </a:lnSpc>
              <a:spcBef>
                <a:spcPct val="0"/>
              </a:spcBef>
              <a:defRPr/>
            </a:pPr>
            <a:r>
              <a:rPr lang="en-GB" sz="1400" dirty="0" smtClean="0"/>
              <a:t>Brussels, 17</a:t>
            </a:r>
            <a:r>
              <a:rPr lang="en-GB" sz="1400" baseline="30000" dirty="0" smtClean="0"/>
              <a:t>th</a:t>
            </a:r>
            <a:r>
              <a:rPr lang="en-GB" sz="1400" dirty="0" smtClean="0"/>
              <a:t> February 2012</a:t>
            </a:r>
            <a:endParaRPr lang="en-GB" sz="1100" dirty="0"/>
          </a:p>
        </p:txBody>
      </p:sp>
      <p:pic>
        <p:nvPicPr>
          <p:cNvPr id="337926" name="Picture 6" descr="985173613@17092010-3358"/>
          <p:cNvPicPr>
            <a:picLocks noChangeAspect="1" noChangeArrowheads="1"/>
          </p:cNvPicPr>
          <p:nvPr/>
        </p:nvPicPr>
        <p:blipFill>
          <a:blip r:embed="rId5" cstate="print"/>
          <a:srcRect/>
          <a:stretch>
            <a:fillRect/>
          </a:stretch>
        </p:blipFill>
        <p:spPr bwMode="auto">
          <a:xfrm>
            <a:off x="7029450" y="382588"/>
            <a:ext cx="1600200" cy="1701800"/>
          </a:xfrm>
          <a:prstGeom prst="rect">
            <a:avLst/>
          </a:prstGeom>
          <a:noFill/>
          <a:ln w="9525">
            <a:noFill/>
            <a:miter lim="800000"/>
            <a:headEnd/>
            <a:tailEnd/>
          </a:ln>
        </p:spPr>
      </p:pic>
      <p:pic>
        <p:nvPicPr>
          <p:cNvPr id="5" name="Picture 2"/>
          <p:cNvPicPr>
            <a:picLocks noChangeAspect="1" noChangeArrowheads="1"/>
          </p:cNvPicPr>
          <p:nvPr/>
        </p:nvPicPr>
        <p:blipFill>
          <a:blip r:embed="rId6" cstate="print"/>
          <a:srcRect/>
          <a:stretch>
            <a:fillRect/>
          </a:stretch>
        </p:blipFill>
        <p:spPr bwMode="auto">
          <a:xfrm>
            <a:off x="7906917" y="5609230"/>
            <a:ext cx="703683" cy="816272"/>
          </a:xfrm>
          <a:prstGeom prst="rect">
            <a:avLst/>
          </a:prstGeom>
          <a:noFill/>
          <a:ln w="9525">
            <a:noFill/>
            <a:miter lim="800000"/>
            <a:headEnd/>
            <a:tailEnd/>
          </a:ln>
        </p:spPr>
      </p:pic>
    </p:spTree>
    <p:extLst>
      <p:ext uri="{BB962C8B-B14F-4D97-AF65-F5344CB8AC3E}">
        <p14:creationId xmlns:p14="http://schemas.microsoft.com/office/powerpoint/2010/main" val="1463478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37926"/>
                                        </p:tgtEl>
                                        <p:attrNameLst>
                                          <p:attrName>style.visibility</p:attrName>
                                        </p:attrNameLst>
                                      </p:cBhvr>
                                      <p:to>
                                        <p:strVal val="visible"/>
                                      </p:to>
                                    </p:set>
                                    <p:animEffect transition="in" filter="dissolve">
                                      <p:cBhvr>
                                        <p:cTn id="7" dur="500"/>
                                        <p:tgtEl>
                                          <p:spTgt spid="337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a:buFont typeface="Arial"/>
              <a:buChar char="•"/>
            </a:pPr>
            <a:r>
              <a:rPr lang="en-US" dirty="0" smtClean="0"/>
              <a:t>Use of soil indicators by the international LCA </a:t>
            </a:r>
            <a:r>
              <a:rPr lang="en-US" dirty="0" smtClean="0"/>
              <a:t>community</a:t>
            </a:r>
          </a:p>
          <a:p>
            <a:pPr>
              <a:buFont typeface="Arial"/>
              <a:buChar char="•"/>
            </a:pPr>
            <a:endParaRPr lang="en-US" dirty="0" smtClean="0"/>
          </a:p>
          <a:p>
            <a:pPr>
              <a:buFont typeface="Arial"/>
              <a:buChar char="•"/>
            </a:pPr>
            <a:r>
              <a:rPr lang="en-US" dirty="0" smtClean="0"/>
              <a:t>Update on how impact assessment methods capture soil-related </a:t>
            </a:r>
            <a:r>
              <a:rPr lang="en-US" dirty="0" smtClean="0"/>
              <a:t>inventory</a:t>
            </a:r>
          </a:p>
          <a:p>
            <a:pPr>
              <a:buFont typeface="Arial"/>
              <a:buChar char="•"/>
            </a:pPr>
            <a:endParaRPr lang="en-US" dirty="0" smtClean="0"/>
          </a:p>
          <a:p>
            <a:pPr>
              <a:buFont typeface="Arial"/>
              <a:buChar char="•"/>
            </a:pPr>
            <a:r>
              <a:rPr lang="en-US" dirty="0" smtClean="0"/>
              <a:t>Update of international frameworks with reference to soil </a:t>
            </a:r>
            <a:r>
              <a:rPr lang="en-US" dirty="0" smtClean="0"/>
              <a:t>indicators</a:t>
            </a:r>
          </a:p>
          <a:p>
            <a:pPr>
              <a:buFont typeface="Arial"/>
              <a:buChar char="•"/>
            </a:pPr>
            <a:endParaRPr lang="en-US" dirty="0" smtClean="0"/>
          </a:p>
          <a:p>
            <a:pPr>
              <a:buFont typeface="Arial"/>
              <a:buChar char="•"/>
            </a:pPr>
            <a:r>
              <a:rPr lang="en-US" dirty="0" smtClean="0"/>
              <a:t>Steps for ensuring new approaches are consistent with these</a:t>
            </a:r>
            <a:endParaRPr lang="en-US" dirty="0"/>
          </a:p>
        </p:txBody>
      </p:sp>
    </p:spTree>
    <p:extLst>
      <p:ext uri="{BB962C8B-B14F-4D97-AF65-F5344CB8AC3E}">
        <p14:creationId xmlns:p14="http://schemas.microsoft.com/office/powerpoint/2010/main" val="2581571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Questions?</a:t>
            </a:r>
            <a:endParaRPr lang="en-US" dirty="0"/>
          </a:p>
        </p:txBody>
      </p:sp>
      <p:sp>
        <p:nvSpPr>
          <p:cNvPr id="7" name="Subtitle 6"/>
          <p:cNvSpPr>
            <a:spLocks noGrp="1"/>
          </p:cNvSpPr>
          <p:nvPr>
            <p:ph type="subTitle" idx="1"/>
          </p:nvPr>
        </p:nvSpPr>
        <p:spPr/>
        <p:txBody>
          <a:bodyPr/>
          <a:lstStyle/>
          <a:p>
            <a:r>
              <a:rPr lang="en-US" dirty="0" err="1" smtClean="0"/>
              <a:t>m.brandao@massey.ac.nz</a:t>
            </a:r>
            <a:endParaRPr lang="en-US" dirty="0"/>
          </a:p>
        </p:txBody>
      </p:sp>
    </p:spTree>
    <p:extLst>
      <p:ext uri="{BB962C8B-B14F-4D97-AF65-F5344CB8AC3E}">
        <p14:creationId xmlns:p14="http://schemas.microsoft.com/office/powerpoint/2010/main" val="337654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3366FF"/>
                </a:solidFill>
              </a:rPr>
              <a:t>APPENDIX</a:t>
            </a:r>
            <a:endParaRPr lang="en-US" dirty="0">
              <a:solidFill>
                <a:srgbClr val="3366FF"/>
              </a:solidFill>
            </a:endParaRPr>
          </a:p>
        </p:txBody>
      </p:sp>
      <p:sp>
        <p:nvSpPr>
          <p:cNvPr id="3" name="Textplatzhalter 2"/>
          <p:cNvSpPr>
            <a:spLocks noGrp="1"/>
          </p:cNvSpPr>
          <p:nvPr>
            <p:ph type="body" idx="1"/>
          </p:nvPr>
        </p:nvSpPr>
        <p:spPr/>
        <p:txBody>
          <a:bodyPr/>
          <a:lstStyle/>
          <a:p>
            <a:endParaRPr lang="en-US" dirty="0"/>
          </a:p>
        </p:txBody>
      </p:sp>
      <p:sp>
        <p:nvSpPr>
          <p:cNvPr id="5"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76</a:t>
            </a:fld>
            <a:endParaRPr lang="en-US" sz="1400" dirty="0"/>
          </a:p>
        </p:txBody>
      </p:sp>
    </p:spTree>
    <p:extLst>
      <p:ext uri="{BB962C8B-B14F-4D97-AF65-F5344CB8AC3E}">
        <p14:creationId xmlns:p14="http://schemas.microsoft.com/office/powerpoint/2010/main" val="231358327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Regionalization on the level of biomes</a:t>
            </a:r>
            <a:endParaRPr lang="en-US" dirty="0"/>
          </a:p>
        </p:txBody>
      </p:sp>
      <p:sp>
        <p:nvSpPr>
          <p:cNvPr id="3" name="Vertikaler Textplatzhalter 2"/>
          <p:cNvSpPr>
            <a:spLocks noGrp="1"/>
          </p:cNvSpPr>
          <p:nvPr>
            <p:ph type="body" orient="vert" idx="1"/>
          </p:nvPr>
        </p:nvSpPr>
        <p:spPr/>
        <p:txBody>
          <a:bodyPr/>
          <a:lstStyle/>
          <a:p>
            <a:endParaRPr lang="en-US"/>
          </a:p>
        </p:txBody>
      </p:sp>
      <p:sp>
        <p:nvSpPr>
          <p:cNvPr id="4" name="Foliennummernplatzhalter 3"/>
          <p:cNvSpPr>
            <a:spLocks noGrp="1"/>
          </p:cNvSpPr>
          <p:nvPr>
            <p:ph type="sldNum" sz="quarter" idx="12"/>
          </p:nvPr>
        </p:nvSpPr>
        <p:spPr/>
        <p:txBody>
          <a:bodyPr/>
          <a:lstStyle/>
          <a:p>
            <a:fld id="{A588116B-124B-EB43-A55A-8FC89825E1C8}" type="slidenum">
              <a:rPr lang="de-CH" smtClean="0"/>
              <a:pPr/>
              <a:t>77</a:t>
            </a:fld>
            <a:endParaRPr lang="de-CH" smtClean="0"/>
          </a:p>
          <a:p>
            <a:endParaRPr lang="de-CH"/>
          </a:p>
        </p:txBody>
      </p:sp>
      <p:pic>
        <p:nvPicPr>
          <p:cNvPr id="6" name="Bild 5" descr="Bild 1.png"/>
          <p:cNvPicPr>
            <a:picLocks noChangeAspect="1"/>
          </p:cNvPicPr>
          <p:nvPr/>
        </p:nvPicPr>
        <p:blipFill>
          <a:blip r:embed="rId2"/>
          <a:stretch>
            <a:fillRect/>
          </a:stretch>
        </p:blipFill>
        <p:spPr>
          <a:xfrm>
            <a:off x="0" y="1643063"/>
            <a:ext cx="9144000" cy="3851275"/>
          </a:xfrm>
          <a:prstGeom prst="rect">
            <a:avLst/>
          </a:prstGeom>
        </p:spPr>
      </p:pic>
      <p:pic>
        <p:nvPicPr>
          <p:cNvPr id="7" name="Bild 6" descr="Bild 2.png"/>
          <p:cNvPicPr>
            <a:picLocks noChangeAspect="1"/>
          </p:cNvPicPr>
          <p:nvPr/>
        </p:nvPicPr>
        <p:blipFill>
          <a:blip r:embed="rId3"/>
          <a:srcRect l="77562" r="-5032" b="31128"/>
          <a:stretch>
            <a:fillRect/>
          </a:stretch>
        </p:blipFill>
        <p:spPr>
          <a:xfrm>
            <a:off x="152400" y="5811838"/>
            <a:ext cx="3238500" cy="842962"/>
          </a:xfrm>
          <a:prstGeom prst="rect">
            <a:avLst/>
          </a:prstGeom>
        </p:spPr>
      </p:pic>
      <p:pic>
        <p:nvPicPr>
          <p:cNvPr id="8" name="Bild 7" descr="Bild 2.png"/>
          <p:cNvPicPr>
            <a:picLocks noChangeAspect="1"/>
          </p:cNvPicPr>
          <p:nvPr/>
        </p:nvPicPr>
        <p:blipFill>
          <a:blip r:embed="rId3"/>
          <a:srcRect l="34257" r="22438"/>
          <a:stretch>
            <a:fillRect/>
          </a:stretch>
        </p:blipFill>
        <p:spPr>
          <a:xfrm>
            <a:off x="4038600" y="5346700"/>
            <a:ext cx="5105400" cy="1223962"/>
          </a:xfrm>
          <a:prstGeom prst="rect">
            <a:avLst/>
          </a:prstGeom>
        </p:spPr>
      </p:pic>
      <p:pic>
        <p:nvPicPr>
          <p:cNvPr id="9" name="Bild 8" descr="Bild 2.png"/>
          <p:cNvPicPr>
            <a:picLocks noChangeAspect="1"/>
          </p:cNvPicPr>
          <p:nvPr/>
        </p:nvPicPr>
        <p:blipFill>
          <a:blip r:embed="rId3"/>
          <a:srcRect r="64666" b="5966"/>
          <a:stretch>
            <a:fillRect/>
          </a:stretch>
        </p:blipFill>
        <p:spPr>
          <a:xfrm>
            <a:off x="0" y="4716462"/>
            <a:ext cx="4165601" cy="1150938"/>
          </a:xfrm>
          <a:prstGeom prst="rect">
            <a:avLst/>
          </a:prstGeom>
        </p:spPr>
      </p:pic>
    </p:spTree>
    <p:extLst>
      <p:ext uri="{BB962C8B-B14F-4D97-AF65-F5344CB8AC3E}">
        <p14:creationId xmlns:p14="http://schemas.microsoft.com/office/powerpoint/2010/main" val="1056907298"/>
      </p:ext>
    </p:extLst>
  </p:cSld>
  <p:clrMapOvr>
    <a:masterClrMapping/>
  </p:clrMapOvr>
  <p:transition xmlns:p14="http://schemas.microsoft.com/office/powerpoint/2010/mai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normAutofit fontScale="90000"/>
          </a:bodyPr>
          <a:lstStyle/>
          <a:p>
            <a:r>
              <a:rPr lang="en-US" dirty="0" smtClean="0"/>
              <a:t>Regionalization on the level of </a:t>
            </a:r>
            <a:r>
              <a:rPr lang="en-US" dirty="0" err="1" smtClean="0"/>
              <a:t>ecoregions</a:t>
            </a:r>
            <a:endParaRPr lang="de-DE" dirty="0"/>
          </a:p>
        </p:txBody>
      </p:sp>
      <p:sp>
        <p:nvSpPr>
          <p:cNvPr id="4" name="Foliennummernplatzhalter 2"/>
          <p:cNvSpPr>
            <a:spLocks noGrp="1"/>
          </p:cNvSpPr>
          <p:nvPr>
            <p:ph type="sldNum" sz="quarter" idx="4294967295"/>
          </p:nvPr>
        </p:nvSpPr>
        <p:spPr>
          <a:xfrm>
            <a:off x="0" y="6356350"/>
            <a:ext cx="2133600" cy="365125"/>
          </a:xfrm>
          <a:prstGeom prst="rect">
            <a:avLst/>
          </a:prstGeom>
        </p:spPr>
        <p:txBody>
          <a:bodyPr/>
          <a:lstStyle/>
          <a:p>
            <a:fld id="{D705F482-1093-F740-AB20-B57A308DDFF3}" type="slidenum">
              <a:rPr lang="de-CH"/>
              <a:pPr/>
              <a:t>78</a:t>
            </a:fld>
            <a:endParaRPr lang="de-CH"/>
          </a:p>
          <a:p>
            <a:endParaRPr lang="de-CH" sz="1000"/>
          </a:p>
        </p:txBody>
      </p:sp>
      <p:pic>
        <p:nvPicPr>
          <p:cNvPr id="706563" name="Picture 3" descr="Bild 7"/>
          <p:cNvPicPr>
            <a:picLocks noChangeAspect="1" noChangeArrowheads="1"/>
          </p:cNvPicPr>
          <p:nvPr/>
        </p:nvPicPr>
        <p:blipFill>
          <a:blip r:embed="rId3">
            <a:lum contrast="18000"/>
          </a:blip>
          <a:srcRect l="4466" t="13720" r="2660"/>
          <a:stretch>
            <a:fillRect/>
          </a:stretch>
        </p:blipFill>
        <p:spPr bwMode="auto">
          <a:xfrm>
            <a:off x="0" y="1892300"/>
            <a:ext cx="9144000" cy="4741863"/>
          </a:xfrm>
          <a:prstGeom prst="rect">
            <a:avLst/>
          </a:prstGeom>
          <a:noFill/>
        </p:spPr>
      </p:pic>
      <p:sp>
        <p:nvSpPr>
          <p:cNvPr id="6" name="Oval 5"/>
          <p:cNvSpPr/>
          <p:nvPr/>
        </p:nvSpPr>
        <p:spPr bwMode="auto">
          <a:xfrm rot="19716932">
            <a:off x="1753614" y="2989854"/>
            <a:ext cx="2454603" cy="783166"/>
          </a:xfrm>
          <a:prstGeom prst="ellipse">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pitchFamily="-110" charset="0"/>
            </a:endParaRPr>
          </a:p>
        </p:txBody>
      </p:sp>
    </p:spTree>
    <p:extLst>
      <p:ext uri="{BB962C8B-B14F-4D97-AF65-F5344CB8AC3E}">
        <p14:creationId xmlns:p14="http://schemas.microsoft.com/office/powerpoint/2010/main" val="1070999086"/>
      </p:ext>
    </p:extLst>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638"/>
            <a:ext cx="8229600" cy="1143000"/>
          </a:xfrm>
        </p:spPr>
        <p:txBody>
          <a:bodyPr>
            <a:normAutofit fontScale="90000"/>
          </a:bodyPr>
          <a:lstStyle/>
          <a:p>
            <a:r>
              <a:rPr lang="en-US" dirty="0" smtClean="0"/>
              <a:t>Land use impacts on ecosystem services </a:t>
            </a:r>
            <a:br>
              <a:rPr lang="en-US" dirty="0" smtClean="0"/>
            </a:br>
            <a:r>
              <a:rPr lang="de-DE" sz="1600" b="0" dirty="0" err="1" smtClean="0">
                <a:latin typeface="Arial" pitchFamily="-110" charset="0"/>
              </a:rPr>
              <a:t>Foley</a:t>
            </a:r>
            <a:r>
              <a:rPr lang="de-DE" sz="1600" b="0" dirty="0" smtClean="0">
                <a:latin typeface="Arial" pitchFamily="-110" charset="0"/>
              </a:rPr>
              <a:t>, et al. (2005) Science </a:t>
            </a:r>
            <a:r>
              <a:rPr lang="de-DE" sz="1600" dirty="0" smtClean="0">
                <a:latin typeface="Arial" pitchFamily="-110" charset="0"/>
              </a:rPr>
              <a:t>309</a:t>
            </a:r>
            <a:r>
              <a:rPr lang="de-DE" sz="1600" b="0" dirty="0" smtClean="0">
                <a:latin typeface="Arial" pitchFamily="-110" charset="0"/>
              </a:rPr>
              <a:t>, 570</a:t>
            </a:r>
            <a:br>
              <a:rPr lang="de-DE" sz="1600" b="0" dirty="0" smtClean="0">
                <a:latin typeface="Arial" pitchFamily="-110" charset="0"/>
              </a:rPr>
            </a:br>
            <a:r>
              <a:rPr lang="en-US" dirty="0" smtClean="0"/>
              <a:t/>
            </a:r>
            <a:br>
              <a:rPr lang="en-US" dirty="0" smtClean="0"/>
            </a:br>
            <a:endParaRPr lang="en-US" dirty="0"/>
          </a:p>
        </p:txBody>
      </p:sp>
      <p:sp>
        <p:nvSpPr>
          <p:cNvPr id="4" name="Slide Number Placeholder 3"/>
          <p:cNvSpPr>
            <a:spLocks noGrp="1"/>
          </p:cNvSpPr>
          <p:nvPr>
            <p:ph type="sldNum" sz="quarter" idx="4294967295"/>
          </p:nvPr>
        </p:nvSpPr>
        <p:spPr>
          <a:xfrm>
            <a:off x="0" y="6356350"/>
            <a:ext cx="2133600" cy="365125"/>
          </a:xfrm>
          <a:prstGeom prst="rect">
            <a:avLst/>
          </a:prstGeom>
        </p:spPr>
        <p:txBody>
          <a:bodyPr/>
          <a:lstStyle/>
          <a:p>
            <a:pPr>
              <a:defRPr/>
            </a:pPr>
            <a:fld id="{4D6A0E73-CDC8-C849-ACEA-49C5005072C5}" type="slidenum">
              <a:rPr lang="en-US" smtClean="0"/>
              <a:pPr>
                <a:defRPr/>
              </a:pPr>
              <a:t>79</a:t>
            </a:fld>
            <a:endParaRPr lang="en-US"/>
          </a:p>
        </p:txBody>
      </p:sp>
      <p:sp>
        <p:nvSpPr>
          <p:cNvPr id="7" name="TextBox 6"/>
          <p:cNvSpPr txBox="1"/>
          <p:nvPr/>
        </p:nvSpPr>
        <p:spPr>
          <a:xfrm>
            <a:off x="838200" y="2514600"/>
            <a:ext cx="3200400" cy="523220"/>
          </a:xfrm>
          <a:prstGeom prst="rect">
            <a:avLst/>
          </a:prstGeom>
          <a:noFill/>
        </p:spPr>
        <p:txBody>
          <a:bodyPr wrap="square" rtlCol="0">
            <a:spAutoFit/>
          </a:bodyPr>
          <a:lstStyle/>
          <a:p>
            <a:pPr algn="ctr"/>
            <a:r>
              <a:rPr lang="en-US" b="0" smtClean="0">
                <a:latin typeface="+mn-lt"/>
              </a:rPr>
              <a:t>Natural habitat</a:t>
            </a:r>
            <a:endParaRPr lang="en-US" b="0">
              <a:latin typeface="+mn-lt"/>
            </a:endParaRPr>
          </a:p>
        </p:txBody>
      </p:sp>
      <p:sp>
        <p:nvSpPr>
          <p:cNvPr id="8" name="TextBox 7"/>
          <p:cNvSpPr txBox="1"/>
          <p:nvPr/>
        </p:nvSpPr>
        <p:spPr>
          <a:xfrm>
            <a:off x="4356100" y="2514600"/>
            <a:ext cx="3429000" cy="523220"/>
          </a:xfrm>
          <a:prstGeom prst="rect">
            <a:avLst/>
          </a:prstGeom>
          <a:noFill/>
        </p:spPr>
        <p:txBody>
          <a:bodyPr wrap="square" rtlCol="0">
            <a:spAutoFit/>
          </a:bodyPr>
          <a:lstStyle/>
          <a:p>
            <a:pPr algn="ctr"/>
            <a:r>
              <a:rPr lang="en-US" b="0" dirty="0" smtClean="0">
                <a:latin typeface="+mn-lt"/>
              </a:rPr>
              <a:t>Intensive agriculture</a:t>
            </a:r>
            <a:endParaRPr lang="en-US" b="0" dirty="0">
              <a:latin typeface="+mn-lt"/>
            </a:endParaRPr>
          </a:p>
        </p:txBody>
      </p:sp>
      <p:pic>
        <p:nvPicPr>
          <p:cNvPr id="11" name="Picture 10"/>
          <p:cNvPicPr>
            <a:picLocks noChangeAspect="1"/>
          </p:cNvPicPr>
          <p:nvPr/>
        </p:nvPicPr>
        <p:blipFill>
          <a:blip r:embed="rId2"/>
          <a:stretch>
            <a:fillRect/>
          </a:stretch>
        </p:blipFill>
        <p:spPr>
          <a:xfrm>
            <a:off x="886246" y="3200400"/>
            <a:ext cx="3241254" cy="2628900"/>
          </a:xfrm>
          <a:prstGeom prst="rect">
            <a:avLst/>
          </a:prstGeom>
        </p:spPr>
      </p:pic>
      <p:pic>
        <p:nvPicPr>
          <p:cNvPr id="12" name="Picture 11"/>
          <p:cNvPicPr>
            <a:picLocks noChangeAspect="1"/>
          </p:cNvPicPr>
          <p:nvPr/>
        </p:nvPicPr>
        <p:blipFill>
          <a:blip r:embed="rId3"/>
          <a:stretch>
            <a:fillRect/>
          </a:stretch>
        </p:blipFill>
        <p:spPr>
          <a:xfrm>
            <a:off x="4432300" y="3200400"/>
            <a:ext cx="3276600" cy="2602006"/>
          </a:xfrm>
          <a:prstGeom prst="rect">
            <a:avLst/>
          </a:prstGeom>
        </p:spPr>
      </p:pic>
      <p:pic>
        <p:nvPicPr>
          <p:cNvPr id="13" name="Picture 12"/>
          <p:cNvPicPr>
            <a:picLocks noChangeAspect="1"/>
          </p:cNvPicPr>
          <p:nvPr/>
        </p:nvPicPr>
        <p:blipFill>
          <a:blip r:embed="rId4"/>
          <a:stretch>
            <a:fillRect/>
          </a:stretch>
        </p:blipFill>
        <p:spPr>
          <a:xfrm>
            <a:off x="457200" y="5410200"/>
            <a:ext cx="1271161" cy="958850"/>
          </a:xfrm>
          <a:prstGeom prst="rect">
            <a:avLst/>
          </a:prstGeom>
        </p:spPr>
      </p:pic>
      <p:pic>
        <p:nvPicPr>
          <p:cNvPr id="14" name="Picture 13"/>
          <p:cNvPicPr>
            <a:picLocks noChangeAspect="1"/>
          </p:cNvPicPr>
          <p:nvPr/>
        </p:nvPicPr>
        <p:blipFill>
          <a:blip r:embed="rId5"/>
          <a:stretch>
            <a:fillRect/>
          </a:stretch>
        </p:blipFill>
        <p:spPr>
          <a:xfrm>
            <a:off x="7239000" y="5181600"/>
            <a:ext cx="1384300" cy="1047253"/>
          </a:xfrm>
          <a:prstGeom prst="rect">
            <a:avLst/>
          </a:prstGeom>
        </p:spPr>
      </p:pic>
    </p:spTree>
    <p:extLst>
      <p:ext uri="{BB962C8B-B14F-4D97-AF65-F5344CB8AC3E}">
        <p14:creationId xmlns:p14="http://schemas.microsoft.com/office/powerpoint/2010/main" val="281009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ILCD selected methods and </a:t>
            </a:r>
            <a:br>
              <a:rPr lang="en-NZ" dirty="0" smtClean="0"/>
            </a:br>
            <a:r>
              <a:rPr lang="en-NZ" dirty="0" smtClean="0"/>
              <a:t>underlying models</a:t>
            </a:r>
            <a:endParaRPr lang="en-NZ" dirty="0"/>
          </a:p>
        </p:txBody>
      </p:sp>
      <p:pic>
        <p:nvPicPr>
          <p:cNvPr id="4" name="Content Placeholder 3"/>
          <p:cNvPicPr>
            <a:picLocks noGrp="1" noChangeAspect="1"/>
          </p:cNvPicPr>
          <p:nvPr>
            <p:ph idx="1"/>
          </p:nvPr>
        </p:nvPicPr>
        <p:blipFill rotWithShape="1">
          <a:blip r:embed="rId2"/>
          <a:srcRect l="-69" r="-107"/>
          <a:stretch/>
        </p:blipFill>
        <p:spPr>
          <a:xfrm>
            <a:off x="2" y="1780768"/>
            <a:ext cx="9098408" cy="4126567"/>
          </a:xfrm>
        </p:spPr>
      </p:pic>
      <p:sp>
        <p:nvSpPr>
          <p:cNvPr id="5"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6"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8</a:t>
            </a:fld>
            <a:endParaRPr lang="en-NZ" sz="1400" dirty="0">
              <a:solidFill>
                <a:schemeClr val="bg1"/>
              </a:solidFill>
            </a:endParaRPr>
          </a:p>
        </p:txBody>
      </p:sp>
      <p:sp>
        <p:nvSpPr>
          <p:cNvPr id="7" name="Date Placeholder 3"/>
          <p:cNvSpPr txBox="1">
            <a:spLocks/>
          </p:cNvSpPr>
          <p:nvPr/>
        </p:nvSpPr>
        <p:spPr>
          <a:xfrm>
            <a:off x="4932040" y="6381328"/>
            <a:ext cx="3816424" cy="365125"/>
          </a:xfrm>
          <a:prstGeom prst="rect">
            <a:avLst/>
          </a:prstGeom>
        </p:spPr>
        <p:txBody>
          <a:bodyPr vert="horz">
            <a:noAutofit/>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lang="en-GB" sz="1200" b="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900" dirty="0" err="1" smtClean="0">
                <a:solidFill>
                  <a:schemeClr val="bg1"/>
                </a:solidFill>
              </a:rPr>
              <a:t>Dr.</a:t>
            </a:r>
            <a:r>
              <a:rPr lang="en-NZ" sz="900" dirty="0" smtClean="0">
                <a:solidFill>
                  <a:schemeClr val="bg1"/>
                </a:solidFill>
              </a:rPr>
              <a:t> Miguel Brandão</a:t>
            </a:r>
          </a:p>
          <a:p>
            <a:pPr algn="r"/>
            <a:r>
              <a:rPr lang="en-NZ" sz="900" dirty="0" smtClean="0">
                <a:solidFill>
                  <a:schemeClr val="bg1"/>
                </a:solidFill>
              </a:rPr>
              <a:t>Test Public Lecture: The assessment of resource scarcity in LCA</a:t>
            </a:r>
            <a:endParaRPr lang="en-NZ" sz="900" dirty="0">
              <a:solidFill>
                <a:schemeClr val="bg1"/>
              </a:solidFill>
            </a:endParaRPr>
          </a:p>
        </p:txBody>
      </p:sp>
    </p:spTree>
    <p:extLst>
      <p:ext uri="{BB962C8B-B14F-4D97-AF65-F5344CB8AC3E}">
        <p14:creationId xmlns:p14="http://schemas.microsoft.com/office/powerpoint/2010/main" val="147793029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sées 17"/>
          <p:cNvSpPr/>
          <p:nvPr/>
        </p:nvSpPr>
        <p:spPr>
          <a:xfrm>
            <a:off x="2659769" y="3111689"/>
            <a:ext cx="3331606" cy="2512384"/>
          </a:xfrm>
          <a:prstGeom prst="cloudCallout">
            <a:avLst/>
          </a:prstGeom>
        </p:spPr>
        <p:style>
          <a:lnRef idx="0">
            <a:schemeClr val="accent3"/>
          </a:lnRef>
          <a:fillRef idx="3">
            <a:schemeClr val="accent3"/>
          </a:fillRef>
          <a:effectRef idx="3">
            <a:schemeClr val="accent3"/>
          </a:effectRef>
          <a:fontRef idx="minor">
            <a:schemeClr val="lt1"/>
          </a:fontRef>
        </p:style>
        <p:txBody>
          <a:bodyPr anchor="ctr"/>
          <a:lstStyle/>
          <a:p>
            <a:pPr algn="ctr">
              <a:lnSpc>
                <a:spcPct val="114000"/>
              </a:lnSpc>
              <a:spcBef>
                <a:spcPts val="600"/>
              </a:spcBef>
              <a:spcAft>
                <a:spcPts val="1200"/>
              </a:spcAft>
            </a:pPr>
            <a:r>
              <a:rPr lang="en-US" sz="2400" dirty="0" smtClean="0">
                <a:solidFill>
                  <a:srgbClr val="27343F"/>
                </a:solidFill>
                <a:effectLst>
                  <a:outerShdw blurRad="38100" dist="38100" dir="2700000" algn="tl">
                    <a:srgbClr val="000000">
                      <a:alpha val="43137"/>
                    </a:srgbClr>
                  </a:outerShdw>
                </a:effectLst>
                <a:latin typeface="Lucida Sans Unicode" pitchFamily="34" charset="0"/>
                <a:cs typeface="Lucida Sans Unicode" pitchFamily="34" charset="0"/>
              </a:rPr>
              <a:t>Reduces the credibility of LCA results</a:t>
            </a:r>
            <a:endParaRPr lang="en-US" sz="2400" dirty="0">
              <a:solidFill>
                <a:srgbClr val="27343F"/>
              </a:solidFill>
              <a:effectLst>
                <a:outerShdw blurRad="38100" dist="38100" dir="2700000" algn="tl">
                  <a:srgbClr val="000000">
                    <a:alpha val="43137"/>
                  </a:srgbClr>
                </a:outerShdw>
              </a:effectLst>
              <a:latin typeface="Lucida Sans Unicode" pitchFamily="34" charset="0"/>
              <a:cs typeface="Lucida Sans Unicode" pitchFamily="34" charset="0"/>
            </a:endParaRPr>
          </a:p>
        </p:txBody>
      </p:sp>
      <p:sp>
        <p:nvSpPr>
          <p:cNvPr id="19" name="Rectangle 18"/>
          <p:cNvSpPr>
            <a:spLocks noChangeArrowheads="1"/>
          </p:cNvSpPr>
          <p:nvPr/>
        </p:nvSpPr>
        <p:spPr bwMode="auto">
          <a:xfrm>
            <a:off x="570336" y="2810524"/>
            <a:ext cx="7785748" cy="360392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indent="-342900">
              <a:lnSpc>
                <a:spcPct val="110000"/>
              </a:lnSpc>
              <a:spcAft>
                <a:spcPts val="1200"/>
              </a:spcAft>
              <a:buClr>
                <a:srgbClr val="2A6AB3"/>
              </a:buClr>
              <a:buSzPct val="110000"/>
              <a:buFont typeface="Wingdings" pitchFamily="-110" charset="2"/>
              <a:buChar char="§"/>
            </a:pPr>
            <a:r>
              <a:rPr lang="en-US" sz="2000" b="0" dirty="0" smtClean="0">
                <a:latin typeface="Lucida Sans Unicode" pitchFamily="34" charset="0"/>
                <a:cs typeface="Lucida Sans Unicode" pitchFamily="34" charset="0"/>
              </a:rPr>
              <a:t>Relevance </a:t>
            </a:r>
            <a:r>
              <a:rPr lang="en-US" sz="2000" b="0" dirty="0">
                <a:latin typeface="Lucida Sans Unicode" pitchFamily="34" charset="0"/>
                <a:cs typeface="Lucida Sans Unicode" pitchFamily="34" charset="0"/>
              </a:rPr>
              <a:t>of land use impacts, contribution to damages on ecosystem quality</a:t>
            </a:r>
          </a:p>
          <a:p>
            <a:pPr marL="342900" indent="-342900">
              <a:lnSpc>
                <a:spcPct val="110000"/>
              </a:lnSpc>
              <a:spcAft>
                <a:spcPts val="1200"/>
              </a:spcAft>
              <a:buClr>
                <a:srgbClr val="2A6AB3"/>
              </a:buClr>
              <a:buSzPct val="110000"/>
              <a:buFont typeface="Wingdings" pitchFamily="-110" charset="2"/>
              <a:buChar char="§"/>
            </a:pPr>
            <a:r>
              <a:rPr lang="en-US" sz="2000" b="0" dirty="0" smtClean="0">
                <a:latin typeface="Lucida Sans Unicode" pitchFamily="34" charset="0"/>
                <a:cs typeface="Lucida Sans Unicode" pitchFamily="34" charset="0"/>
              </a:rPr>
              <a:t>Actual </a:t>
            </a:r>
            <a:r>
              <a:rPr lang="en-US" sz="2000" b="0" dirty="0">
                <a:latin typeface="Lucida Sans Unicode" pitchFamily="34" charset="0"/>
                <a:cs typeface="Lucida Sans Unicode" pitchFamily="34" charset="0"/>
              </a:rPr>
              <a:t>methods for global scale are still lacking in LCA: </a:t>
            </a:r>
          </a:p>
          <a:p>
            <a:pPr marL="742950" lvl="1" indent="-285750">
              <a:lnSpc>
                <a:spcPct val="110000"/>
              </a:lnSpc>
              <a:spcAft>
                <a:spcPts val="600"/>
              </a:spcAft>
              <a:buClr>
                <a:schemeClr val="folHlink"/>
              </a:buClr>
              <a:buSzPct val="80000"/>
              <a:buFont typeface="Wingdings" pitchFamily="-110" charset="2"/>
              <a:buChar char="§"/>
            </a:pPr>
            <a:r>
              <a:rPr lang="en-US" sz="1800" b="0" dirty="0" smtClean="0">
                <a:latin typeface="Lucida Sans Unicode" pitchFamily="34" charset="0"/>
                <a:ea typeface="ヒラギノ角ゴ Pro W3" pitchFamily="-110" charset="-128"/>
                <a:cs typeface="Lucida Sans Unicode" pitchFamily="34" charset="0"/>
              </a:rPr>
              <a:t>Numerous </a:t>
            </a:r>
            <a:r>
              <a:rPr lang="en-US" sz="1800" b="0" dirty="0">
                <a:latin typeface="Lucida Sans Unicode" pitchFamily="34" charset="0"/>
                <a:ea typeface="ヒラギノ角ゴ Pro W3" pitchFamily="-110" charset="-128"/>
                <a:cs typeface="Lucida Sans Unicode" pitchFamily="34" charset="0"/>
              </a:rPr>
              <a:t>approaches: lack of consensus</a:t>
            </a:r>
          </a:p>
          <a:p>
            <a:pPr marL="742950" lvl="1" indent="-285750">
              <a:lnSpc>
                <a:spcPct val="110000"/>
              </a:lnSpc>
              <a:spcAft>
                <a:spcPts val="600"/>
              </a:spcAft>
              <a:buClr>
                <a:schemeClr val="folHlink"/>
              </a:buClr>
              <a:buSzPct val="80000"/>
              <a:buFont typeface="Wingdings" pitchFamily="-110" charset="2"/>
              <a:buChar char="§"/>
            </a:pPr>
            <a:r>
              <a:rPr lang="en-US" sz="1800" b="0" dirty="0" smtClean="0">
                <a:latin typeface="Lucida Sans Unicode" pitchFamily="34" charset="0"/>
                <a:ea typeface="ヒラギノ角ゴ Pro W3" pitchFamily="-110" charset="-128"/>
                <a:cs typeface="Lucida Sans Unicode" pitchFamily="34" charset="0"/>
              </a:rPr>
              <a:t>No </a:t>
            </a:r>
            <a:r>
              <a:rPr lang="en-US" sz="1800" b="0" dirty="0">
                <a:latin typeface="Lucida Sans Unicode" pitchFamily="34" charset="0"/>
                <a:ea typeface="ヒラギノ角ゴ Pro W3" pitchFamily="-110" charset="-128"/>
                <a:cs typeface="Lucida Sans Unicode" pitchFamily="34" charset="0"/>
              </a:rPr>
              <a:t>spatial differentiation </a:t>
            </a:r>
          </a:p>
          <a:p>
            <a:pPr marL="342900" indent="-342900">
              <a:lnSpc>
                <a:spcPct val="110000"/>
              </a:lnSpc>
              <a:spcAft>
                <a:spcPts val="1200"/>
              </a:spcAft>
              <a:buClr>
                <a:srgbClr val="2A6AB3"/>
              </a:buClr>
              <a:buSzPct val="110000"/>
              <a:buFont typeface="Wingdings" pitchFamily="-110" charset="2"/>
              <a:buChar char="§"/>
            </a:pPr>
            <a:r>
              <a:rPr lang="en-US" sz="2000" b="0" dirty="0">
                <a:latin typeface="Lucida Sans Unicode" pitchFamily="34" charset="0"/>
                <a:cs typeface="Lucida Sans Unicode" pitchFamily="34" charset="0"/>
              </a:rPr>
              <a:t>Avoid using alternative assessment methods</a:t>
            </a:r>
          </a:p>
          <a:p>
            <a:pPr marL="742950" lvl="1" indent="-285750">
              <a:lnSpc>
                <a:spcPct val="110000"/>
              </a:lnSpc>
              <a:spcAft>
                <a:spcPts val="600"/>
              </a:spcAft>
              <a:buClr>
                <a:schemeClr val="folHlink"/>
              </a:buClr>
              <a:buSzPct val="80000"/>
              <a:buFont typeface="Wingdings" pitchFamily="-110" charset="2"/>
              <a:buChar char="§"/>
            </a:pPr>
            <a:r>
              <a:rPr lang="en-US" sz="1800" b="0" dirty="0" smtClean="0">
                <a:latin typeface="Lucida Sans Unicode" pitchFamily="34" charset="0"/>
                <a:ea typeface="ヒラギノ角ゴ Pro W3" pitchFamily="-110" charset="-128"/>
                <a:cs typeface="Lucida Sans Unicode" pitchFamily="34" charset="0"/>
              </a:rPr>
              <a:t>Environmental </a:t>
            </a:r>
            <a:r>
              <a:rPr lang="en-US" sz="1800" b="0" dirty="0">
                <a:latin typeface="Lucida Sans Unicode" pitchFamily="34" charset="0"/>
                <a:ea typeface="ヒラギノ角ゴ Pro W3" pitchFamily="-110" charset="-128"/>
                <a:cs typeface="Lucida Sans Unicode" pitchFamily="34" charset="0"/>
              </a:rPr>
              <a:t>Impact Assessment (EIA)</a:t>
            </a:r>
          </a:p>
          <a:p>
            <a:pPr marL="742950" lvl="1" indent="-285750">
              <a:lnSpc>
                <a:spcPct val="110000"/>
              </a:lnSpc>
              <a:spcAft>
                <a:spcPts val="600"/>
              </a:spcAft>
              <a:buClr>
                <a:schemeClr val="folHlink"/>
              </a:buClr>
              <a:buSzPct val="80000"/>
              <a:buFont typeface="Wingdings" pitchFamily="-110" charset="2"/>
              <a:buChar char="§"/>
            </a:pPr>
            <a:r>
              <a:rPr lang="en-US" sz="1800" b="0" dirty="0" smtClean="0">
                <a:latin typeface="Lucida Sans Unicode" pitchFamily="34" charset="0"/>
                <a:ea typeface="ヒラギノ角ゴ Pro W3" pitchFamily="-110" charset="-128"/>
                <a:cs typeface="Lucida Sans Unicode" pitchFamily="34" charset="0"/>
              </a:rPr>
              <a:t>Risk </a:t>
            </a:r>
            <a:r>
              <a:rPr lang="en-US" sz="1800" b="0" dirty="0">
                <a:latin typeface="Lucida Sans Unicode" pitchFamily="34" charset="0"/>
                <a:ea typeface="ヒラギノ角ゴ Pro W3" pitchFamily="-110" charset="-128"/>
                <a:cs typeface="Lucida Sans Unicode" pitchFamily="34" charset="0"/>
              </a:rPr>
              <a:t>analysis</a:t>
            </a:r>
          </a:p>
        </p:txBody>
      </p:sp>
      <p:grpSp>
        <p:nvGrpSpPr>
          <p:cNvPr id="21" name="Groupe 8"/>
          <p:cNvGrpSpPr/>
          <p:nvPr/>
        </p:nvGrpSpPr>
        <p:grpSpPr>
          <a:xfrm>
            <a:off x="545908" y="1405722"/>
            <a:ext cx="8188656" cy="1104299"/>
            <a:chOff x="323528" y="1130230"/>
            <a:chExt cx="8424936" cy="1104299"/>
          </a:xfrm>
        </p:grpSpPr>
        <p:sp>
          <p:nvSpPr>
            <p:cNvPr id="22" name="Rectangle 21"/>
            <p:cNvSpPr>
              <a:spLocks noChangeArrowheads="1"/>
            </p:cNvSpPr>
            <p:nvPr/>
          </p:nvSpPr>
          <p:spPr bwMode="auto">
            <a:xfrm>
              <a:off x="520107" y="1243517"/>
              <a:ext cx="8087939" cy="99101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lgn="ctr"/>
              <a:r>
                <a:rPr lang="en-US" sz="2000" dirty="0" smtClean="0">
                  <a:solidFill>
                    <a:srgbClr val="263140"/>
                  </a:solidFill>
                  <a:latin typeface="Lucida Sans Unicode" pitchFamily="34" charset="0"/>
                  <a:cs typeface="Lucida Sans Unicode" pitchFamily="34" charset="0"/>
                </a:rPr>
                <a:t>A tool to support decision-making with assessment of the environmental impacts of a given product/service at each step of its life cycle</a:t>
              </a:r>
              <a:endParaRPr lang="en-US" sz="2000" dirty="0">
                <a:solidFill>
                  <a:srgbClr val="263140"/>
                </a:solidFill>
                <a:latin typeface="Lucida Sans Unicode" pitchFamily="34" charset="0"/>
                <a:cs typeface="Lucida Sans Unicode" pitchFamily="34" charset="0"/>
              </a:endParaRPr>
            </a:p>
          </p:txBody>
        </p:sp>
        <p:sp>
          <p:nvSpPr>
            <p:cNvPr id="23" name="Rectangle 22"/>
            <p:cNvSpPr/>
            <p:nvPr/>
          </p:nvSpPr>
          <p:spPr>
            <a:xfrm>
              <a:off x="323528" y="1130230"/>
              <a:ext cx="8424936" cy="1101930"/>
            </a:xfrm>
            <a:prstGeom prst="rect">
              <a:avLst/>
            </a:prstGeom>
            <a:noFill/>
            <a:ln>
              <a:solidFill>
                <a:srgbClr val="99C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itchFamily="34" charset="0"/>
                <a:cs typeface="Lucida Sans Unicode" pitchFamily="34" charset="0"/>
              </a:endParaRPr>
            </a:p>
          </p:txBody>
        </p:sp>
      </p:grpSp>
      <p:sp>
        <p:nvSpPr>
          <p:cNvPr id="15" name="Rectangle 2"/>
          <p:cNvSpPr txBox="1">
            <a:spLocks noChangeArrowheads="1"/>
          </p:cNvSpPr>
          <p:nvPr/>
        </p:nvSpPr>
        <p:spPr bwMode="auto">
          <a:xfrm>
            <a:off x="539552" y="681880"/>
            <a:ext cx="8458200" cy="60101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CA" sz="3000" dirty="0" smtClean="0">
                <a:latin typeface="Lucida Sans Unicode" pitchFamily="34" charset="0"/>
                <a:cs typeface="Lucida Sans Unicode" pitchFamily="34" charset="0"/>
              </a:rPr>
              <a:t>Context and issues within LCA</a:t>
            </a:r>
            <a:endParaRPr lang="en-CA" sz="3000" dirty="0">
              <a:latin typeface="Lucida Sans Unicode" pitchFamily="34" charset="0"/>
              <a:cs typeface="Lucida Sans Unicode" pitchFamily="34" charset="0"/>
            </a:endParaRPr>
          </a:p>
        </p:txBody>
      </p:sp>
      <p:pic>
        <p:nvPicPr>
          <p:cNvPr id="232450" name="Picture 2" descr="C:\Users\Rosie\AppData\Local\Microsoft\Windows\Temporary Internet Files\Content.IE5\BGHF5N5J\MC90034964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44" y="4034609"/>
            <a:ext cx="538601" cy="210952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80</a:t>
            </a:fld>
            <a:endParaRPr lang="en-US" sz="1400"/>
          </a:p>
        </p:txBody>
      </p:sp>
    </p:spTree>
    <p:extLst>
      <p:ext uri="{BB962C8B-B14F-4D97-AF65-F5344CB8AC3E}">
        <p14:creationId xmlns:p14="http://schemas.microsoft.com/office/powerpoint/2010/main" val="493749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9"/>
                                        </p:tgtEl>
                                        <p:attrNameLst>
                                          <p:attrName>style.opacity</p:attrName>
                                        </p:attrNameLst>
                                      </p:cBhvr>
                                      <p:to>
                                        <p:strVal val="0.1"/>
                                      </p:to>
                                    </p:set>
                                    <p:animEffect filter="image" prLst="opacity: 0.1">
                                      <p:cBhvr rctx="IE">
                                        <p:cTn id="7" dur="indefinite"/>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4732" y="1779395"/>
            <a:ext cx="8268816" cy="41710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indent="-342900">
              <a:lnSpc>
                <a:spcPct val="110000"/>
              </a:lnSpc>
              <a:spcAft>
                <a:spcPts val="1200"/>
              </a:spcAft>
              <a:buClr>
                <a:srgbClr val="2A6AB3"/>
              </a:buClr>
              <a:buSzPct val="110000"/>
              <a:buFont typeface="Wingdings" pitchFamily="-110" charset="2"/>
              <a:buChar char="§"/>
            </a:pPr>
            <a:r>
              <a:rPr lang="en-CA" sz="2400" b="0" dirty="0">
                <a:latin typeface="Lucida Sans Unicode" pitchFamily="34" charset="0"/>
                <a:cs typeface="Lucida Sans Unicode" pitchFamily="34" charset="0"/>
              </a:rPr>
              <a:t>Issues while quantifying</a:t>
            </a:r>
          </a:p>
          <a:p>
            <a:pPr marL="742950" lvl="1" indent="-285750">
              <a:lnSpc>
                <a:spcPct val="110000"/>
              </a:lnSpc>
              <a:spcAft>
                <a:spcPts val="6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No flow is emitted : not based on mass and energy balance</a:t>
            </a:r>
          </a:p>
          <a:p>
            <a:pPr marL="742950" lvl="1" indent="-285750">
              <a:lnSpc>
                <a:spcPct val="110000"/>
              </a:lnSpc>
              <a:spcAft>
                <a:spcPts val="6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Accounts for physical impacts (double counting with eco-toxicity and water use)</a:t>
            </a:r>
          </a:p>
          <a:p>
            <a:pPr marL="742950" lvl="1" indent="-285750">
              <a:lnSpc>
                <a:spcPct val="110000"/>
              </a:lnSpc>
              <a:spcAft>
                <a:spcPts val="6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Based on the development of the ecosystem quality </a:t>
            </a:r>
          </a:p>
          <a:p>
            <a:pPr lvl="1">
              <a:lnSpc>
                <a:spcPct val="110000"/>
              </a:lnSpc>
              <a:spcAft>
                <a:spcPts val="600"/>
              </a:spcAft>
              <a:buClr>
                <a:schemeClr val="folHlink"/>
              </a:buClr>
              <a:buSzPct val="80000"/>
            </a:pPr>
            <a:endParaRPr lang="en-CA" sz="1800" b="0" dirty="0" smtClean="0">
              <a:latin typeface="Lucida Sans Unicode" pitchFamily="34" charset="0"/>
              <a:ea typeface="ヒラギノ角ゴ Pro W3" pitchFamily="-110" charset="-128"/>
              <a:cs typeface="Lucida Sans Unicode" pitchFamily="34" charset="0"/>
            </a:endParaRPr>
          </a:p>
          <a:p>
            <a:pPr marL="342900" indent="-342900">
              <a:lnSpc>
                <a:spcPct val="110000"/>
              </a:lnSpc>
              <a:spcBef>
                <a:spcPts val="1200"/>
              </a:spcBef>
              <a:spcAft>
                <a:spcPts val="1200"/>
              </a:spcAft>
              <a:buClr>
                <a:srgbClr val="2A6AB3"/>
              </a:buClr>
              <a:buSzPct val="110000"/>
              <a:buFont typeface="Wingdings" pitchFamily="-110" charset="2"/>
              <a:buChar char="§"/>
            </a:pPr>
            <a:r>
              <a:rPr lang="en-CA" sz="2400" b="0" dirty="0" smtClean="0">
                <a:latin typeface="Lucida Sans Unicode" pitchFamily="34" charset="0"/>
                <a:cs typeface="Lucida Sans Unicode" pitchFamily="34" charset="0"/>
              </a:rPr>
              <a:t> </a:t>
            </a:r>
            <a:r>
              <a:rPr lang="en-CA" sz="2400" b="0" dirty="0">
                <a:latin typeface="Lucida Sans Unicode" pitchFamily="34" charset="0"/>
                <a:cs typeface="Lucida Sans Unicode" pitchFamily="34" charset="0"/>
              </a:rPr>
              <a:t>Main impacts on natural ecosystems</a:t>
            </a:r>
          </a:p>
          <a:p>
            <a:pPr marL="742950" lvl="1" indent="-285750">
              <a:lnSpc>
                <a:spcPct val="110000"/>
              </a:lnSpc>
              <a:spcAft>
                <a:spcPts val="6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Biodiversity </a:t>
            </a:r>
            <a:r>
              <a:rPr lang="en-CA" sz="1800" b="0" dirty="0">
                <a:latin typeface="Lucida Sans Unicode" pitchFamily="34" charset="0"/>
                <a:ea typeface="ヒラギノ角ゴ Pro W3" pitchFamily="-110" charset="-128"/>
                <a:cs typeface="Lucida Sans Unicode" pitchFamily="34" charset="0"/>
              </a:rPr>
              <a:t>(intrinsic value) </a:t>
            </a:r>
          </a:p>
          <a:p>
            <a:pPr marL="742950" lvl="1" indent="-285750">
              <a:lnSpc>
                <a:spcPct val="110000"/>
              </a:lnSpc>
              <a:spcAft>
                <a:spcPts val="600"/>
              </a:spcAft>
              <a:buClr>
                <a:schemeClr val="folHlink"/>
              </a:buClr>
              <a:buSzPct val="80000"/>
              <a:buFont typeface="Wingdings" pitchFamily="-110" charset="2"/>
              <a:buChar char="§"/>
            </a:pPr>
            <a:r>
              <a:rPr lang="en-CA" sz="1800" b="0" dirty="0" smtClean="0">
                <a:latin typeface="Lucida Sans Unicode" pitchFamily="34" charset="0"/>
                <a:ea typeface="ヒラギノ角ゴ Pro W3" pitchFamily="-110" charset="-128"/>
                <a:cs typeface="Lucida Sans Unicode" pitchFamily="34" charset="0"/>
              </a:rPr>
              <a:t>Ecological </a:t>
            </a:r>
            <a:r>
              <a:rPr lang="en-CA" sz="1800" b="0" dirty="0">
                <a:latin typeface="Lucida Sans Unicode" pitchFamily="34" charset="0"/>
                <a:ea typeface="ヒラギノ角ゴ Pro W3" pitchFamily="-110" charset="-128"/>
                <a:cs typeface="Lucida Sans Unicode" pitchFamily="34" charset="0"/>
              </a:rPr>
              <a:t>soil quality: ecosystem services (functional value) </a:t>
            </a:r>
            <a:endParaRPr lang="fr-CA" sz="1800" b="0" dirty="0">
              <a:latin typeface="Lucida Sans Unicode" pitchFamily="34" charset="0"/>
              <a:ea typeface="ヒラギノ角ゴ Pro W3" pitchFamily="-110" charset="-128"/>
              <a:cs typeface="Lucida Sans Unicode" pitchFamily="34" charset="0"/>
            </a:endParaRPr>
          </a:p>
        </p:txBody>
      </p:sp>
      <p:sp>
        <p:nvSpPr>
          <p:cNvPr id="13" name="Rectangle 2"/>
          <p:cNvSpPr txBox="1">
            <a:spLocks noChangeArrowheads="1"/>
          </p:cNvSpPr>
          <p:nvPr/>
        </p:nvSpPr>
        <p:spPr bwMode="auto">
          <a:xfrm>
            <a:off x="539552" y="681880"/>
            <a:ext cx="8458200" cy="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CA" sz="3000" dirty="0" smtClean="0">
                <a:latin typeface="Lucida Sans Unicode" pitchFamily="34" charset="0"/>
                <a:cs typeface="Lucida Sans Unicode" pitchFamily="34" charset="0"/>
              </a:rPr>
              <a:t>Complexity of ‘’land use’’ impact category</a:t>
            </a:r>
            <a:endParaRPr lang="en-CA" sz="3000" dirty="0">
              <a:latin typeface="Lucida Sans Unicode" pitchFamily="34" charset="0"/>
              <a:cs typeface="Lucida Sans Unicode" pitchFamily="34" charset="0"/>
            </a:endParaRPr>
          </a:p>
        </p:txBody>
      </p:sp>
      <p:sp>
        <p:nvSpPr>
          <p:cNvPr id="14" name="Slide Number Placeholder 1"/>
          <p:cNvSpPr>
            <a:spLocks noGrp="1"/>
          </p:cNvSpPr>
          <p:nvPr>
            <p:ph type="sldNum" sz="quarter" idx="12"/>
          </p:nvPr>
        </p:nvSpPr>
        <p:spPr>
          <a:xfrm>
            <a:off x="8155341" y="6564335"/>
            <a:ext cx="762000" cy="230188"/>
          </a:xfrm>
        </p:spPr>
        <p:txBody>
          <a:bodyPr/>
          <a:lstStyle/>
          <a:p>
            <a:pPr>
              <a:defRPr/>
            </a:pPr>
            <a:fld id="{95FCFADC-3A8F-4F43-B286-46629C7892E3}" type="slidenum">
              <a:rPr lang="en-US" sz="1400"/>
              <a:pPr>
                <a:defRPr/>
              </a:pPr>
              <a:t>81</a:t>
            </a:fld>
            <a:endParaRPr lang="en-US" sz="1400"/>
          </a:p>
        </p:txBody>
      </p:sp>
    </p:spTree>
    <p:extLst>
      <p:ext uri="{BB962C8B-B14F-4D97-AF65-F5344CB8AC3E}">
        <p14:creationId xmlns:p14="http://schemas.microsoft.com/office/powerpoint/2010/main" val="39503690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 name="Rectangle 7"/>
          <p:cNvSpPr>
            <a:spLocks noChangeArrowheads="1"/>
          </p:cNvSpPr>
          <p:nvPr/>
        </p:nvSpPr>
        <p:spPr bwMode="auto">
          <a:xfrm>
            <a:off x="2349500" y="2242800"/>
            <a:ext cx="6471353" cy="3803988"/>
          </a:xfrm>
          <a:prstGeom prst="rect">
            <a:avLst/>
          </a:prstGeom>
          <a:noFill/>
          <a:ln w="9525">
            <a:solidFill>
              <a:schemeClr val="tx1"/>
            </a:solidFill>
            <a:miter lim="800000"/>
            <a:headEnd/>
            <a:tailEnd/>
          </a:ln>
        </p:spPr>
        <p:txBody>
          <a:bodyPr anchor="t">
            <a:prstTxWarp prst="textNoShape">
              <a:avLst/>
            </a:prstTxWarp>
          </a:bodyPr>
          <a:lstStyle/>
          <a:p>
            <a:pPr algn="ctr"/>
            <a:r>
              <a:rPr lang="en-US" sz="1200" b="1" dirty="0" smtClean="0">
                <a:latin typeface="Arial"/>
                <a:cs typeface="Arial"/>
              </a:rPr>
              <a:t>Life Cycle Impact Assessment for Natural Environment </a:t>
            </a:r>
            <a:endParaRPr lang="en-US" sz="1200" b="1" dirty="0">
              <a:latin typeface="Arial"/>
              <a:cs typeface="Arial"/>
            </a:endParaRPr>
          </a:p>
        </p:txBody>
      </p:sp>
      <p:sp>
        <p:nvSpPr>
          <p:cNvPr id="99" name="Rectangle 7"/>
          <p:cNvSpPr>
            <a:spLocks noChangeArrowheads="1"/>
          </p:cNvSpPr>
          <p:nvPr/>
        </p:nvSpPr>
        <p:spPr bwMode="auto">
          <a:xfrm>
            <a:off x="6714947" y="2674368"/>
            <a:ext cx="1975448" cy="3322975"/>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200" dirty="0" smtClean="0">
                <a:latin typeface="Arial"/>
                <a:cs typeface="Arial"/>
              </a:rPr>
              <a:t>Endpoints</a:t>
            </a:r>
          </a:p>
        </p:txBody>
      </p:sp>
      <p:sp>
        <p:nvSpPr>
          <p:cNvPr id="561159" name="Rectangle 7"/>
          <p:cNvSpPr>
            <a:spLocks noChangeArrowheads="1"/>
          </p:cNvSpPr>
          <p:nvPr/>
        </p:nvSpPr>
        <p:spPr bwMode="auto">
          <a:xfrm>
            <a:off x="596900" y="2242801"/>
            <a:ext cx="1595436" cy="3805574"/>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200" b="1" dirty="0" smtClean="0">
                <a:latin typeface="Arial"/>
                <a:cs typeface="Arial"/>
              </a:rPr>
              <a:t>Life Cycle Inventory</a:t>
            </a:r>
            <a:endParaRPr lang="en-US" sz="1200" b="1" dirty="0">
              <a:latin typeface="Arial"/>
              <a:cs typeface="Arial"/>
            </a:endParaRPr>
          </a:p>
        </p:txBody>
      </p:sp>
      <p:sp>
        <p:nvSpPr>
          <p:cNvPr id="561219" name="Rectangle 67"/>
          <p:cNvSpPr>
            <a:spLocks noChangeArrowheads="1"/>
          </p:cNvSpPr>
          <p:nvPr/>
        </p:nvSpPr>
        <p:spPr bwMode="auto">
          <a:xfrm>
            <a:off x="806447" y="4457700"/>
            <a:ext cx="1228725"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dirty="0" smtClean="0">
                <a:latin typeface="Arial"/>
                <a:cs typeface="Arial"/>
              </a:rPr>
              <a:t>Time</a:t>
            </a:r>
            <a:endParaRPr lang="en-US" sz="1200" dirty="0">
              <a:latin typeface="Arial"/>
              <a:cs typeface="Arial"/>
            </a:endParaRPr>
          </a:p>
        </p:txBody>
      </p:sp>
      <p:sp>
        <p:nvSpPr>
          <p:cNvPr id="83" name="Rectangle 67"/>
          <p:cNvSpPr>
            <a:spLocks noChangeArrowheads="1"/>
          </p:cNvSpPr>
          <p:nvPr/>
        </p:nvSpPr>
        <p:spPr bwMode="auto">
          <a:xfrm>
            <a:off x="806447" y="4016488"/>
            <a:ext cx="1228725"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dirty="0" smtClean="0">
                <a:latin typeface="Arial"/>
                <a:cs typeface="Arial"/>
              </a:rPr>
              <a:t>Area</a:t>
            </a:r>
            <a:endParaRPr lang="en-US" sz="1200" dirty="0">
              <a:latin typeface="Arial"/>
              <a:cs typeface="Arial"/>
            </a:endParaRPr>
          </a:p>
        </p:txBody>
      </p:sp>
      <p:sp>
        <p:nvSpPr>
          <p:cNvPr id="84" name="Rectangle 67"/>
          <p:cNvSpPr>
            <a:spLocks noChangeArrowheads="1"/>
          </p:cNvSpPr>
          <p:nvPr/>
        </p:nvSpPr>
        <p:spPr bwMode="auto">
          <a:xfrm>
            <a:off x="806447" y="3575276"/>
            <a:ext cx="1228725"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dirty="0" smtClean="0">
                <a:latin typeface="Arial"/>
                <a:cs typeface="Arial"/>
              </a:rPr>
              <a:t>Land use type</a:t>
            </a:r>
            <a:endParaRPr lang="en-US" sz="1200" dirty="0">
              <a:latin typeface="Arial"/>
              <a:cs typeface="Arial"/>
            </a:endParaRPr>
          </a:p>
        </p:txBody>
      </p:sp>
      <p:sp>
        <p:nvSpPr>
          <p:cNvPr id="85" name="Rectangle 67"/>
          <p:cNvSpPr>
            <a:spLocks noChangeArrowheads="1"/>
          </p:cNvSpPr>
          <p:nvPr/>
        </p:nvSpPr>
        <p:spPr bwMode="auto">
          <a:xfrm>
            <a:off x="806447" y="4898912"/>
            <a:ext cx="1228725"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dirty="0" smtClean="0">
                <a:latin typeface="Arial"/>
                <a:cs typeface="Arial"/>
              </a:rPr>
              <a:t>Location/</a:t>
            </a:r>
          </a:p>
          <a:p>
            <a:pPr algn="ctr"/>
            <a:r>
              <a:rPr lang="en-US" sz="1200" dirty="0" smtClean="0">
                <a:latin typeface="Arial"/>
                <a:cs typeface="Arial"/>
              </a:rPr>
              <a:t>Topography</a:t>
            </a:r>
            <a:endParaRPr lang="en-US" sz="1200" dirty="0">
              <a:latin typeface="Arial"/>
              <a:cs typeface="Arial"/>
            </a:endParaRPr>
          </a:p>
        </p:txBody>
      </p:sp>
      <p:sp>
        <p:nvSpPr>
          <p:cNvPr id="88" name="Rectangle 67"/>
          <p:cNvSpPr>
            <a:spLocks noChangeArrowheads="1"/>
          </p:cNvSpPr>
          <p:nvPr/>
        </p:nvSpPr>
        <p:spPr bwMode="auto">
          <a:xfrm>
            <a:off x="6807777" y="4457700"/>
            <a:ext cx="1774397" cy="573767"/>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Ecosystem Services Damage Potential (ESDP)</a:t>
            </a:r>
            <a:r>
              <a:rPr lang="de-DE" sz="1200" b="0" dirty="0" smtClean="0">
                <a:latin typeface="Arial"/>
                <a:cs typeface="Arial"/>
              </a:rPr>
              <a:t> </a:t>
            </a:r>
            <a:endParaRPr lang="en-US" sz="1200" b="0" dirty="0">
              <a:latin typeface="Arial"/>
              <a:cs typeface="Arial"/>
            </a:endParaRPr>
          </a:p>
        </p:txBody>
      </p:sp>
      <p:sp>
        <p:nvSpPr>
          <p:cNvPr id="89" name="Rectangle 67"/>
          <p:cNvSpPr>
            <a:spLocks noChangeArrowheads="1"/>
          </p:cNvSpPr>
          <p:nvPr/>
        </p:nvSpPr>
        <p:spPr bwMode="auto">
          <a:xfrm>
            <a:off x="6823503" y="3086100"/>
            <a:ext cx="1774397" cy="396989"/>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Biodiversity Damage Potential (BDP)</a:t>
            </a:r>
            <a:r>
              <a:rPr lang="de-DE" sz="1200" b="0" dirty="0" smtClean="0">
                <a:latin typeface="Arial"/>
                <a:cs typeface="Arial"/>
              </a:rPr>
              <a:t> </a:t>
            </a:r>
            <a:endParaRPr lang="en-US" sz="1200" b="0" dirty="0">
              <a:latin typeface="Arial"/>
              <a:cs typeface="Arial"/>
            </a:endParaRPr>
          </a:p>
        </p:txBody>
      </p:sp>
      <p:sp>
        <p:nvSpPr>
          <p:cNvPr id="91" name="Rectangle 7"/>
          <p:cNvSpPr>
            <a:spLocks noChangeArrowheads="1"/>
          </p:cNvSpPr>
          <p:nvPr/>
        </p:nvSpPr>
        <p:spPr bwMode="auto">
          <a:xfrm>
            <a:off x="4635500" y="2676017"/>
            <a:ext cx="1975448" cy="3322975"/>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200" dirty="0" smtClean="0">
                <a:latin typeface="Arial"/>
                <a:cs typeface="Arial"/>
              </a:rPr>
              <a:t>Midpoints</a:t>
            </a:r>
            <a:endParaRPr lang="en-US" sz="1200" dirty="0">
              <a:latin typeface="Arial"/>
              <a:cs typeface="Arial"/>
            </a:endParaRPr>
          </a:p>
        </p:txBody>
      </p:sp>
      <p:sp>
        <p:nvSpPr>
          <p:cNvPr id="92" name="Rectangle 67"/>
          <p:cNvSpPr>
            <a:spLocks noChangeArrowheads="1"/>
          </p:cNvSpPr>
          <p:nvPr/>
        </p:nvSpPr>
        <p:spPr bwMode="auto">
          <a:xfrm>
            <a:off x="4731102" y="4135484"/>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Carbon Sequestration Potential (CSP)</a:t>
            </a:r>
            <a:r>
              <a:rPr lang="de-DE" sz="1200" b="0" dirty="0" smtClean="0">
                <a:latin typeface="Arial"/>
                <a:cs typeface="Arial"/>
              </a:rPr>
              <a:t> </a:t>
            </a:r>
            <a:endParaRPr lang="en-US" sz="1200" b="0" dirty="0">
              <a:latin typeface="Arial"/>
              <a:cs typeface="Arial"/>
            </a:endParaRPr>
          </a:p>
        </p:txBody>
      </p:sp>
      <p:sp>
        <p:nvSpPr>
          <p:cNvPr id="93" name="Rectangle 67"/>
          <p:cNvSpPr>
            <a:spLocks noChangeArrowheads="1"/>
          </p:cNvSpPr>
          <p:nvPr/>
        </p:nvSpPr>
        <p:spPr bwMode="auto">
          <a:xfrm>
            <a:off x="4731102" y="3670040"/>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Biotic Production Potential (BPP)</a:t>
            </a:r>
            <a:r>
              <a:rPr lang="de-DE" sz="1200" b="0" dirty="0" smtClean="0">
                <a:latin typeface="Arial"/>
                <a:cs typeface="Arial"/>
              </a:rPr>
              <a:t> </a:t>
            </a:r>
            <a:endParaRPr lang="en-US" sz="1200" b="0" dirty="0">
              <a:latin typeface="Arial"/>
              <a:cs typeface="Arial"/>
            </a:endParaRPr>
          </a:p>
        </p:txBody>
      </p:sp>
      <p:sp>
        <p:nvSpPr>
          <p:cNvPr id="94" name="Rectangle 67"/>
          <p:cNvSpPr>
            <a:spLocks noChangeArrowheads="1"/>
          </p:cNvSpPr>
          <p:nvPr/>
        </p:nvSpPr>
        <p:spPr bwMode="auto">
          <a:xfrm>
            <a:off x="4731102" y="3081168"/>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Biodiversity</a:t>
            </a:r>
            <a:endParaRPr lang="en-US" sz="1200" b="0" dirty="0">
              <a:latin typeface="Arial"/>
              <a:cs typeface="Arial"/>
            </a:endParaRPr>
          </a:p>
        </p:txBody>
      </p:sp>
      <p:sp>
        <p:nvSpPr>
          <p:cNvPr id="95" name="Rectangle 67"/>
          <p:cNvSpPr>
            <a:spLocks noChangeArrowheads="1"/>
          </p:cNvSpPr>
          <p:nvPr/>
        </p:nvSpPr>
        <p:spPr bwMode="auto">
          <a:xfrm>
            <a:off x="4731102" y="4600928"/>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Fresh Water </a:t>
            </a:r>
            <a:r>
              <a:rPr lang="en-US" sz="1200" b="0" dirty="0" err="1" smtClean="0">
                <a:latin typeface="Arial"/>
                <a:cs typeface="Arial"/>
              </a:rPr>
              <a:t>Regu-lation</a:t>
            </a:r>
            <a:r>
              <a:rPr lang="en-US" sz="1200" b="0" dirty="0" smtClean="0">
                <a:latin typeface="Arial"/>
                <a:cs typeface="Arial"/>
              </a:rPr>
              <a:t> Potential (FWRP)</a:t>
            </a:r>
            <a:r>
              <a:rPr lang="de-DE" sz="1200" b="0" dirty="0" smtClean="0">
                <a:latin typeface="Arial"/>
                <a:cs typeface="Arial"/>
              </a:rPr>
              <a:t> </a:t>
            </a:r>
            <a:endParaRPr lang="en-US" sz="1200" b="0" dirty="0">
              <a:latin typeface="Arial"/>
              <a:cs typeface="Arial"/>
            </a:endParaRPr>
          </a:p>
        </p:txBody>
      </p:sp>
      <p:sp>
        <p:nvSpPr>
          <p:cNvPr id="97" name="Rectangle 67"/>
          <p:cNvSpPr>
            <a:spLocks noChangeArrowheads="1"/>
          </p:cNvSpPr>
          <p:nvPr/>
        </p:nvSpPr>
        <p:spPr bwMode="auto">
          <a:xfrm>
            <a:off x="4731102" y="5066372"/>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Erosion Regulation Potential (ERP)</a:t>
            </a:r>
            <a:r>
              <a:rPr lang="de-DE" sz="1200" b="0" dirty="0" smtClean="0">
                <a:latin typeface="Arial"/>
                <a:cs typeface="Arial"/>
              </a:rPr>
              <a:t> </a:t>
            </a:r>
            <a:endParaRPr lang="en-US" sz="1200" b="0" dirty="0">
              <a:latin typeface="Arial"/>
              <a:cs typeface="Arial"/>
            </a:endParaRPr>
          </a:p>
        </p:txBody>
      </p:sp>
      <p:sp>
        <p:nvSpPr>
          <p:cNvPr id="98" name="Rectangle 67"/>
          <p:cNvSpPr>
            <a:spLocks noChangeArrowheads="1"/>
          </p:cNvSpPr>
          <p:nvPr/>
        </p:nvSpPr>
        <p:spPr bwMode="auto">
          <a:xfrm>
            <a:off x="4731102" y="5531814"/>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Water Purification Potential (WPP)</a:t>
            </a:r>
            <a:r>
              <a:rPr lang="de-DE" sz="1200" b="0" dirty="0" smtClean="0">
                <a:latin typeface="Arial"/>
                <a:cs typeface="Arial"/>
              </a:rPr>
              <a:t> </a:t>
            </a:r>
            <a:endParaRPr lang="en-US" sz="1200" b="0" dirty="0">
              <a:latin typeface="Arial"/>
              <a:cs typeface="Arial"/>
            </a:endParaRPr>
          </a:p>
        </p:txBody>
      </p:sp>
      <p:sp>
        <p:nvSpPr>
          <p:cNvPr id="100" name="Rectangle 7"/>
          <p:cNvSpPr>
            <a:spLocks noChangeArrowheads="1"/>
          </p:cNvSpPr>
          <p:nvPr/>
        </p:nvSpPr>
        <p:spPr bwMode="auto">
          <a:xfrm>
            <a:off x="2507652" y="2680950"/>
            <a:ext cx="1975448" cy="3322975"/>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200" dirty="0" smtClean="0">
                <a:latin typeface="Arial"/>
                <a:cs typeface="Arial"/>
              </a:rPr>
              <a:t>Effects</a:t>
            </a:r>
            <a:endParaRPr lang="en-US" sz="1200" dirty="0">
              <a:latin typeface="Arial"/>
              <a:cs typeface="Arial"/>
            </a:endParaRPr>
          </a:p>
        </p:txBody>
      </p:sp>
      <p:sp>
        <p:nvSpPr>
          <p:cNvPr id="101" name="Rectangle 67"/>
          <p:cNvSpPr>
            <a:spLocks noChangeArrowheads="1"/>
          </p:cNvSpPr>
          <p:nvPr/>
        </p:nvSpPr>
        <p:spPr bwMode="auto">
          <a:xfrm>
            <a:off x="2603254" y="4237344"/>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Water quality </a:t>
            </a:r>
          </a:p>
          <a:p>
            <a:pPr algn="ctr"/>
            <a:r>
              <a:rPr lang="en-US" sz="1200" b="0" dirty="0" smtClean="0">
                <a:latin typeface="Arial"/>
                <a:cs typeface="Arial"/>
              </a:rPr>
              <a:t>and quantity</a:t>
            </a:r>
            <a:endParaRPr lang="en-US" sz="1200" b="0" dirty="0">
              <a:latin typeface="Arial"/>
              <a:cs typeface="Arial"/>
            </a:endParaRPr>
          </a:p>
        </p:txBody>
      </p:sp>
      <p:sp>
        <p:nvSpPr>
          <p:cNvPr id="102" name="Rectangle 67"/>
          <p:cNvSpPr>
            <a:spLocks noChangeArrowheads="1"/>
          </p:cNvSpPr>
          <p:nvPr/>
        </p:nvSpPr>
        <p:spPr bwMode="auto">
          <a:xfrm>
            <a:off x="2603254" y="3771900"/>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Chemical and physical properties of soil</a:t>
            </a:r>
            <a:endParaRPr lang="en-US" sz="1200" b="0" dirty="0">
              <a:latin typeface="Arial"/>
              <a:cs typeface="Arial"/>
            </a:endParaRPr>
          </a:p>
        </p:txBody>
      </p:sp>
      <p:sp>
        <p:nvSpPr>
          <p:cNvPr id="103" name="Rectangle 67"/>
          <p:cNvSpPr>
            <a:spLocks noChangeArrowheads="1"/>
          </p:cNvSpPr>
          <p:nvPr/>
        </p:nvSpPr>
        <p:spPr bwMode="auto">
          <a:xfrm>
            <a:off x="2603254" y="3086101"/>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Populations/Habitats/ </a:t>
            </a:r>
          </a:p>
          <a:p>
            <a:pPr algn="ctr"/>
            <a:r>
              <a:rPr lang="en-US" sz="1200" b="0" dirty="0" smtClean="0">
                <a:latin typeface="Arial"/>
                <a:cs typeface="Arial"/>
              </a:rPr>
              <a:t>Landscapes</a:t>
            </a:r>
            <a:endParaRPr lang="en-US" sz="1200" b="0" dirty="0">
              <a:latin typeface="Arial"/>
              <a:cs typeface="Arial"/>
            </a:endParaRPr>
          </a:p>
        </p:txBody>
      </p:sp>
      <p:sp>
        <p:nvSpPr>
          <p:cNvPr id="104" name="Rectangle 67"/>
          <p:cNvSpPr>
            <a:spLocks noChangeArrowheads="1"/>
          </p:cNvSpPr>
          <p:nvPr/>
        </p:nvSpPr>
        <p:spPr bwMode="auto">
          <a:xfrm>
            <a:off x="2603254" y="4702788"/>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Properties of below/above ground biomass</a:t>
            </a:r>
            <a:endParaRPr lang="en-US" sz="1200" b="0" dirty="0">
              <a:latin typeface="Arial"/>
              <a:cs typeface="Arial"/>
            </a:endParaRPr>
          </a:p>
        </p:txBody>
      </p:sp>
      <p:sp>
        <p:nvSpPr>
          <p:cNvPr id="105" name="Rectangle 67"/>
          <p:cNvSpPr>
            <a:spLocks noChangeArrowheads="1"/>
          </p:cNvSpPr>
          <p:nvPr/>
        </p:nvSpPr>
        <p:spPr bwMode="auto">
          <a:xfrm>
            <a:off x="2603254" y="5168232"/>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200" b="0" dirty="0" smtClean="0">
                <a:latin typeface="Arial"/>
                <a:cs typeface="Arial"/>
              </a:rPr>
              <a:t>Microclimate</a:t>
            </a:r>
            <a:endParaRPr lang="en-US" sz="1200" b="0" dirty="0">
              <a:latin typeface="Arial"/>
              <a:cs typeface="Arial"/>
            </a:endParaRPr>
          </a:p>
        </p:txBody>
      </p:sp>
      <p:cxnSp>
        <p:nvCxnSpPr>
          <p:cNvPr id="108" name="Gerade Verbindung mit Pfeil 107"/>
          <p:cNvCxnSpPr>
            <a:stCxn id="561159" idx="3"/>
            <a:endCxn id="103" idx="1"/>
          </p:cNvCxnSpPr>
          <p:nvPr/>
        </p:nvCxnSpPr>
        <p:spPr>
          <a:xfrm flipV="1">
            <a:off x="2192336" y="3284595"/>
            <a:ext cx="410918" cy="8609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Gerade Verbindung mit Pfeil 113"/>
          <p:cNvCxnSpPr>
            <a:stCxn id="561159" idx="3"/>
            <a:endCxn id="102" idx="1"/>
          </p:cNvCxnSpPr>
          <p:nvPr/>
        </p:nvCxnSpPr>
        <p:spPr>
          <a:xfrm flipV="1">
            <a:off x="2192336" y="3970394"/>
            <a:ext cx="410918" cy="1751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Gerade Verbindung mit Pfeil 116"/>
          <p:cNvCxnSpPr>
            <a:stCxn id="561159" idx="3"/>
            <a:endCxn id="101" idx="1"/>
          </p:cNvCxnSpPr>
          <p:nvPr/>
        </p:nvCxnSpPr>
        <p:spPr>
          <a:xfrm>
            <a:off x="2192336" y="4145588"/>
            <a:ext cx="410918" cy="290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8" name="Gerade Verbindung mit Pfeil 117"/>
          <p:cNvCxnSpPr>
            <a:stCxn id="561159" idx="3"/>
            <a:endCxn id="104" idx="1"/>
          </p:cNvCxnSpPr>
          <p:nvPr/>
        </p:nvCxnSpPr>
        <p:spPr>
          <a:xfrm>
            <a:off x="2192336" y="4145588"/>
            <a:ext cx="410918" cy="7556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Gerade Verbindung mit Pfeil 118"/>
          <p:cNvCxnSpPr>
            <a:stCxn id="561159" idx="3"/>
            <a:endCxn id="105" idx="1"/>
          </p:cNvCxnSpPr>
          <p:nvPr/>
        </p:nvCxnSpPr>
        <p:spPr>
          <a:xfrm>
            <a:off x="2192336" y="4145588"/>
            <a:ext cx="410918" cy="12211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Gerade Verbindung mit Pfeil 124"/>
          <p:cNvCxnSpPr>
            <a:stCxn id="103" idx="3"/>
            <a:endCxn id="94" idx="1"/>
          </p:cNvCxnSpPr>
          <p:nvPr/>
        </p:nvCxnSpPr>
        <p:spPr>
          <a:xfrm flipV="1">
            <a:off x="4377651" y="3279662"/>
            <a:ext cx="353451" cy="4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Gerade Verbindung mit Pfeil 127"/>
          <p:cNvCxnSpPr>
            <a:stCxn id="94" idx="3"/>
            <a:endCxn id="89" idx="1"/>
          </p:cNvCxnSpPr>
          <p:nvPr/>
        </p:nvCxnSpPr>
        <p:spPr>
          <a:xfrm>
            <a:off x="6505499" y="3279662"/>
            <a:ext cx="318004" cy="4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1" name="Gerade Verbindung mit Pfeil 130"/>
          <p:cNvCxnSpPr>
            <a:stCxn id="102" idx="3"/>
            <a:endCxn id="93" idx="1"/>
          </p:cNvCxnSpPr>
          <p:nvPr/>
        </p:nvCxnSpPr>
        <p:spPr>
          <a:xfrm flipV="1">
            <a:off x="4377651" y="3868534"/>
            <a:ext cx="353451" cy="1018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Gerade Verbindung mit Pfeil 133"/>
          <p:cNvCxnSpPr>
            <a:stCxn id="103" idx="3"/>
            <a:endCxn id="94" idx="1"/>
          </p:cNvCxnSpPr>
          <p:nvPr/>
        </p:nvCxnSpPr>
        <p:spPr>
          <a:xfrm flipV="1">
            <a:off x="4377651" y="3279662"/>
            <a:ext cx="353451" cy="4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7" name="Gerade Verbindung mit Pfeil 136"/>
          <p:cNvCxnSpPr>
            <a:stCxn id="101" idx="3"/>
            <a:endCxn id="94" idx="1"/>
          </p:cNvCxnSpPr>
          <p:nvPr/>
        </p:nvCxnSpPr>
        <p:spPr>
          <a:xfrm flipV="1">
            <a:off x="4377651" y="3279662"/>
            <a:ext cx="353451" cy="1156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Gerade Verbindung mit Pfeil 140"/>
          <p:cNvCxnSpPr>
            <a:stCxn id="104" idx="3"/>
            <a:endCxn id="97" idx="1"/>
          </p:cNvCxnSpPr>
          <p:nvPr/>
        </p:nvCxnSpPr>
        <p:spPr>
          <a:xfrm>
            <a:off x="4377651" y="4901282"/>
            <a:ext cx="353451" cy="3635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Gerade Verbindung mit Pfeil 142"/>
          <p:cNvCxnSpPr>
            <a:stCxn id="105" idx="3"/>
            <a:endCxn id="94" idx="1"/>
          </p:cNvCxnSpPr>
          <p:nvPr/>
        </p:nvCxnSpPr>
        <p:spPr>
          <a:xfrm flipV="1">
            <a:off x="4377651" y="3279662"/>
            <a:ext cx="353451" cy="2087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2" name="Gerade Verbindung mit Pfeil 151"/>
          <p:cNvCxnSpPr>
            <a:endCxn id="92" idx="1"/>
          </p:cNvCxnSpPr>
          <p:nvPr/>
        </p:nvCxnSpPr>
        <p:spPr>
          <a:xfrm rot="5400000" flipH="1" flipV="1">
            <a:off x="4038002" y="4673627"/>
            <a:ext cx="1032749" cy="353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5" name="Gerade Verbindung mit Pfeil 154"/>
          <p:cNvCxnSpPr>
            <a:stCxn id="104" idx="3"/>
            <a:endCxn id="98" idx="1"/>
          </p:cNvCxnSpPr>
          <p:nvPr/>
        </p:nvCxnSpPr>
        <p:spPr>
          <a:xfrm>
            <a:off x="4377651" y="4901282"/>
            <a:ext cx="353451" cy="8290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8" name="Gerade Verbindung mit Pfeil 157"/>
          <p:cNvCxnSpPr>
            <a:stCxn id="93" idx="3"/>
            <a:endCxn id="88" idx="1"/>
          </p:cNvCxnSpPr>
          <p:nvPr/>
        </p:nvCxnSpPr>
        <p:spPr>
          <a:xfrm>
            <a:off x="6505499" y="3868534"/>
            <a:ext cx="302278" cy="876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1" name="Gerade Verbindung mit Pfeil 160"/>
          <p:cNvCxnSpPr>
            <a:stCxn id="92" idx="3"/>
            <a:endCxn id="88" idx="1"/>
          </p:cNvCxnSpPr>
          <p:nvPr/>
        </p:nvCxnSpPr>
        <p:spPr>
          <a:xfrm>
            <a:off x="6505499" y="4333978"/>
            <a:ext cx="302278" cy="410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4" name="Gerade Verbindung mit Pfeil 163"/>
          <p:cNvCxnSpPr>
            <a:stCxn id="95" idx="3"/>
            <a:endCxn id="88" idx="1"/>
          </p:cNvCxnSpPr>
          <p:nvPr/>
        </p:nvCxnSpPr>
        <p:spPr>
          <a:xfrm flipV="1">
            <a:off x="6505499" y="4744584"/>
            <a:ext cx="302278" cy="54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7" name="Gerade Verbindung mit Pfeil 166"/>
          <p:cNvCxnSpPr>
            <a:stCxn id="97" idx="3"/>
            <a:endCxn id="88" idx="1"/>
          </p:cNvCxnSpPr>
          <p:nvPr/>
        </p:nvCxnSpPr>
        <p:spPr>
          <a:xfrm flipV="1">
            <a:off x="6505499" y="4744584"/>
            <a:ext cx="302278" cy="520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0" name="Gerade Verbindung mit Pfeil 169"/>
          <p:cNvCxnSpPr>
            <a:stCxn id="98" idx="3"/>
          </p:cNvCxnSpPr>
          <p:nvPr/>
        </p:nvCxnSpPr>
        <p:spPr>
          <a:xfrm flipV="1">
            <a:off x="6505499" y="4744584"/>
            <a:ext cx="302278" cy="985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2" name="Gerade Verbindung mit Pfeil 171"/>
          <p:cNvCxnSpPr>
            <a:stCxn id="102" idx="3"/>
            <a:endCxn id="95" idx="1"/>
          </p:cNvCxnSpPr>
          <p:nvPr/>
        </p:nvCxnSpPr>
        <p:spPr>
          <a:xfrm>
            <a:off x="4377651" y="3970394"/>
            <a:ext cx="353451" cy="8290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5" name="Gerade Verbindung mit Pfeil 174"/>
          <p:cNvCxnSpPr>
            <a:stCxn id="102" idx="3"/>
            <a:endCxn id="97" idx="1"/>
          </p:cNvCxnSpPr>
          <p:nvPr/>
        </p:nvCxnSpPr>
        <p:spPr>
          <a:xfrm>
            <a:off x="4377651" y="3970394"/>
            <a:ext cx="353451" cy="1294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8" name="Gerade Verbindung mit Pfeil 177"/>
          <p:cNvCxnSpPr>
            <a:stCxn id="104" idx="3"/>
            <a:endCxn id="92" idx="1"/>
          </p:cNvCxnSpPr>
          <p:nvPr/>
        </p:nvCxnSpPr>
        <p:spPr>
          <a:xfrm flipV="1">
            <a:off x="4377651" y="4333978"/>
            <a:ext cx="353451" cy="5673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1" name="Gerade Verbindung mit Pfeil 180"/>
          <p:cNvCxnSpPr>
            <a:endCxn id="97" idx="1"/>
          </p:cNvCxnSpPr>
          <p:nvPr/>
        </p:nvCxnSpPr>
        <p:spPr>
          <a:xfrm flipV="1">
            <a:off x="4377650" y="5264866"/>
            <a:ext cx="353452" cy="101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itel 46"/>
          <p:cNvSpPr>
            <a:spLocks noGrp="1"/>
          </p:cNvSpPr>
          <p:nvPr>
            <p:ph type="title"/>
          </p:nvPr>
        </p:nvSpPr>
        <p:spPr/>
        <p:txBody>
          <a:bodyPr/>
          <a:lstStyle/>
          <a:p>
            <a:r>
              <a:rPr lang="en-US" dirty="0" smtClean="0"/>
              <a:t>Impact pathways</a:t>
            </a:r>
            <a:endParaRPr lang="en-US" dirty="0"/>
          </a:p>
        </p:txBody>
      </p:sp>
    </p:spTree>
    <p:extLst>
      <p:ext uri="{BB962C8B-B14F-4D97-AF65-F5344CB8AC3E}">
        <p14:creationId xmlns:p14="http://schemas.microsoft.com/office/powerpoint/2010/main" val="3744244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 name="Rectangle 7"/>
          <p:cNvSpPr>
            <a:spLocks noChangeArrowheads="1"/>
          </p:cNvSpPr>
          <p:nvPr/>
        </p:nvSpPr>
        <p:spPr bwMode="auto">
          <a:xfrm>
            <a:off x="2037033" y="1869121"/>
            <a:ext cx="6692510" cy="4545793"/>
          </a:xfrm>
          <a:prstGeom prst="rect">
            <a:avLst/>
          </a:prstGeom>
          <a:noFill/>
          <a:ln w="9525">
            <a:solidFill>
              <a:schemeClr val="tx1"/>
            </a:solidFill>
            <a:miter lim="800000"/>
            <a:headEnd/>
            <a:tailEnd/>
          </a:ln>
        </p:spPr>
        <p:txBody>
          <a:bodyPr anchor="t">
            <a:prstTxWarp prst="textNoShape">
              <a:avLst/>
            </a:prstTxWarp>
          </a:bodyPr>
          <a:lstStyle/>
          <a:p>
            <a:pPr algn="ctr"/>
            <a:r>
              <a:rPr lang="en-US" sz="1600" b="1" dirty="0" smtClean="0">
                <a:effectLst>
                  <a:outerShdw blurRad="38100" dist="38100" dir="2700000" algn="tl">
                    <a:srgbClr val="000000">
                      <a:alpha val="43137"/>
                    </a:srgbClr>
                  </a:outerShdw>
                </a:effectLst>
                <a:latin typeface="Calibri" pitchFamily="34" charset="0"/>
                <a:cs typeface="Calibri" pitchFamily="34" charset="0"/>
              </a:rPr>
              <a:t>Life Cycle Impact Assessment for Natural Environment </a:t>
            </a:r>
            <a:endParaRPr lang="en-US" sz="1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99" name="Rectangle 7"/>
          <p:cNvSpPr>
            <a:spLocks noChangeArrowheads="1"/>
          </p:cNvSpPr>
          <p:nvPr/>
        </p:nvSpPr>
        <p:spPr bwMode="auto">
          <a:xfrm>
            <a:off x="6609988" y="2394490"/>
            <a:ext cx="1975448" cy="3970979"/>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400" dirty="0" smtClean="0">
                <a:latin typeface="Calibri" pitchFamily="34" charset="0"/>
                <a:cs typeface="Calibri" pitchFamily="34" charset="0"/>
              </a:rPr>
              <a:t>Endpoints</a:t>
            </a:r>
          </a:p>
        </p:txBody>
      </p:sp>
      <p:sp>
        <p:nvSpPr>
          <p:cNvPr id="561159" name="Rectangle 7"/>
          <p:cNvSpPr>
            <a:spLocks noChangeArrowheads="1"/>
          </p:cNvSpPr>
          <p:nvPr/>
        </p:nvSpPr>
        <p:spPr bwMode="auto">
          <a:xfrm>
            <a:off x="189865" y="1868812"/>
            <a:ext cx="1595436" cy="4547689"/>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600" b="1" dirty="0" smtClean="0">
                <a:effectLst>
                  <a:outerShdw blurRad="38100" dist="38100" dir="2700000" algn="tl">
                    <a:srgbClr val="000000">
                      <a:alpha val="43137"/>
                    </a:srgbClr>
                  </a:outerShdw>
                </a:effectLst>
                <a:latin typeface="Calibri" pitchFamily="34" charset="0"/>
                <a:cs typeface="Calibri" pitchFamily="34" charset="0"/>
              </a:rPr>
              <a:t>Life Cycle Inventory</a:t>
            </a:r>
            <a:endParaRPr lang="en-US" sz="1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561219" name="Rectangle 67"/>
          <p:cNvSpPr>
            <a:spLocks noChangeArrowheads="1"/>
          </p:cNvSpPr>
          <p:nvPr/>
        </p:nvSpPr>
        <p:spPr bwMode="auto">
          <a:xfrm>
            <a:off x="399412" y="4264014"/>
            <a:ext cx="1228725"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dirty="0" smtClean="0">
                <a:latin typeface="Calibri" pitchFamily="34" charset="0"/>
                <a:cs typeface="Calibri" pitchFamily="34" charset="0"/>
              </a:rPr>
              <a:t>Time</a:t>
            </a:r>
            <a:endParaRPr lang="en-US" sz="1400" dirty="0">
              <a:latin typeface="Calibri" pitchFamily="34" charset="0"/>
              <a:cs typeface="Calibri" pitchFamily="34" charset="0"/>
            </a:endParaRPr>
          </a:p>
        </p:txBody>
      </p:sp>
      <p:sp>
        <p:nvSpPr>
          <p:cNvPr id="83" name="Rectangle 67"/>
          <p:cNvSpPr>
            <a:spLocks noChangeArrowheads="1"/>
          </p:cNvSpPr>
          <p:nvPr/>
        </p:nvSpPr>
        <p:spPr bwMode="auto">
          <a:xfrm>
            <a:off x="399412" y="3780793"/>
            <a:ext cx="1228725"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dirty="0" smtClean="0">
                <a:latin typeface="Calibri" pitchFamily="34" charset="0"/>
                <a:cs typeface="Calibri" pitchFamily="34" charset="0"/>
              </a:rPr>
              <a:t>Area</a:t>
            </a:r>
            <a:endParaRPr lang="en-US" sz="1400" dirty="0">
              <a:latin typeface="Calibri" pitchFamily="34" charset="0"/>
              <a:cs typeface="Calibri" pitchFamily="34" charset="0"/>
            </a:endParaRPr>
          </a:p>
        </p:txBody>
      </p:sp>
      <p:sp>
        <p:nvSpPr>
          <p:cNvPr id="84" name="Rectangle 67"/>
          <p:cNvSpPr>
            <a:spLocks noChangeArrowheads="1"/>
          </p:cNvSpPr>
          <p:nvPr/>
        </p:nvSpPr>
        <p:spPr bwMode="auto">
          <a:xfrm>
            <a:off x="399412" y="3192805"/>
            <a:ext cx="1228725" cy="483382"/>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dirty="0" smtClean="0">
                <a:latin typeface="Calibri" pitchFamily="34" charset="0"/>
                <a:cs typeface="Calibri" pitchFamily="34" charset="0"/>
              </a:rPr>
              <a:t>Land use type</a:t>
            </a:r>
            <a:endParaRPr lang="en-US" sz="1400" dirty="0">
              <a:latin typeface="Calibri" pitchFamily="34" charset="0"/>
              <a:cs typeface="Calibri" pitchFamily="34" charset="0"/>
            </a:endParaRPr>
          </a:p>
        </p:txBody>
      </p:sp>
      <p:sp>
        <p:nvSpPr>
          <p:cNvPr id="85" name="Rectangle 67"/>
          <p:cNvSpPr>
            <a:spLocks noChangeArrowheads="1"/>
          </p:cNvSpPr>
          <p:nvPr/>
        </p:nvSpPr>
        <p:spPr bwMode="auto">
          <a:xfrm>
            <a:off x="399412" y="4755860"/>
            <a:ext cx="1228725" cy="549949"/>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dirty="0" smtClean="0">
                <a:latin typeface="Calibri" pitchFamily="34" charset="0"/>
                <a:cs typeface="Calibri" pitchFamily="34" charset="0"/>
              </a:rPr>
              <a:t>Location/</a:t>
            </a:r>
          </a:p>
          <a:p>
            <a:pPr algn="ctr"/>
            <a:r>
              <a:rPr lang="en-US" sz="1400" dirty="0" smtClean="0">
                <a:latin typeface="Calibri" pitchFamily="34" charset="0"/>
                <a:cs typeface="Calibri" pitchFamily="34" charset="0"/>
              </a:rPr>
              <a:t>Topography</a:t>
            </a:r>
            <a:endParaRPr lang="en-US" sz="1400" dirty="0">
              <a:latin typeface="Calibri" pitchFamily="34" charset="0"/>
              <a:cs typeface="Calibri" pitchFamily="34" charset="0"/>
            </a:endParaRPr>
          </a:p>
        </p:txBody>
      </p:sp>
      <p:sp>
        <p:nvSpPr>
          <p:cNvPr id="88" name="Rectangle 67"/>
          <p:cNvSpPr>
            <a:spLocks noChangeArrowheads="1"/>
          </p:cNvSpPr>
          <p:nvPr/>
        </p:nvSpPr>
        <p:spPr bwMode="auto">
          <a:xfrm>
            <a:off x="6716466" y="4708081"/>
            <a:ext cx="1774397" cy="691511"/>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Ecosystem Services Damage Potential (ESDP)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89" name="Rectangle 67"/>
          <p:cNvSpPr>
            <a:spLocks noChangeArrowheads="1"/>
          </p:cNvSpPr>
          <p:nvPr/>
        </p:nvSpPr>
        <p:spPr bwMode="auto">
          <a:xfrm>
            <a:off x="6732192" y="3387710"/>
            <a:ext cx="1774397" cy="700229"/>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Biodiversity Damage Potential (BDP)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91" name="Rectangle 7"/>
          <p:cNvSpPr>
            <a:spLocks noChangeArrowheads="1"/>
          </p:cNvSpPr>
          <p:nvPr/>
        </p:nvSpPr>
        <p:spPr bwMode="auto">
          <a:xfrm>
            <a:off x="4544189" y="2396139"/>
            <a:ext cx="1975448" cy="3970979"/>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400" dirty="0" smtClean="0">
                <a:latin typeface="Calibri" pitchFamily="34" charset="0"/>
                <a:cs typeface="Calibri" pitchFamily="34" charset="0"/>
              </a:rPr>
              <a:t>Midpoints</a:t>
            </a:r>
            <a:endParaRPr lang="en-US" sz="1400" dirty="0">
              <a:latin typeface="Calibri" pitchFamily="34" charset="0"/>
              <a:cs typeface="Calibri" pitchFamily="34" charset="0"/>
            </a:endParaRPr>
          </a:p>
        </p:txBody>
      </p:sp>
      <p:sp>
        <p:nvSpPr>
          <p:cNvPr id="92" name="Rectangle 67"/>
          <p:cNvSpPr>
            <a:spLocks noChangeArrowheads="1"/>
          </p:cNvSpPr>
          <p:nvPr/>
        </p:nvSpPr>
        <p:spPr bwMode="auto">
          <a:xfrm>
            <a:off x="4639791" y="3926441"/>
            <a:ext cx="1774397" cy="585987"/>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Carbon Sequestration Potential (CSP)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93" name="Rectangle 67"/>
          <p:cNvSpPr>
            <a:spLocks noChangeArrowheads="1"/>
          </p:cNvSpPr>
          <p:nvPr/>
        </p:nvSpPr>
        <p:spPr bwMode="auto">
          <a:xfrm>
            <a:off x="4639791" y="3333129"/>
            <a:ext cx="1774397" cy="491752"/>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Biotic Production Potential (BPP)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94" name="Rectangle 67"/>
          <p:cNvSpPr>
            <a:spLocks noChangeArrowheads="1"/>
          </p:cNvSpPr>
          <p:nvPr/>
        </p:nvSpPr>
        <p:spPr bwMode="auto">
          <a:xfrm>
            <a:off x="4639791" y="2844272"/>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Biodiversity</a:t>
            </a:r>
            <a:endParaRPr lang="en-US" sz="1400" b="0" dirty="0">
              <a:latin typeface="Calibri" pitchFamily="34" charset="0"/>
              <a:cs typeface="Calibri" pitchFamily="34" charset="0"/>
            </a:endParaRPr>
          </a:p>
        </p:txBody>
      </p:sp>
      <p:sp>
        <p:nvSpPr>
          <p:cNvPr id="95" name="Rectangle 67"/>
          <p:cNvSpPr>
            <a:spLocks noChangeArrowheads="1"/>
          </p:cNvSpPr>
          <p:nvPr/>
        </p:nvSpPr>
        <p:spPr bwMode="auto">
          <a:xfrm>
            <a:off x="4639791" y="4609082"/>
            <a:ext cx="1774397" cy="617990"/>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Fresh Water </a:t>
            </a:r>
            <a:r>
              <a:rPr lang="en-US" sz="1400" b="0" dirty="0" err="1" smtClean="0">
                <a:latin typeface="Calibri" pitchFamily="34" charset="0"/>
                <a:cs typeface="Calibri" pitchFamily="34" charset="0"/>
              </a:rPr>
              <a:t>Regu-lation</a:t>
            </a:r>
            <a:r>
              <a:rPr lang="en-US" sz="1400" b="0" dirty="0" smtClean="0">
                <a:latin typeface="Calibri" pitchFamily="34" charset="0"/>
                <a:cs typeface="Calibri" pitchFamily="34" charset="0"/>
              </a:rPr>
              <a:t> Potential (FWRP)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97" name="Rectangle 67"/>
          <p:cNvSpPr>
            <a:spLocks noChangeArrowheads="1"/>
          </p:cNvSpPr>
          <p:nvPr/>
        </p:nvSpPr>
        <p:spPr bwMode="auto">
          <a:xfrm>
            <a:off x="4639791" y="5321958"/>
            <a:ext cx="1774397" cy="47164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Erosion Regulation Potential (ERP)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98" name="Rectangle 67"/>
          <p:cNvSpPr>
            <a:spLocks noChangeArrowheads="1"/>
          </p:cNvSpPr>
          <p:nvPr/>
        </p:nvSpPr>
        <p:spPr bwMode="auto">
          <a:xfrm>
            <a:off x="4639791" y="5889288"/>
            <a:ext cx="1774397" cy="396988"/>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Water Purification Potential (WPP)</a:t>
            </a:r>
            <a:r>
              <a:rPr lang="de-DE" sz="1400" b="0" dirty="0" smtClean="0">
                <a:latin typeface="Calibri" pitchFamily="34" charset="0"/>
                <a:cs typeface="Calibri" pitchFamily="34" charset="0"/>
              </a:rPr>
              <a:t> </a:t>
            </a:r>
            <a:endParaRPr lang="en-US" sz="1400" b="0" dirty="0">
              <a:latin typeface="Calibri" pitchFamily="34" charset="0"/>
              <a:cs typeface="Calibri" pitchFamily="34" charset="0"/>
            </a:endParaRPr>
          </a:p>
        </p:txBody>
      </p:sp>
      <p:sp>
        <p:nvSpPr>
          <p:cNvPr id="100" name="Rectangle 7"/>
          <p:cNvSpPr>
            <a:spLocks noChangeArrowheads="1"/>
          </p:cNvSpPr>
          <p:nvPr/>
        </p:nvSpPr>
        <p:spPr bwMode="auto">
          <a:xfrm>
            <a:off x="2211382" y="2401072"/>
            <a:ext cx="2149203" cy="3970979"/>
          </a:xfrm>
          <a:prstGeom prst="rect">
            <a:avLst/>
          </a:prstGeom>
          <a:solidFill>
            <a:schemeClr val="bg1"/>
          </a:solidFill>
          <a:ln w="9525">
            <a:solidFill>
              <a:schemeClr val="tx1"/>
            </a:solidFill>
            <a:miter lim="800000"/>
            <a:headEnd/>
            <a:tailEnd/>
          </a:ln>
        </p:spPr>
        <p:txBody>
          <a:bodyPr anchor="t">
            <a:prstTxWarp prst="textNoShape">
              <a:avLst/>
            </a:prstTxWarp>
          </a:bodyPr>
          <a:lstStyle/>
          <a:p>
            <a:pPr algn="ctr"/>
            <a:r>
              <a:rPr lang="en-US" sz="1400" dirty="0" smtClean="0">
                <a:latin typeface="Calibri" pitchFamily="34" charset="0"/>
                <a:cs typeface="Calibri" pitchFamily="34" charset="0"/>
              </a:rPr>
              <a:t>Effects</a:t>
            </a:r>
            <a:endParaRPr lang="en-US" sz="1400" dirty="0">
              <a:latin typeface="Calibri" pitchFamily="34" charset="0"/>
              <a:cs typeface="Calibri" pitchFamily="34" charset="0"/>
            </a:endParaRPr>
          </a:p>
        </p:txBody>
      </p:sp>
      <p:sp>
        <p:nvSpPr>
          <p:cNvPr id="101" name="Rectangle 67"/>
          <p:cNvSpPr>
            <a:spLocks noChangeArrowheads="1"/>
          </p:cNvSpPr>
          <p:nvPr/>
        </p:nvSpPr>
        <p:spPr bwMode="auto">
          <a:xfrm>
            <a:off x="2306985" y="4462508"/>
            <a:ext cx="1880052" cy="487237"/>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Water quality </a:t>
            </a:r>
          </a:p>
          <a:p>
            <a:pPr algn="ctr"/>
            <a:r>
              <a:rPr lang="en-US" sz="1400" b="0" dirty="0" smtClean="0">
                <a:latin typeface="Calibri" pitchFamily="34" charset="0"/>
                <a:cs typeface="Calibri" pitchFamily="34" charset="0"/>
              </a:rPr>
              <a:t>and quantity</a:t>
            </a:r>
            <a:endParaRPr lang="en-US" sz="1400" b="0" dirty="0">
              <a:latin typeface="Calibri" pitchFamily="34" charset="0"/>
              <a:cs typeface="Calibri" pitchFamily="34" charset="0"/>
            </a:endParaRPr>
          </a:p>
        </p:txBody>
      </p:sp>
      <p:sp>
        <p:nvSpPr>
          <p:cNvPr id="102" name="Rectangle 67"/>
          <p:cNvSpPr>
            <a:spLocks noChangeArrowheads="1"/>
          </p:cNvSpPr>
          <p:nvPr/>
        </p:nvSpPr>
        <p:spPr bwMode="auto">
          <a:xfrm>
            <a:off x="2306985" y="3676188"/>
            <a:ext cx="1880052" cy="679944"/>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Chemical and physical properties of soil</a:t>
            </a:r>
            <a:endParaRPr lang="en-US" sz="1400" b="0" dirty="0">
              <a:latin typeface="Calibri" pitchFamily="34" charset="0"/>
              <a:cs typeface="Calibri" pitchFamily="34" charset="0"/>
            </a:endParaRPr>
          </a:p>
        </p:txBody>
      </p:sp>
      <p:sp>
        <p:nvSpPr>
          <p:cNvPr id="103" name="Rectangle 67"/>
          <p:cNvSpPr>
            <a:spLocks noChangeArrowheads="1"/>
          </p:cNvSpPr>
          <p:nvPr/>
        </p:nvSpPr>
        <p:spPr bwMode="auto">
          <a:xfrm>
            <a:off x="2306985" y="3042766"/>
            <a:ext cx="1880052" cy="517715"/>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Populations/Habitats</a:t>
            </a:r>
          </a:p>
        </p:txBody>
      </p:sp>
      <p:sp>
        <p:nvSpPr>
          <p:cNvPr id="104" name="Rectangle 67"/>
          <p:cNvSpPr>
            <a:spLocks noChangeArrowheads="1"/>
          </p:cNvSpPr>
          <p:nvPr/>
        </p:nvSpPr>
        <p:spPr bwMode="auto">
          <a:xfrm>
            <a:off x="2306985" y="5095941"/>
            <a:ext cx="1880052" cy="613663"/>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Properties of below/above ground biomass</a:t>
            </a:r>
            <a:endParaRPr lang="en-US" sz="1400" b="0" dirty="0">
              <a:latin typeface="Calibri" pitchFamily="34" charset="0"/>
              <a:cs typeface="Calibri" pitchFamily="34" charset="0"/>
            </a:endParaRPr>
          </a:p>
        </p:txBody>
      </p:sp>
      <p:sp>
        <p:nvSpPr>
          <p:cNvPr id="105" name="Rectangle 67"/>
          <p:cNvSpPr>
            <a:spLocks noChangeArrowheads="1"/>
          </p:cNvSpPr>
          <p:nvPr/>
        </p:nvSpPr>
        <p:spPr bwMode="auto">
          <a:xfrm>
            <a:off x="2306985" y="5833945"/>
            <a:ext cx="1880052" cy="438683"/>
          </a:xfrm>
          <a:prstGeom prst="rect">
            <a:avLst/>
          </a:prstGeom>
          <a:solidFill>
            <a:srgbClr val="FFCC00"/>
          </a:solidFill>
          <a:ln w="9525">
            <a:solidFill>
              <a:schemeClr val="tx1"/>
            </a:solidFill>
            <a:miter lim="800000"/>
            <a:headEnd/>
            <a:tailEnd/>
          </a:ln>
        </p:spPr>
        <p:txBody>
          <a:bodyPr anchor="ctr">
            <a:prstTxWarp prst="textNoShape">
              <a:avLst/>
            </a:prstTxWarp>
          </a:bodyPr>
          <a:lstStyle/>
          <a:p>
            <a:pPr algn="ctr"/>
            <a:r>
              <a:rPr lang="en-US" sz="1400" b="0" dirty="0" smtClean="0">
                <a:latin typeface="Calibri" pitchFamily="34" charset="0"/>
                <a:cs typeface="Calibri" pitchFamily="34" charset="0"/>
              </a:rPr>
              <a:t>Microclimate</a:t>
            </a:r>
            <a:endParaRPr lang="en-US" sz="1400" b="0" dirty="0">
              <a:latin typeface="Calibri" pitchFamily="34" charset="0"/>
              <a:cs typeface="Calibri" pitchFamily="34" charset="0"/>
            </a:endParaRPr>
          </a:p>
        </p:txBody>
      </p:sp>
      <p:cxnSp>
        <p:nvCxnSpPr>
          <p:cNvPr id="108" name="Gerade Verbindung mit Pfeil 107"/>
          <p:cNvCxnSpPr>
            <a:stCxn id="561159" idx="3"/>
            <a:endCxn id="103" idx="1"/>
          </p:cNvCxnSpPr>
          <p:nvPr/>
        </p:nvCxnSpPr>
        <p:spPr>
          <a:xfrm flipV="1">
            <a:off x="1785301" y="3301624"/>
            <a:ext cx="521684" cy="841033"/>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4" name="Gerade Verbindung mit Pfeil 113"/>
          <p:cNvCxnSpPr>
            <a:stCxn id="561159" idx="3"/>
            <a:endCxn id="102" idx="1"/>
          </p:cNvCxnSpPr>
          <p:nvPr/>
        </p:nvCxnSpPr>
        <p:spPr>
          <a:xfrm flipV="1">
            <a:off x="1785301" y="4016160"/>
            <a:ext cx="521684" cy="126497"/>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7" name="Gerade Verbindung mit Pfeil 116"/>
          <p:cNvCxnSpPr>
            <a:stCxn id="561159" idx="3"/>
            <a:endCxn id="101" idx="1"/>
          </p:cNvCxnSpPr>
          <p:nvPr/>
        </p:nvCxnSpPr>
        <p:spPr>
          <a:xfrm>
            <a:off x="1785301" y="4142657"/>
            <a:ext cx="521684" cy="563470"/>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8" name="Gerade Verbindung mit Pfeil 117"/>
          <p:cNvCxnSpPr>
            <a:stCxn id="561159" idx="3"/>
            <a:endCxn id="104" idx="1"/>
          </p:cNvCxnSpPr>
          <p:nvPr/>
        </p:nvCxnSpPr>
        <p:spPr>
          <a:xfrm>
            <a:off x="1785301" y="4142657"/>
            <a:ext cx="521684" cy="1260116"/>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9" name="Gerade Verbindung mit Pfeil 118"/>
          <p:cNvCxnSpPr>
            <a:stCxn id="561159" idx="3"/>
            <a:endCxn id="105" idx="1"/>
          </p:cNvCxnSpPr>
          <p:nvPr/>
        </p:nvCxnSpPr>
        <p:spPr>
          <a:xfrm>
            <a:off x="1785301" y="4142657"/>
            <a:ext cx="521684" cy="1910630"/>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5" name="Gerade Verbindung mit Pfeil 124"/>
          <p:cNvCxnSpPr>
            <a:stCxn id="103" idx="3"/>
            <a:endCxn id="94" idx="1"/>
          </p:cNvCxnSpPr>
          <p:nvPr/>
        </p:nvCxnSpPr>
        <p:spPr>
          <a:xfrm flipV="1">
            <a:off x="4187037" y="3042766"/>
            <a:ext cx="452754" cy="2588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Gerade Verbindung mit Pfeil 127"/>
          <p:cNvCxnSpPr>
            <a:stCxn id="94" idx="3"/>
            <a:endCxn id="89" idx="1"/>
          </p:cNvCxnSpPr>
          <p:nvPr/>
        </p:nvCxnSpPr>
        <p:spPr>
          <a:xfrm>
            <a:off x="6414188" y="3042766"/>
            <a:ext cx="318004" cy="695059"/>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1" name="Gerade Verbindung mit Pfeil 130"/>
          <p:cNvCxnSpPr>
            <a:stCxn id="102" idx="3"/>
            <a:endCxn id="93" idx="1"/>
          </p:cNvCxnSpPr>
          <p:nvPr/>
        </p:nvCxnSpPr>
        <p:spPr>
          <a:xfrm flipV="1">
            <a:off x="4187037" y="3579005"/>
            <a:ext cx="452754" cy="437155"/>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4" name="Gerade Verbindung mit Pfeil 133"/>
          <p:cNvCxnSpPr>
            <a:stCxn id="103" idx="3"/>
            <a:endCxn id="94" idx="1"/>
          </p:cNvCxnSpPr>
          <p:nvPr/>
        </p:nvCxnSpPr>
        <p:spPr>
          <a:xfrm flipV="1">
            <a:off x="4187037" y="3042766"/>
            <a:ext cx="452754" cy="258858"/>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7" name="Gerade Verbindung mit Pfeil 136"/>
          <p:cNvCxnSpPr>
            <a:stCxn id="101" idx="3"/>
            <a:endCxn id="94" idx="1"/>
          </p:cNvCxnSpPr>
          <p:nvPr/>
        </p:nvCxnSpPr>
        <p:spPr>
          <a:xfrm flipV="1">
            <a:off x="4187037" y="3042766"/>
            <a:ext cx="452754" cy="1663361"/>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1" name="Gerade Verbindung mit Pfeil 140"/>
          <p:cNvCxnSpPr>
            <a:stCxn id="104" idx="3"/>
            <a:endCxn id="97" idx="1"/>
          </p:cNvCxnSpPr>
          <p:nvPr/>
        </p:nvCxnSpPr>
        <p:spPr>
          <a:xfrm>
            <a:off x="4187037" y="5402773"/>
            <a:ext cx="452754" cy="155009"/>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3" name="Gerade Verbindung mit Pfeil 142"/>
          <p:cNvCxnSpPr>
            <a:stCxn id="105" idx="3"/>
            <a:endCxn id="94" idx="1"/>
          </p:cNvCxnSpPr>
          <p:nvPr/>
        </p:nvCxnSpPr>
        <p:spPr>
          <a:xfrm flipV="1">
            <a:off x="4187037" y="3042766"/>
            <a:ext cx="452754" cy="3010521"/>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2" name="Gerade Verbindung mit Pfeil 151"/>
          <p:cNvCxnSpPr>
            <a:endCxn id="92" idx="1"/>
          </p:cNvCxnSpPr>
          <p:nvPr/>
        </p:nvCxnSpPr>
        <p:spPr>
          <a:xfrm flipV="1">
            <a:off x="4286340" y="4219435"/>
            <a:ext cx="353451" cy="1127250"/>
          </a:xfrm>
          <a:prstGeom prst="straightConnector1">
            <a:avLst/>
          </a:prstGeom>
          <a:ln>
            <a:solidFill>
              <a:schemeClr val="bg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5" name="Gerade Verbindung mit Pfeil 154"/>
          <p:cNvCxnSpPr>
            <a:stCxn id="104" idx="3"/>
            <a:endCxn id="98" idx="1"/>
          </p:cNvCxnSpPr>
          <p:nvPr/>
        </p:nvCxnSpPr>
        <p:spPr>
          <a:xfrm>
            <a:off x="4187037" y="5402773"/>
            <a:ext cx="452754" cy="685009"/>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8" name="Gerade Verbindung mit Pfeil 157"/>
          <p:cNvCxnSpPr>
            <a:stCxn id="93" idx="3"/>
            <a:endCxn id="88" idx="1"/>
          </p:cNvCxnSpPr>
          <p:nvPr/>
        </p:nvCxnSpPr>
        <p:spPr>
          <a:xfrm>
            <a:off x="6414188" y="3579005"/>
            <a:ext cx="302278" cy="1474832"/>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1" name="Gerade Verbindung mit Pfeil 160"/>
          <p:cNvCxnSpPr>
            <a:stCxn id="92" idx="3"/>
            <a:endCxn id="88" idx="1"/>
          </p:cNvCxnSpPr>
          <p:nvPr/>
        </p:nvCxnSpPr>
        <p:spPr>
          <a:xfrm>
            <a:off x="6414188" y="4219435"/>
            <a:ext cx="302278" cy="834402"/>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4" name="Gerade Verbindung mit Pfeil 163"/>
          <p:cNvCxnSpPr>
            <a:stCxn id="95" idx="3"/>
            <a:endCxn id="88" idx="1"/>
          </p:cNvCxnSpPr>
          <p:nvPr/>
        </p:nvCxnSpPr>
        <p:spPr>
          <a:xfrm>
            <a:off x="6414188" y="4918077"/>
            <a:ext cx="302278" cy="135760"/>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7" name="Gerade Verbindung mit Pfeil 166"/>
          <p:cNvCxnSpPr>
            <a:stCxn id="97" idx="3"/>
            <a:endCxn id="88" idx="1"/>
          </p:cNvCxnSpPr>
          <p:nvPr/>
        </p:nvCxnSpPr>
        <p:spPr>
          <a:xfrm flipV="1">
            <a:off x="6414188" y="5053837"/>
            <a:ext cx="302278" cy="503945"/>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0" name="Gerade Verbindung mit Pfeil 169"/>
          <p:cNvCxnSpPr>
            <a:stCxn id="98" idx="3"/>
          </p:cNvCxnSpPr>
          <p:nvPr/>
        </p:nvCxnSpPr>
        <p:spPr>
          <a:xfrm flipV="1">
            <a:off x="6414188" y="5102058"/>
            <a:ext cx="302278" cy="985724"/>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2" name="Gerade Verbindung mit Pfeil 171"/>
          <p:cNvCxnSpPr>
            <a:stCxn id="102" idx="3"/>
            <a:endCxn id="95" idx="1"/>
          </p:cNvCxnSpPr>
          <p:nvPr/>
        </p:nvCxnSpPr>
        <p:spPr>
          <a:xfrm>
            <a:off x="4187037" y="4016160"/>
            <a:ext cx="452754" cy="901917"/>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5" name="Gerade Verbindung mit Pfeil 174"/>
          <p:cNvCxnSpPr>
            <a:stCxn id="102" idx="3"/>
            <a:endCxn id="97" idx="1"/>
          </p:cNvCxnSpPr>
          <p:nvPr/>
        </p:nvCxnSpPr>
        <p:spPr>
          <a:xfrm>
            <a:off x="4187037" y="4016160"/>
            <a:ext cx="452754" cy="1541622"/>
          </a:xfrm>
          <a:prstGeom prst="straightConnector1">
            <a:avLst/>
          </a:prstGeom>
          <a:ln>
            <a:solidFill>
              <a:schemeClr val="bg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8" name="Gerade Verbindung mit Pfeil 177"/>
          <p:cNvCxnSpPr>
            <a:stCxn id="104" idx="3"/>
            <a:endCxn id="92" idx="1"/>
          </p:cNvCxnSpPr>
          <p:nvPr/>
        </p:nvCxnSpPr>
        <p:spPr>
          <a:xfrm flipV="1">
            <a:off x="4187037" y="4219435"/>
            <a:ext cx="452754" cy="1183338"/>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1" name="Gerade Verbindung mit Pfeil 180"/>
          <p:cNvCxnSpPr>
            <a:endCxn id="97" idx="1"/>
          </p:cNvCxnSpPr>
          <p:nvPr/>
        </p:nvCxnSpPr>
        <p:spPr>
          <a:xfrm flipV="1">
            <a:off x="4286339" y="5557782"/>
            <a:ext cx="353452" cy="139194"/>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3" name="Rectangle 2"/>
          <p:cNvSpPr txBox="1">
            <a:spLocks noChangeArrowheads="1"/>
          </p:cNvSpPr>
          <p:nvPr/>
        </p:nvSpPr>
        <p:spPr bwMode="auto">
          <a:xfrm>
            <a:off x="539552" y="666114"/>
            <a:ext cx="8458200" cy="65843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ct val="110000"/>
              </a:lnSpc>
              <a:spcBef>
                <a:spcPct val="0"/>
              </a:spcBef>
              <a:spcAft>
                <a:spcPct val="0"/>
              </a:spcAft>
              <a:defRPr sz="2600" b="1">
                <a:solidFill>
                  <a:srgbClr val="000000"/>
                </a:solidFill>
                <a:latin typeface="+mj-lt"/>
                <a:ea typeface="+mj-ea"/>
                <a:cs typeface="+mj-cs"/>
              </a:defRPr>
            </a:lvl1pPr>
            <a:lvl2pPr algn="l" rtl="0" fontAlgn="base">
              <a:lnSpc>
                <a:spcPct val="110000"/>
              </a:lnSpc>
              <a:spcBef>
                <a:spcPct val="0"/>
              </a:spcBef>
              <a:spcAft>
                <a:spcPct val="0"/>
              </a:spcAft>
              <a:defRPr sz="2600" b="1">
                <a:solidFill>
                  <a:srgbClr val="000000"/>
                </a:solidFill>
                <a:latin typeface="Arial" pitchFamily="-110" charset="0"/>
              </a:defRPr>
            </a:lvl2pPr>
            <a:lvl3pPr algn="l" rtl="0" fontAlgn="base">
              <a:lnSpc>
                <a:spcPct val="110000"/>
              </a:lnSpc>
              <a:spcBef>
                <a:spcPct val="0"/>
              </a:spcBef>
              <a:spcAft>
                <a:spcPct val="0"/>
              </a:spcAft>
              <a:defRPr sz="2600" b="1">
                <a:solidFill>
                  <a:srgbClr val="000000"/>
                </a:solidFill>
                <a:latin typeface="Arial" pitchFamily="-110" charset="0"/>
              </a:defRPr>
            </a:lvl3pPr>
            <a:lvl4pPr algn="l" rtl="0" fontAlgn="base">
              <a:lnSpc>
                <a:spcPct val="110000"/>
              </a:lnSpc>
              <a:spcBef>
                <a:spcPct val="0"/>
              </a:spcBef>
              <a:spcAft>
                <a:spcPct val="0"/>
              </a:spcAft>
              <a:defRPr sz="2600" b="1">
                <a:solidFill>
                  <a:srgbClr val="000000"/>
                </a:solidFill>
                <a:latin typeface="Arial" pitchFamily="-110" charset="0"/>
              </a:defRPr>
            </a:lvl4pPr>
            <a:lvl5pPr algn="l" rtl="0" fontAlgn="base">
              <a:lnSpc>
                <a:spcPct val="110000"/>
              </a:lnSpc>
              <a:spcBef>
                <a:spcPct val="0"/>
              </a:spcBef>
              <a:spcAft>
                <a:spcPct val="0"/>
              </a:spcAft>
              <a:defRPr sz="2600" b="1">
                <a:solidFill>
                  <a:srgbClr val="000000"/>
                </a:solidFill>
                <a:latin typeface="Arial" pitchFamily="-110" charset="0"/>
              </a:defRPr>
            </a:lvl5pPr>
            <a:lvl6pPr marL="457200" algn="l" rtl="0" fontAlgn="base">
              <a:lnSpc>
                <a:spcPct val="110000"/>
              </a:lnSpc>
              <a:spcBef>
                <a:spcPct val="0"/>
              </a:spcBef>
              <a:spcAft>
                <a:spcPct val="0"/>
              </a:spcAft>
              <a:defRPr sz="2600" b="1">
                <a:solidFill>
                  <a:srgbClr val="000000"/>
                </a:solidFill>
                <a:latin typeface="Arial" pitchFamily="-110" charset="0"/>
              </a:defRPr>
            </a:lvl6pPr>
            <a:lvl7pPr marL="914400" algn="l" rtl="0" fontAlgn="base">
              <a:lnSpc>
                <a:spcPct val="110000"/>
              </a:lnSpc>
              <a:spcBef>
                <a:spcPct val="0"/>
              </a:spcBef>
              <a:spcAft>
                <a:spcPct val="0"/>
              </a:spcAft>
              <a:defRPr sz="2600" b="1">
                <a:solidFill>
                  <a:srgbClr val="000000"/>
                </a:solidFill>
                <a:latin typeface="Arial" pitchFamily="-110" charset="0"/>
              </a:defRPr>
            </a:lvl7pPr>
            <a:lvl8pPr marL="1371600" algn="l" rtl="0" fontAlgn="base">
              <a:lnSpc>
                <a:spcPct val="110000"/>
              </a:lnSpc>
              <a:spcBef>
                <a:spcPct val="0"/>
              </a:spcBef>
              <a:spcAft>
                <a:spcPct val="0"/>
              </a:spcAft>
              <a:defRPr sz="2600" b="1">
                <a:solidFill>
                  <a:srgbClr val="000000"/>
                </a:solidFill>
                <a:latin typeface="Arial" pitchFamily="-110" charset="0"/>
              </a:defRPr>
            </a:lvl8pPr>
            <a:lvl9pPr marL="1828800" algn="l" rtl="0" fontAlgn="base">
              <a:lnSpc>
                <a:spcPct val="110000"/>
              </a:lnSpc>
              <a:spcBef>
                <a:spcPct val="0"/>
              </a:spcBef>
              <a:spcAft>
                <a:spcPct val="0"/>
              </a:spcAft>
              <a:defRPr sz="2600" b="1">
                <a:solidFill>
                  <a:srgbClr val="000000"/>
                </a:solidFill>
                <a:latin typeface="Arial" pitchFamily="-110" charset="0"/>
              </a:defRPr>
            </a:lvl9pPr>
          </a:lstStyle>
          <a:p>
            <a:r>
              <a:rPr lang="en-CA" sz="3000" dirty="0" smtClean="0">
                <a:latin typeface="Lucida Sans Unicode" pitchFamily="34" charset="0"/>
                <a:cs typeface="Lucida Sans Unicode" pitchFamily="34" charset="0"/>
              </a:rPr>
              <a:t>Impact pathways for land use </a:t>
            </a:r>
            <a:endParaRPr lang="en-CA" sz="3000" dirty="0">
              <a:latin typeface="Lucida Sans Unicode" pitchFamily="34" charset="0"/>
              <a:cs typeface="Lucida Sans Unicode" pitchFamily="34" charset="0"/>
            </a:endParaRPr>
          </a:p>
        </p:txBody>
      </p:sp>
      <p:sp>
        <p:nvSpPr>
          <p:cNvPr id="54" name="Slide Number Placeholder 1"/>
          <p:cNvSpPr txBox="1">
            <a:spLocks/>
          </p:cNvSpPr>
          <p:nvPr/>
        </p:nvSpPr>
        <p:spPr bwMode="auto">
          <a:xfrm>
            <a:off x="8155341" y="6564335"/>
            <a:ext cx="762000" cy="230188"/>
          </a:xfrm>
          <a:prstGeom prst="rect">
            <a:avLst/>
          </a:prstGeom>
          <a:noFill/>
          <a:ln w="9525">
            <a:noFill/>
            <a:miter lim="800000"/>
            <a:headEnd/>
            <a:tailEnd/>
          </a:ln>
          <a:effectLst/>
        </p:spPr>
        <p:txBody>
          <a:bodyPr vert="horz" wrap="square" lIns="0" tIns="144000" rIns="0" bIns="0" numCol="1" anchor="ctr" anchorCtr="0" compatLnSpc="1">
            <a:prstTxWarp prst="textNoShape">
              <a:avLst/>
            </a:prstTxWarp>
          </a:bodyPr>
          <a:lstStyle>
            <a:defPPr>
              <a:defRPr lang="de-CH"/>
            </a:defPPr>
            <a:lvl1pPr algn="r" rtl="0" eaLnBrk="0" fontAlgn="base" hangingPunct="0">
              <a:spcBef>
                <a:spcPct val="0"/>
              </a:spcBef>
              <a:spcAft>
                <a:spcPct val="0"/>
              </a:spcAft>
              <a:defRPr sz="900" b="0" kern="1200" smtClean="0">
                <a:solidFill>
                  <a:schemeClr val="bg1"/>
                </a:solidFill>
                <a:latin typeface="+mn-lt"/>
                <a:ea typeface="+mn-ea"/>
                <a:cs typeface="+mn-cs"/>
              </a:defRPr>
            </a:lvl1pPr>
            <a:lvl2pPr marL="457200" algn="l" rtl="0" eaLnBrk="0" fontAlgn="base" hangingPunct="0">
              <a:spcBef>
                <a:spcPct val="0"/>
              </a:spcBef>
              <a:spcAft>
                <a:spcPct val="0"/>
              </a:spcAft>
              <a:defRPr sz="2800" b="1"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800" b="1"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800" b="1"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800" b="1" kern="1200">
                <a:solidFill>
                  <a:schemeClr val="tx1"/>
                </a:solidFill>
                <a:latin typeface="Times" pitchFamily="-110" charset="0"/>
                <a:ea typeface="+mn-ea"/>
                <a:cs typeface="+mn-cs"/>
              </a:defRPr>
            </a:lvl5pPr>
            <a:lvl6pPr marL="2286000" algn="l" defTabSz="457200" rtl="0" eaLnBrk="1" latinLnBrk="0" hangingPunct="1">
              <a:defRPr sz="2800" b="1" kern="1200">
                <a:solidFill>
                  <a:schemeClr val="tx1"/>
                </a:solidFill>
                <a:latin typeface="Times" pitchFamily="-110" charset="0"/>
                <a:ea typeface="+mn-ea"/>
                <a:cs typeface="+mn-cs"/>
              </a:defRPr>
            </a:lvl6pPr>
            <a:lvl7pPr marL="2743200" algn="l" defTabSz="457200" rtl="0" eaLnBrk="1" latinLnBrk="0" hangingPunct="1">
              <a:defRPr sz="2800" b="1" kern="1200">
                <a:solidFill>
                  <a:schemeClr val="tx1"/>
                </a:solidFill>
                <a:latin typeface="Times" pitchFamily="-110" charset="0"/>
                <a:ea typeface="+mn-ea"/>
                <a:cs typeface="+mn-cs"/>
              </a:defRPr>
            </a:lvl7pPr>
            <a:lvl8pPr marL="3200400" algn="l" defTabSz="457200" rtl="0" eaLnBrk="1" latinLnBrk="0" hangingPunct="1">
              <a:defRPr sz="2800" b="1" kern="1200">
                <a:solidFill>
                  <a:schemeClr val="tx1"/>
                </a:solidFill>
                <a:latin typeface="Times" pitchFamily="-110" charset="0"/>
                <a:ea typeface="+mn-ea"/>
                <a:cs typeface="+mn-cs"/>
              </a:defRPr>
            </a:lvl8pPr>
            <a:lvl9pPr marL="3657600" algn="l" defTabSz="457200" rtl="0" eaLnBrk="1" latinLnBrk="0" hangingPunct="1">
              <a:defRPr sz="2800" b="1" kern="1200">
                <a:solidFill>
                  <a:schemeClr val="tx1"/>
                </a:solidFill>
                <a:latin typeface="Times" pitchFamily="-110" charset="0"/>
                <a:ea typeface="+mn-ea"/>
                <a:cs typeface="+mn-cs"/>
              </a:defRPr>
            </a:lvl9pPr>
          </a:lstStyle>
          <a:p>
            <a:pPr>
              <a:defRPr/>
            </a:pPr>
            <a:fld id="{95FCFADC-3A8F-4F43-B286-46629C7892E3}" type="slidenum">
              <a:rPr lang="en-US" sz="1400" smtClean="0"/>
              <a:pPr>
                <a:defRPr/>
              </a:pPr>
              <a:t>83</a:t>
            </a:fld>
            <a:endParaRPr lang="en-US" sz="1400" dirty="0"/>
          </a:p>
        </p:txBody>
      </p:sp>
      <p:sp>
        <p:nvSpPr>
          <p:cNvPr id="2" name="ZoneTexte 1"/>
          <p:cNvSpPr txBox="1"/>
          <p:nvPr/>
        </p:nvSpPr>
        <p:spPr>
          <a:xfrm>
            <a:off x="6806467" y="2776726"/>
            <a:ext cx="1923076" cy="830997"/>
          </a:xfrm>
          <a:prstGeom prst="rect">
            <a:avLst/>
          </a:prstGeom>
          <a:solidFill>
            <a:schemeClr val="bg1"/>
          </a:solidFill>
        </p:spPr>
        <p:txBody>
          <a:bodyPr wrap="square" rtlCol="0">
            <a:spAutoFit/>
          </a:bodyPr>
          <a:lstStyle/>
          <a:p>
            <a:r>
              <a:rPr lang="en-CA" sz="1600" b="0" dirty="0" smtClean="0">
                <a:solidFill>
                  <a:srgbClr val="0070C0"/>
                </a:solidFill>
                <a:latin typeface="Calibri" pitchFamily="34" charset="0"/>
                <a:cs typeface="Calibri" pitchFamily="34" charset="0"/>
              </a:rPr>
              <a:t>- de Baan et al., </a:t>
            </a:r>
            <a:r>
              <a:rPr lang="en-CA" sz="1600" b="0" dirty="0" err="1" smtClean="0">
                <a:solidFill>
                  <a:srgbClr val="0070C0"/>
                </a:solidFill>
                <a:latin typeface="Calibri" pitchFamily="34" charset="0"/>
                <a:cs typeface="Calibri" pitchFamily="34" charset="0"/>
              </a:rPr>
              <a:t>acc.</a:t>
            </a:r>
          </a:p>
          <a:p>
            <a:r>
              <a:rPr lang="en-CA" sz="1600" b="0" dirty="0" err="1" smtClean="0">
                <a:solidFill>
                  <a:srgbClr val="0070C0"/>
                </a:solidFill>
                <a:latin typeface="Calibri" pitchFamily="34" charset="0"/>
                <a:cs typeface="Calibri" pitchFamily="34" charset="0"/>
              </a:rPr>
              <a:t>- de Souza, subm.</a:t>
            </a:r>
            <a:endParaRPr lang="fr-CA" sz="1600" b="0" dirty="0">
              <a:solidFill>
                <a:srgbClr val="0070C0"/>
              </a:solidFill>
              <a:latin typeface="Calibri" pitchFamily="34" charset="0"/>
              <a:cs typeface="Calibri" pitchFamily="34" charset="0"/>
            </a:endParaRPr>
          </a:p>
        </p:txBody>
      </p:sp>
      <p:sp>
        <p:nvSpPr>
          <p:cNvPr id="50" name="ZoneTexte 49"/>
          <p:cNvSpPr txBox="1"/>
          <p:nvPr/>
        </p:nvSpPr>
        <p:spPr>
          <a:xfrm>
            <a:off x="6806467" y="3340864"/>
            <a:ext cx="1923076" cy="584775"/>
          </a:xfrm>
          <a:prstGeom prst="rect">
            <a:avLst/>
          </a:prstGeom>
          <a:solidFill>
            <a:schemeClr val="bg1"/>
          </a:solidFill>
        </p:spPr>
        <p:txBody>
          <a:bodyPr wrap="square" rtlCol="0">
            <a:spAutoFit/>
          </a:bodyPr>
          <a:lstStyle/>
          <a:p>
            <a:r>
              <a:rPr lang="en-CA" sz="1600" b="0" dirty="0" err="1">
                <a:solidFill>
                  <a:srgbClr val="0070C0"/>
                </a:solidFill>
                <a:latin typeface="Calibri" pitchFamily="34" charset="0"/>
                <a:cs typeface="Calibri" pitchFamily="34" charset="0"/>
              </a:rPr>
              <a:t>- Brandão</a:t>
            </a:r>
            <a:r>
              <a:rPr lang="en-CA" sz="1600" b="0" dirty="0">
                <a:solidFill>
                  <a:srgbClr val="0070C0"/>
                </a:solidFill>
                <a:latin typeface="Calibri" pitchFamily="34" charset="0"/>
                <a:cs typeface="Calibri" pitchFamily="34" charset="0"/>
              </a:rPr>
              <a:t> &amp;</a:t>
            </a:r>
            <a:r>
              <a:rPr lang="en-CA" sz="1600" b="0" dirty="0" smtClean="0">
                <a:solidFill>
                  <a:srgbClr val="0070C0"/>
                </a:solidFill>
                <a:latin typeface="Calibri" pitchFamily="34" charset="0"/>
                <a:cs typeface="Calibri" pitchFamily="34" charset="0"/>
              </a:rPr>
              <a:t> </a:t>
            </a:r>
            <a:r>
              <a:rPr lang="en-CA" sz="1600" b="0" dirty="0" err="1" smtClean="0">
                <a:solidFill>
                  <a:srgbClr val="0070C0"/>
                </a:solidFill>
                <a:latin typeface="Calibri" pitchFamily="34" charset="0"/>
                <a:cs typeface="Calibri" pitchFamily="34" charset="0"/>
              </a:rPr>
              <a:t>Milà</a:t>
            </a:r>
            <a:r>
              <a:rPr lang="en-CA" sz="1600" b="0" dirty="0" smtClean="0">
                <a:solidFill>
                  <a:srgbClr val="0070C0"/>
                </a:solidFill>
                <a:latin typeface="Calibri" pitchFamily="34" charset="0"/>
                <a:cs typeface="Calibri" pitchFamily="34" charset="0"/>
              </a:rPr>
              <a:t> i Canals, </a:t>
            </a:r>
            <a:r>
              <a:rPr lang="en-CA" sz="1600" b="0" dirty="0" err="1" smtClean="0">
                <a:solidFill>
                  <a:srgbClr val="0070C0"/>
                </a:solidFill>
                <a:latin typeface="Calibri" pitchFamily="34" charset="0"/>
                <a:cs typeface="Calibri" pitchFamily="34" charset="0"/>
              </a:rPr>
              <a:t>acc</a:t>
            </a:r>
            <a:r>
              <a:rPr lang="en-CA" sz="1600" b="0" dirty="0" smtClean="0">
                <a:solidFill>
                  <a:srgbClr val="0070C0"/>
                </a:solidFill>
                <a:latin typeface="Calibri" pitchFamily="34" charset="0"/>
                <a:cs typeface="Calibri" pitchFamily="34" charset="0"/>
              </a:rPr>
              <a:t>.</a:t>
            </a:r>
            <a:endParaRPr lang="fr-CA" sz="1600" b="0" dirty="0">
              <a:solidFill>
                <a:srgbClr val="0070C0"/>
              </a:solidFill>
              <a:latin typeface="Calibri" pitchFamily="34" charset="0"/>
              <a:cs typeface="Calibri" pitchFamily="34" charset="0"/>
            </a:endParaRPr>
          </a:p>
        </p:txBody>
      </p:sp>
      <p:sp>
        <p:nvSpPr>
          <p:cNvPr id="5" name="Chevron 4"/>
          <p:cNvSpPr/>
          <p:nvPr/>
        </p:nvSpPr>
        <p:spPr bwMode="auto">
          <a:xfrm>
            <a:off x="6415153" y="2803667"/>
            <a:ext cx="380708" cy="466650"/>
          </a:xfrm>
          <a:prstGeom prst="chevron">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800" b="1" i="0" u="none" strike="noStrike" cap="none" normalizeH="0" baseline="0">
              <a:ln>
                <a:noFill/>
              </a:ln>
              <a:solidFill>
                <a:schemeClr val="tx1"/>
              </a:solidFill>
              <a:effectLst/>
              <a:latin typeface="Calibri" pitchFamily="34" charset="0"/>
              <a:cs typeface="Calibri" pitchFamily="34" charset="0"/>
            </a:endParaRPr>
          </a:p>
        </p:txBody>
      </p:sp>
      <p:sp>
        <p:nvSpPr>
          <p:cNvPr id="51" name="ZoneTexte 50"/>
          <p:cNvSpPr txBox="1"/>
          <p:nvPr/>
        </p:nvSpPr>
        <p:spPr>
          <a:xfrm>
            <a:off x="6806467" y="3964674"/>
            <a:ext cx="1923076" cy="584775"/>
          </a:xfrm>
          <a:prstGeom prst="rect">
            <a:avLst/>
          </a:prstGeom>
          <a:solidFill>
            <a:schemeClr val="bg1"/>
          </a:solidFill>
        </p:spPr>
        <p:txBody>
          <a:bodyPr wrap="square" rtlCol="0">
            <a:spAutoFit/>
          </a:bodyPr>
          <a:lstStyle/>
          <a:p>
            <a:r>
              <a:rPr lang="en-CA" sz="1600" b="0" dirty="0" smtClean="0">
                <a:solidFill>
                  <a:srgbClr val="0070C0"/>
                </a:solidFill>
                <a:latin typeface="Calibri" pitchFamily="34" charset="0"/>
                <a:cs typeface="Calibri" pitchFamily="34" charset="0"/>
              </a:rPr>
              <a:t>- Müller-Wenk &amp; </a:t>
            </a:r>
            <a:r>
              <a:rPr lang="en-CA" sz="1600" b="0" dirty="0" err="1" smtClean="0">
                <a:solidFill>
                  <a:srgbClr val="0070C0"/>
                </a:solidFill>
                <a:latin typeface="Calibri" pitchFamily="34" charset="0"/>
                <a:cs typeface="Calibri" pitchFamily="34" charset="0"/>
              </a:rPr>
              <a:t>Brandão</a:t>
            </a:r>
            <a:r>
              <a:rPr lang="en-CA" sz="1600" b="0" dirty="0" smtClean="0">
                <a:solidFill>
                  <a:srgbClr val="0070C0"/>
                </a:solidFill>
                <a:latin typeface="Calibri" pitchFamily="34" charset="0"/>
                <a:cs typeface="Calibri" pitchFamily="34" charset="0"/>
              </a:rPr>
              <a:t>, 2010</a:t>
            </a:r>
            <a:endParaRPr lang="fr-CA" sz="1600" b="0" dirty="0">
              <a:solidFill>
                <a:srgbClr val="0070C0"/>
              </a:solidFill>
              <a:latin typeface="Calibri" pitchFamily="34" charset="0"/>
              <a:cs typeface="Calibri" pitchFamily="34" charset="0"/>
            </a:endParaRPr>
          </a:p>
        </p:txBody>
      </p:sp>
      <p:sp>
        <p:nvSpPr>
          <p:cNvPr id="52" name="ZoneTexte 51"/>
          <p:cNvSpPr txBox="1"/>
          <p:nvPr/>
        </p:nvSpPr>
        <p:spPr>
          <a:xfrm>
            <a:off x="6806467" y="5044400"/>
            <a:ext cx="1923076" cy="830997"/>
          </a:xfrm>
          <a:prstGeom prst="rect">
            <a:avLst/>
          </a:prstGeom>
          <a:solidFill>
            <a:schemeClr val="bg1"/>
          </a:solidFill>
        </p:spPr>
        <p:txBody>
          <a:bodyPr wrap="square" rtlCol="0">
            <a:spAutoFit/>
          </a:bodyPr>
          <a:lstStyle/>
          <a:p>
            <a:r>
              <a:rPr lang="en-CA" sz="1600" b="0" dirty="0" smtClean="0">
                <a:solidFill>
                  <a:srgbClr val="0070C0"/>
                </a:solidFill>
                <a:latin typeface="Calibri" pitchFamily="34" charset="0"/>
                <a:cs typeface="Calibri" pitchFamily="34" charset="0"/>
              </a:rPr>
              <a:t>- Saad et al., 2011 </a:t>
            </a:r>
          </a:p>
          <a:p>
            <a:r>
              <a:rPr lang="en-CA" sz="1600" b="0" dirty="0" smtClean="0">
                <a:solidFill>
                  <a:srgbClr val="0070C0"/>
                </a:solidFill>
                <a:latin typeface="Calibri" pitchFamily="34" charset="0"/>
                <a:cs typeface="Calibri" pitchFamily="34" charset="0"/>
              </a:rPr>
              <a:t>- Saad et al., </a:t>
            </a:r>
            <a:r>
              <a:rPr lang="en-CA" sz="1600" b="0" dirty="0" err="1" smtClean="0">
                <a:solidFill>
                  <a:srgbClr val="0070C0"/>
                </a:solidFill>
                <a:latin typeface="Calibri" pitchFamily="34" charset="0"/>
                <a:cs typeface="Calibri" pitchFamily="34" charset="0"/>
              </a:rPr>
              <a:t>subm</a:t>
            </a:r>
            <a:r>
              <a:rPr lang="en-CA" sz="1600" b="0" dirty="0" smtClean="0">
                <a:solidFill>
                  <a:srgbClr val="0070C0"/>
                </a:solidFill>
                <a:latin typeface="Calibri" pitchFamily="34" charset="0"/>
                <a:cs typeface="Calibri" pitchFamily="34" charset="0"/>
              </a:rPr>
              <a:t>.</a:t>
            </a:r>
          </a:p>
          <a:p>
            <a:pPr>
              <a:buFontTx/>
              <a:buChar char="-"/>
            </a:pPr>
            <a:endParaRPr lang="en-CA" sz="1600" b="0" dirty="0" smtClean="0">
              <a:solidFill>
                <a:srgbClr val="0070C0"/>
              </a:solidFill>
              <a:latin typeface="Calibri" pitchFamily="34" charset="0"/>
              <a:cs typeface="Calibri" pitchFamily="34" charset="0"/>
            </a:endParaRPr>
          </a:p>
        </p:txBody>
      </p:sp>
      <p:sp>
        <p:nvSpPr>
          <p:cNvPr id="57" name="Chevron 56"/>
          <p:cNvSpPr/>
          <p:nvPr/>
        </p:nvSpPr>
        <p:spPr bwMode="auto">
          <a:xfrm>
            <a:off x="6426292" y="3410298"/>
            <a:ext cx="380708" cy="466650"/>
          </a:xfrm>
          <a:prstGeom prst="chevron">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800" b="1" i="0" u="none" strike="noStrike" cap="none" normalizeH="0" baseline="0">
              <a:ln>
                <a:noFill/>
              </a:ln>
              <a:solidFill>
                <a:schemeClr val="tx1"/>
              </a:solidFill>
              <a:effectLst/>
              <a:latin typeface="Calibri" pitchFamily="34" charset="0"/>
              <a:cs typeface="Calibri" pitchFamily="34" charset="0"/>
            </a:endParaRPr>
          </a:p>
        </p:txBody>
      </p:sp>
      <p:sp>
        <p:nvSpPr>
          <p:cNvPr id="58" name="Chevron 57"/>
          <p:cNvSpPr/>
          <p:nvPr/>
        </p:nvSpPr>
        <p:spPr bwMode="auto">
          <a:xfrm>
            <a:off x="6428564" y="3999434"/>
            <a:ext cx="380708" cy="466650"/>
          </a:xfrm>
          <a:prstGeom prst="chevron">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800" b="1" i="0" u="none" strike="noStrike" cap="none" normalizeH="0" baseline="0">
              <a:ln>
                <a:noFill/>
              </a:ln>
              <a:solidFill>
                <a:schemeClr val="tx1"/>
              </a:solidFill>
              <a:effectLst/>
              <a:latin typeface="Calibri" pitchFamily="34" charset="0"/>
              <a:cs typeface="Calibri" pitchFamily="34" charset="0"/>
            </a:endParaRPr>
          </a:p>
        </p:txBody>
      </p:sp>
      <p:sp>
        <p:nvSpPr>
          <p:cNvPr id="59" name="Chevron 58"/>
          <p:cNvSpPr/>
          <p:nvPr/>
        </p:nvSpPr>
        <p:spPr bwMode="auto">
          <a:xfrm>
            <a:off x="6442212" y="5118570"/>
            <a:ext cx="380708" cy="466650"/>
          </a:xfrm>
          <a:prstGeom prst="chevron">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800" b="1" i="0" u="none" strike="noStrike" cap="none" normalizeH="0" baseline="0">
              <a:ln>
                <a:noFill/>
              </a:ln>
              <a:solidFill>
                <a:schemeClr val="tx1"/>
              </a:solidFill>
              <a:effectLst/>
              <a:latin typeface="Calibri" pitchFamily="34" charset="0"/>
              <a:cs typeface="Calibri" pitchFamily="34" charset="0"/>
            </a:endParaRPr>
          </a:p>
        </p:txBody>
      </p:sp>
      <p:sp>
        <p:nvSpPr>
          <p:cNvPr id="62" name="ZoneTexte 61"/>
          <p:cNvSpPr txBox="1"/>
          <p:nvPr/>
        </p:nvSpPr>
        <p:spPr>
          <a:xfrm>
            <a:off x="39069" y="1444710"/>
            <a:ext cx="1932234" cy="338554"/>
          </a:xfrm>
          <a:prstGeom prst="rect">
            <a:avLst/>
          </a:prstGeom>
          <a:solidFill>
            <a:schemeClr val="bg1"/>
          </a:solidFill>
        </p:spPr>
        <p:txBody>
          <a:bodyPr wrap="square" rtlCol="0">
            <a:spAutoFit/>
          </a:bodyPr>
          <a:lstStyle/>
          <a:p>
            <a:r>
              <a:rPr lang="en-CA" sz="1600" b="0" dirty="0" err="1" smtClean="0">
                <a:solidFill>
                  <a:srgbClr val="0070C0"/>
                </a:solidFill>
                <a:latin typeface="Calibri" pitchFamily="34" charset="0"/>
                <a:cs typeface="Calibri" pitchFamily="34" charset="0"/>
              </a:rPr>
              <a:t>Koellner</a:t>
            </a:r>
            <a:r>
              <a:rPr lang="en-CA" sz="1600" b="0" dirty="0" smtClean="0">
                <a:solidFill>
                  <a:srgbClr val="0070C0"/>
                </a:solidFill>
                <a:latin typeface="Calibri" pitchFamily="34" charset="0"/>
                <a:cs typeface="Calibri" pitchFamily="34" charset="0"/>
              </a:rPr>
              <a:t> et al., 2013</a:t>
            </a:r>
            <a:endParaRPr lang="fr-CA" sz="1600" b="0" dirty="0">
              <a:solidFill>
                <a:srgbClr val="0070C0"/>
              </a:solidFill>
              <a:latin typeface="Calibri" pitchFamily="34" charset="0"/>
              <a:cs typeface="Calibri" pitchFamily="34" charset="0"/>
            </a:endParaRPr>
          </a:p>
        </p:txBody>
      </p:sp>
      <p:grpSp>
        <p:nvGrpSpPr>
          <p:cNvPr id="4" name="Groupe 3"/>
          <p:cNvGrpSpPr/>
          <p:nvPr/>
        </p:nvGrpSpPr>
        <p:grpSpPr>
          <a:xfrm>
            <a:off x="2577437" y="4710678"/>
            <a:ext cx="1227092" cy="1466275"/>
            <a:chOff x="2628427" y="3700214"/>
            <a:chExt cx="1282375" cy="1633842"/>
          </a:xfrm>
        </p:grpSpPr>
        <p:pic>
          <p:nvPicPr>
            <p:cNvPr id="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427" y="3700214"/>
              <a:ext cx="1282375" cy="16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4" name="ZoneTexte 42"/>
            <p:cNvSpPr txBox="1">
              <a:spLocks noChangeArrowheads="1"/>
            </p:cNvSpPr>
            <p:nvPr/>
          </p:nvSpPr>
          <p:spPr bwMode="auto">
            <a:xfrm>
              <a:off x="2687557" y="3812117"/>
              <a:ext cx="1126748" cy="408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fr-CA" sz="1600" dirty="0"/>
                <a:t>LANCA</a:t>
              </a:r>
            </a:p>
          </p:txBody>
        </p:sp>
      </p:grpSp>
      <p:cxnSp>
        <p:nvCxnSpPr>
          <p:cNvPr id="65" name="Gerade Verbindung mit Pfeil 133"/>
          <p:cNvCxnSpPr>
            <a:stCxn id="63" idx="3"/>
            <a:endCxn id="95" idx="1"/>
          </p:cNvCxnSpPr>
          <p:nvPr/>
        </p:nvCxnSpPr>
        <p:spPr>
          <a:xfrm flipV="1">
            <a:off x="3804529" y="4918077"/>
            <a:ext cx="835262" cy="525739"/>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6" name="Gerade Verbindung mit Pfeil 133"/>
          <p:cNvCxnSpPr>
            <a:stCxn id="63" idx="3"/>
            <a:endCxn id="97" idx="1"/>
          </p:cNvCxnSpPr>
          <p:nvPr/>
        </p:nvCxnSpPr>
        <p:spPr>
          <a:xfrm>
            <a:off x="3804529" y="5443816"/>
            <a:ext cx="835262" cy="113966"/>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7" name="Gerade Verbindung mit Pfeil 133"/>
          <p:cNvCxnSpPr>
            <a:stCxn id="63" idx="3"/>
            <a:endCxn id="98" idx="1"/>
          </p:cNvCxnSpPr>
          <p:nvPr/>
        </p:nvCxnSpPr>
        <p:spPr>
          <a:xfrm>
            <a:off x="3804529" y="5443816"/>
            <a:ext cx="835262" cy="643966"/>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4" name="ZoneTexte 73"/>
          <p:cNvSpPr txBox="1"/>
          <p:nvPr/>
        </p:nvSpPr>
        <p:spPr>
          <a:xfrm>
            <a:off x="2363354" y="3726435"/>
            <a:ext cx="1778969" cy="1077218"/>
          </a:xfrm>
          <a:prstGeom prst="rect">
            <a:avLst/>
          </a:prstGeom>
          <a:solidFill>
            <a:schemeClr val="bg1"/>
          </a:solidFill>
        </p:spPr>
        <p:txBody>
          <a:bodyPr wrap="square" rtlCol="0">
            <a:spAutoFit/>
          </a:bodyPr>
          <a:lstStyle/>
          <a:p>
            <a:r>
              <a:rPr lang="en-CA" sz="1600" b="0" dirty="0" smtClean="0">
                <a:solidFill>
                  <a:srgbClr val="0070C0"/>
                </a:solidFill>
                <a:latin typeface="Calibri" pitchFamily="34" charset="0"/>
                <a:cs typeface="Calibri" pitchFamily="34" charset="0"/>
              </a:rPr>
              <a:t>- </a:t>
            </a:r>
            <a:r>
              <a:rPr lang="en-CA" sz="1600" b="0" dirty="0" err="1" smtClean="0">
                <a:solidFill>
                  <a:srgbClr val="0070C0"/>
                </a:solidFill>
                <a:latin typeface="Calibri" pitchFamily="34" charset="0"/>
                <a:cs typeface="Calibri" pitchFamily="34" charset="0"/>
              </a:rPr>
              <a:t>Baitz</a:t>
            </a:r>
            <a:r>
              <a:rPr lang="en-CA" sz="1600" b="0" dirty="0" smtClean="0">
                <a:solidFill>
                  <a:srgbClr val="0070C0"/>
                </a:solidFill>
                <a:latin typeface="Calibri" pitchFamily="34" charset="0"/>
                <a:cs typeface="Calibri" pitchFamily="34" charset="0"/>
              </a:rPr>
              <a:t>, 2002</a:t>
            </a:r>
          </a:p>
          <a:p>
            <a:r>
              <a:rPr lang="en-CA" sz="1600" b="0" dirty="0" smtClean="0">
                <a:solidFill>
                  <a:srgbClr val="0070C0"/>
                </a:solidFill>
                <a:latin typeface="Calibri" pitchFamily="34" charset="0"/>
                <a:cs typeface="Calibri" pitchFamily="34" charset="0"/>
              </a:rPr>
              <a:t>- Beck et al. 2010</a:t>
            </a:r>
          </a:p>
          <a:p>
            <a:r>
              <a:rPr lang="en-CA" sz="1600" b="0" dirty="0" smtClean="0">
                <a:solidFill>
                  <a:srgbClr val="0070C0"/>
                </a:solidFill>
                <a:latin typeface="Calibri" pitchFamily="34" charset="0"/>
                <a:cs typeface="Calibri" pitchFamily="34" charset="0"/>
              </a:rPr>
              <a:t>- </a:t>
            </a:r>
            <a:r>
              <a:rPr lang="en-CA" sz="1600" b="0" dirty="0" err="1" smtClean="0">
                <a:solidFill>
                  <a:srgbClr val="0070C0"/>
                </a:solidFill>
                <a:latin typeface="Calibri" pitchFamily="34" charset="0"/>
                <a:cs typeface="Calibri" pitchFamily="34" charset="0"/>
              </a:rPr>
              <a:t>Bos</a:t>
            </a:r>
            <a:r>
              <a:rPr lang="en-CA" sz="1600" b="0" dirty="0" smtClean="0">
                <a:solidFill>
                  <a:srgbClr val="0070C0"/>
                </a:solidFill>
                <a:latin typeface="Calibri" pitchFamily="34" charset="0"/>
                <a:cs typeface="Calibri" pitchFamily="34" charset="0"/>
              </a:rPr>
              <a:t> et al., </a:t>
            </a:r>
            <a:r>
              <a:rPr lang="en-CA" sz="1600" b="0" dirty="0" err="1" smtClean="0">
                <a:solidFill>
                  <a:srgbClr val="0070C0"/>
                </a:solidFill>
                <a:latin typeface="Calibri" pitchFamily="34" charset="0"/>
                <a:cs typeface="Calibri" pitchFamily="34" charset="0"/>
              </a:rPr>
              <a:t>under revisio</a:t>
            </a:r>
            <a:r>
              <a:rPr lang="en-CA" sz="1600" b="0" dirty="0" smtClean="0">
                <a:solidFill>
                  <a:srgbClr val="0070C0"/>
                </a:solidFill>
                <a:latin typeface="Calibri" pitchFamily="34" charset="0"/>
                <a:cs typeface="Calibri" pitchFamily="34" charset="0"/>
              </a:rPr>
              <a:t>n</a:t>
            </a:r>
            <a:endParaRPr lang="fr-CA" sz="1600" b="0" dirty="0">
              <a:solidFill>
                <a:srgbClr val="0070C0"/>
              </a:solidFill>
              <a:latin typeface="Calibri" pitchFamily="34" charset="0"/>
              <a:cs typeface="Calibri" pitchFamily="34" charset="0"/>
            </a:endParaRPr>
          </a:p>
        </p:txBody>
      </p:sp>
      <p:sp>
        <p:nvSpPr>
          <p:cNvPr id="68" name="ZoneTexte 61"/>
          <p:cNvSpPr txBox="1"/>
          <p:nvPr/>
        </p:nvSpPr>
        <p:spPr>
          <a:xfrm>
            <a:off x="3937969" y="1422485"/>
            <a:ext cx="1932234" cy="338554"/>
          </a:xfrm>
          <a:prstGeom prst="rect">
            <a:avLst/>
          </a:prstGeom>
          <a:solidFill>
            <a:schemeClr val="bg1"/>
          </a:solidFill>
        </p:spPr>
        <p:txBody>
          <a:bodyPr wrap="square" rtlCol="0">
            <a:spAutoFit/>
          </a:bodyPr>
          <a:lstStyle/>
          <a:p>
            <a:r>
              <a:rPr lang="en-CA" sz="1600" b="0" dirty="0" err="1" smtClean="0">
                <a:solidFill>
                  <a:srgbClr val="0070C0"/>
                </a:solidFill>
                <a:latin typeface="Calibri" pitchFamily="34" charset="0"/>
                <a:cs typeface="Calibri" pitchFamily="34" charset="0"/>
              </a:rPr>
              <a:t>Koellner</a:t>
            </a:r>
            <a:r>
              <a:rPr lang="en-CA" sz="1600" b="0" dirty="0" smtClean="0">
                <a:solidFill>
                  <a:srgbClr val="0070C0"/>
                </a:solidFill>
                <a:latin typeface="Calibri" pitchFamily="34" charset="0"/>
                <a:cs typeface="Calibri" pitchFamily="34" charset="0"/>
              </a:rPr>
              <a:t> et al., 2013</a:t>
            </a:r>
            <a:endParaRPr lang="fr-CA" sz="1600" b="0"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11056078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6"/>
                                        </p:tgtEl>
                                        <p:attrNameLst>
                                          <p:attrName>style.opacity</p:attrName>
                                        </p:attrNameLst>
                                      </p:cBhvr>
                                      <p:to>
                                        <p:strVal val="0.1"/>
                                      </p:to>
                                    </p:set>
                                    <p:animEffect filter="image" prLst="opacity: 0.1">
                                      <p:cBhvr rctx="IE">
                                        <p:cTn id="7" dur="indefinite"/>
                                        <p:tgtEl>
                                          <p:spTgt spid="96"/>
                                        </p:tgtEl>
                                      </p:cBhvr>
                                    </p:animEffect>
                                  </p:childTnLst>
                                </p:cTn>
                              </p:par>
                              <p:par>
                                <p:cTn id="8" presetID="9" presetClass="emph" presetSubtype="0" grpId="0" nodeType="withEffect">
                                  <p:stCondLst>
                                    <p:cond delay="0"/>
                                  </p:stCondLst>
                                  <p:childTnLst>
                                    <p:set>
                                      <p:cBhvr rctx="PPT">
                                        <p:cTn id="9" dur="indefinite"/>
                                        <p:tgtEl>
                                          <p:spTgt spid="99"/>
                                        </p:tgtEl>
                                        <p:attrNameLst>
                                          <p:attrName>style.opacity</p:attrName>
                                        </p:attrNameLst>
                                      </p:cBhvr>
                                      <p:to>
                                        <p:strVal val="0.1"/>
                                      </p:to>
                                    </p:set>
                                    <p:animEffect filter="image" prLst="opacity: 0.1">
                                      <p:cBhvr rctx="IE">
                                        <p:cTn id="10" dur="indefinite"/>
                                        <p:tgtEl>
                                          <p:spTgt spid="99"/>
                                        </p:tgtEl>
                                      </p:cBhvr>
                                    </p:animEffect>
                                  </p:childTnLst>
                                </p:cTn>
                              </p:par>
                              <p:par>
                                <p:cTn id="11" presetID="9" presetClass="emph" presetSubtype="0" grpId="0" nodeType="withEffect">
                                  <p:stCondLst>
                                    <p:cond delay="0"/>
                                  </p:stCondLst>
                                  <p:childTnLst>
                                    <p:set>
                                      <p:cBhvr rctx="PPT">
                                        <p:cTn id="12" dur="indefinite"/>
                                        <p:tgtEl>
                                          <p:spTgt spid="91"/>
                                        </p:tgtEl>
                                        <p:attrNameLst>
                                          <p:attrName>style.opacity</p:attrName>
                                        </p:attrNameLst>
                                      </p:cBhvr>
                                      <p:to>
                                        <p:strVal val="0.1"/>
                                      </p:to>
                                    </p:set>
                                    <p:animEffect filter="image" prLst="opacity: 0.1">
                                      <p:cBhvr rctx="IE">
                                        <p:cTn id="13" dur="indefinite"/>
                                        <p:tgtEl>
                                          <p:spTgt spid="91"/>
                                        </p:tgtEl>
                                      </p:cBhvr>
                                    </p:animEffect>
                                  </p:childTnLst>
                                </p:cTn>
                              </p:par>
                              <p:par>
                                <p:cTn id="14" presetID="9" presetClass="emph" presetSubtype="0" grpId="0" nodeType="withEffect">
                                  <p:stCondLst>
                                    <p:cond delay="0"/>
                                  </p:stCondLst>
                                  <p:childTnLst>
                                    <p:set>
                                      <p:cBhvr rctx="PPT">
                                        <p:cTn id="15" dur="indefinite"/>
                                        <p:tgtEl>
                                          <p:spTgt spid="100"/>
                                        </p:tgtEl>
                                        <p:attrNameLst>
                                          <p:attrName>style.opacity</p:attrName>
                                        </p:attrNameLst>
                                      </p:cBhvr>
                                      <p:to>
                                        <p:strVal val="0.1"/>
                                      </p:to>
                                    </p:set>
                                    <p:animEffect filter="image" prLst="opacity: 0.1">
                                      <p:cBhvr rctx="IE">
                                        <p:cTn id="16" dur="indefinite"/>
                                        <p:tgtEl>
                                          <p:spTgt spid="100"/>
                                        </p:tgtEl>
                                      </p:cBhvr>
                                    </p:animEffect>
                                  </p:childTnLst>
                                </p:cTn>
                              </p:par>
                              <p:par>
                                <p:cTn id="17" presetID="9" presetClass="emph" presetSubtype="0" grpId="0" nodeType="withEffect">
                                  <p:stCondLst>
                                    <p:cond delay="0"/>
                                  </p:stCondLst>
                                  <p:childTnLst>
                                    <p:set>
                                      <p:cBhvr rctx="PPT">
                                        <p:cTn id="18" dur="indefinite"/>
                                        <p:tgtEl>
                                          <p:spTgt spid="101"/>
                                        </p:tgtEl>
                                        <p:attrNameLst>
                                          <p:attrName>style.opacity</p:attrName>
                                        </p:attrNameLst>
                                      </p:cBhvr>
                                      <p:to>
                                        <p:strVal val="0.1"/>
                                      </p:to>
                                    </p:set>
                                    <p:animEffect filter="image" prLst="opacity: 0.1">
                                      <p:cBhvr rctx="IE">
                                        <p:cTn id="19" dur="indefinite"/>
                                        <p:tgtEl>
                                          <p:spTgt spid="101"/>
                                        </p:tgtEl>
                                      </p:cBhvr>
                                    </p:animEffect>
                                  </p:childTnLst>
                                </p:cTn>
                              </p:par>
                              <p:par>
                                <p:cTn id="20" presetID="9" presetClass="emph" presetSubtype="0" grpId="0" nodeType="withEffect">
                                  <p:stCondLst>
                                    <p:cond delay="0"/>
                                  </p:stCondLst>
                                  <p:childTnLst>
                                    <p:set>
                                      <p:cBhvr rctx="PPT">
                                        <p:cTn id="21" dur="indefinite"/>
                                        <p:tgtEl>
                                          <p:spTgt spid="102"/>
                                        </p:tgtEl>
                                        <p:attrNameLst>
                                          <p:attrName>style.opacity</p:attrName>
                                        </p:attrNameLst>
                                      </p:cBhvr>
                                      <p:to>
                                        <p:strVal val="0.1"/>
                                      </p:to>
                                    </p:set>
                                    <p:animEffect filter="image" prLst="opacity: 0.1">
                                      <p:cBhvr rctx="IE">
                                        <p:cTn id="22" dur="indefinite"/>
                                        <p:tgtEl>
                                          <p:spTgt spid="102"/>
                                        </p:tgtEl>
                                      </p:cBhvr>
                                    </p:animEffect>
                                  </p:childTnLst>
                                </p:cTn>
                              </p:par>
                              <p:par>
                                <p:cTn id="23" presetID="9" presetClass="emph" presetSubtype="0" grpId="0" nodeType="withEffect">
                                  <p:stCondLst>
                                    <p:cond delay="0"/>
                                  </p:stCondLst>
                                  <p:childTnLst>
                                    <p:set>
                                      <p:cBhvr rctx="PPT">
                                        <p:cTn id="24" dur="indefinite"/>
                                        <p:tgtEl>
                                          <p:spTgt spid="103"/>
                                        </p:tgtEl>
                                        <p:attrNameLst>
                                          <p:attrName>style.opacity</p:attrName>
                                        </p:attrNameLst>
                                      </p:cBhvr>
                                      <p:to>
                                        <p:strVal val="0.1"/>
                                      </p:to>
                                    </p:set>
                                    <p:animEffect filter="image" prLst="opacity: 0.1">
                                      <p:cBhvr rctx="IE">
                                        <p:cTn id="25" dur="indefinite"/>
                                        <p:tgtEl>
                                          <p:spTgt spid="103"/>
                                        </p:tgtEl>
                                      </p:cBhvr>
                                    </p:animEffect>
                                  </p:childTnLst>
                                </p:cTn>
                              </p:par>
                              <p:par>
                                <p:cTn id="26" presetID="9" presetClass="emph" presetSubtype="0" grpId="0" nodeType="withEffect">
                                  <p:stCondLst>
                                    <p:cond delay="0"/>
                                  </p:stCondLst>
                                  <p:childTnLst>
                                    <p:set>
                                      <p:cBhvr rctx="PPT">
                                        <p:cTn id="27" dur="indefinite"/>
                                        <p:tgtEl>
                                          <p:spTgt spid="104"/>
                                        </p:tgtEl>
                                        <p:attrNameLst>
                                          <p:attrName>style.opacity</p:attrName>
                                        </p:attrNameLst>
                                      </p:cBhvr>
                                      <p:to>
                                        <p:strVal val="0.1"/>
                                      </p:to>
                                    </p:set>
                                    <p:animEffect filter="image" prLst="opacity: 0.1">
                                      <p:cBhvr rctx="IE">
                                        <p:cTn id="28" dur="indefinite"/>
                                        <p:tgtEl>
                                          <p:spTgt spid="104"/>
                                        </p:tgtEl>
                                      </p:cBhvr>
                                    </p:animEffect>
                                  </p:childTnLst>
                                </p:cTn>
                              </p:par>
                              <p:par>
                                <p:cTn id="29" presetID="9" presetClass="emph" presetSubtype="0" grpId="0" nodeType="withEffect">
                                  <p:stCondLst>
                                    <p:cond delay="0"/>
                                  </p:stCondLst>
                                  <p:childTnLst>
                                    <p:set>
                                      <p:cBhvr rctx="PPT">
                                        <p:cTn id="30" dur="indefinite"/>
                                        <p:tgtEl>
                                          <p:spTgt spid="105"/>
                                        </p:tgtEl>
                                        <p:attrNameLst>
                                          <p:attrName>style.opacity</p:attrName>
                                        </p:attrNameLst>
                                      </p:cBhvr>
                                      <p:to>
                                        <p:strVal val="0.1"/>
                                      </p:to>
                                    </p:set>
                                    <p:animEffect filter="image" prLst="opacity: 0.1">
                                      <p:cBhvr rctx="IE">
                                        <p:cTn id="31" dur="indefinite"/>
                                        <p:tgtEl>
                                          <p:spTgt spid="105"/>
                                        </p:tgtEl>
                                      </p:cBhvr>
                                    </p:animEffect>
                                  </p:childTnLst>
                                </p:cTn>
                              </p:par>
                              <p:par>
                                <p:cTn id="32" presetID="9" presetClass="emph" presetSubtype="0" nodeType="withEffect">
                                  <p:stCondLst>
                                    <p:cond delay="0"/>
                                  </p:stCondLst>
                                  <p:childTnLst>
                                    <p:set>
                                      <p:cBhvr rctx="PPT">
                                        <p:cTn id="33" dur="indefinite"/>
                                        <p:tgtEl>
                                          <p:spTgt spid="108"/>
                                        </p:tgtEl>
                                        <p:attrNameLst>
                                          <p:attrName>style.opacity</p:attrName>
                                        </p:attrNameLst>
                                      </p:cBhvr>
                                      <p:to>
                                        <p:strVal val="0.1"/>
                                      </p:to>
                                    </p:set>
                                    <p:animEffect filter="image" prLst="opacity: 0.1">
                                      <p:cBhvr rctx="IE">
                                        <p:cTn id="34" dur="indefinite"/>
                                        <p:tgtEl>
                                          <p:spTgt spid="108"/>
                                        </p:tgtEl>
                                      </p:cBhvr>
                                    </p:animEffect>
                                  </p:childTnLst>
                                </p:cTn>
                              </p:par>
                              <p:par>
                                <p:cTn id="35" presetID="9" presetClass="emph" presetSubtype="0" nodeType="withEffect">
                                  <p:stCondLst>
                                    <p:cond delay="0"/>
                                  </p:stCondLst>
                                  <p:childTnLst>
                                    <p:set>
                                      <p:cBhvr rctx="PPT">
                                        <p:cTn id="36" dur="indefinite"/>
                                        <p:tgtEl>
                                          <p:spTgt spid="114"/>
                                        </p:tgtEl>
                                        <p:attrNameLst>
                                          <p:attrName>style.opacity</p:attrName>
                                        </p:attrNameLst>
                                      </p:cBhvr>
                                      <p:to>
                                        <p:strVal val="0.1"/>
                                      </p:to>
                                    </p:set>
                                    <p:animEffect filter="image" prLst="opacity: 0.1">
                                      <p:cBhvr rctx="IE">
                                        <p:cTn id="37" dur="indefinite"/>
                                        <p:tgtEl>
                                          <p:spTgt spid="114"/>
                                        </p:tgtEl>
                                      </p:cBhvr>
                                    </p:animEffect>
                                  </p:childTnLst>
                                </p:cTn>
                              </p:par>
                              <p:par>
                                <p:cTn id="38" presetID="9" presetClass="emph" presetSubtype="0" nodeType="withEffect">
                                  <p:stCondLst>
                                    <p:cond delay="0"/>
                                  </p:stCondLst>
                                  <p:childTnLst>
                                    <p:set>
                                      <p:cBhvr rctx="PPT">
                                        <p:cTn id="39" dur="indefinite"/>
                                        <p:tgtEl>
                                          <p:spTgt spid="117"/>
                                        </p:tgtEl>
                                        <p:attrNameLst>
                                          <p:attrName>style.opacity</p:attrName>
                                        </p:attrNameLst>
                                      </p:cBhvr>
                                      <p:to>
                                        <p:strVal val="0.1"/>
                                      </p:to>
                                    </p:set>
                                    <p:animEffect filter="image" prLst="opacity: 0.1">
                                      <p:cBhvr rctx="IE">
                                        <p:cTn id="40" dur="indefinite"/>
                                        <p:tgtEl>
                                          <p:spTgt spid="117"/>
                                        </p:tgtEl>
                                      </p:cBhvr>
                                    </p:animEffect>
                                  </p:childTnLst>
                                </p:cTn>
                              </p:par>
                              <p:par>
                                <p:cTn id="41" presetID="9" presetClass="emph" presetSubtype="0" nodeType="withEffect">
                                  <p:stCondLst>
                                    <p:cond delay="0"/>
                                  </p:stCondLst>
                                  <p:childTnLst>
                                    <p:set>
                                      <p:cBhvr rctx="PPT">
                                        <p:cTn id="42" dur="indefinite"/>
                                        <p:tgtEl>
                                          <p:spTgt spid="118"/>
                                        </p:tgtEl>
                                        <p:attrNameLst>
                                          <p:attrName>style.opacity</p:attrName>
                                        </p:attrNameLst>
                                      </p:cBhvr>
                                      <p:to>
                                        <p:strVal val="0.1"/>
                                      </p:to>
                                    </p:set>
                                    <p:animEffect filter="image" prLst="opacity: 0.1">
                                      <p:cBhvr rctx="IE">
                                        <p:cTn id="43" dur="indefinite"/>
                                        <p:tgtEl>
                                          <p:spTgt spid="118"/>
                                        </p:tgtEl>
                                      </p:cBhvr>
                                    </p:animEffect>
                                  </p:childTnLst>
                                </p:cTn>
                              </p:par>
                              <p:par>
                                <p:cTn id="44" presetID="9" presetClass="emph" presetSubtype="0" nodeType="withEffect">
                                  <p:stCondLst>
                                    <p:cond delay="0"/>
                                  </p:stCondLst>
                                  <p:childTnLst>
                                    <p:set>
                                      <p:cBhvr rctx="PPT">
                                        <p:cTn id="45" dur="indefinite"/>
                                        <p:tgtEl>
                                          <p:spTgt spid="119"/>
                                        </p:tgtEl>
                                        <p:attrNameLst>
                                          <p:attrName>style.opacity</p:attrName>
                                        </p:attrNameLst>
                                      </p:cBhvr>
                                      <p:to>
                                        <p:strVal val="0.1"/>
                                      </p:to>
                                    </p:set>
                                    <p:animEffect filter="image" prLst="opacity: 0.1">
                                      <p:cBhvr rctx="IE">
                                        <p:cTn id="46" dur="indefinite"/>
                                        <p:tgtEl>
                                          <p:spTgt spid="119"/>
                                        </p:tgtEl>
                                      </p:cBhvr>
                                    </p:animEffect>
                                  </p:childTnLst>
                                </p:cTn>
                              </p:par>
                              <p:par>
                                <p:cTn id="47" presetID="9" presetClass="emph" presetSubtype="0" nodeType="withEffect">
                                  <p:stCondLst>
                                    <p:cond delay="0"/>
                                  </p:stCondLst>
                                  <p:childTnLst>
                                    <p:set>
                                      <p:cBhvr rctx="PPT">
                                        <p:cTn id="48" dur="indefinite"/>
                                        <p:tgtEl>
                                          <p:spTgt spid="125"/>
                                        </p:tgtEl>
                                        <p:attrNameLst>
                                          <p:attrName>style.opacity</p:attrName>
                                        </p:attrNameLst>
                                      </p:cBhvr>
                                      <p:to>
                                        <p:strVal val="0.1"/>
                                      </p:to>
                                    </p:set>
                                    <p:animEffect filter="image" prLst="opacity: 0.1">
                                      <p:cBhvr rctx="IE">
                                        <p:cTn id="49" dur="indefinite"/>
                                        <p:tgtEl>
                                          <p:spTgt spid="125"/>
                                        </p:tgtEl>
                                      </p:cBhvr>
                                    </p:animEffect>
                                  </p:childTnLst>
                                </p:cTn>
                              </p:par>
                              <p:par>
                                <p:cTn id="50" presetID="9" presetClass="emph" presetSubtype="0" nodeType="withEffect">
                                  <p:stCondLst>
                                    <p:cond delay="0"/>
                                  </p:stCondLst>
                                  <p:childTnLst>
                                    <p:set>
                                      <p:cBhvr rctx="PPT">
                                        <p:cTn id="51" dur="indefinite"/>
                                        <p:tgtEl>
                                          <p:spTgt spid="128"/>
                                        </p:tgtEl>
                                        <p:attrNameLst>
                                          <p:attrName>style.opacity</p:attrName>
                                        </p:attrNameLst>
                                      </p:cBhvr>
                                      <p:to>
                                        <p:strVal val="0.1"/>
                                      </p:to>
                                    </p:set>
                                    <p:animEffect filter="image" prLst="opacity: 0.1">
                                      <p:cBhvr rctx="IE">
                                        <p:cTn id="52" dur="indefinite"/>
                                        <p:tgtEl>
                                          <p:spTgt spid="128"/>
                                        </p:tgtEl>
                                      </p:cBhvr>
                                    </p:animEffect>
                                  </p:childTnLst>
                                </p:cTn>
                              </p:par>
                              <p:par>
                                <p:cTn id="53" presetID="9" presetClass="emph" presetSubtype="0" nodeType="withEffect">
                                  <p:stCondLst>
                                    <p:cond delay="0"/>
                                  </p:stCondLst>
                                  <p:childTnLst>
                                    <p:set>
                                      <p:cBhvr rctx="PPT">
                                        <p:cTn id="54" dur="indefinite"/>
                                        <p:tgtEl>
                                          <p:spTgt spid="131"/>
                                        </p:tgtEl>
                                        <p:attrNameLst>
                                          <p:attrName>style.opacity</p:attrName>
                                        </p:attrNameLst>
                                      </p:cBhvr>
                                      <p:to>
                                        <p:strVal val="0.1"/>
                                      </p:to>
                                    </p:set>
                                    <p:animEffect filter="image" prLst="opacity: 0.1">
                                      <p:cBhvr rctx="IE">
                                        <p:cTn id="55" dur="indefinite"/>
                                        <p:tgtEl>
                                          <p:spTgt spid="131"/>
                                        </p:tgtEl>
                                      </p:cBhvr>
                                    </p:animEffect>
                                  </p:childTnLst>
                                </p:cTn>
                              </p:par>
                              <p:par>
                                <p:cTn id="56" presetID="9" presetClass="emph" presetSubtype="0" nodeType="withEffect">
                                  <p:stCondLst>
                                    <p:cond delay="0"/>
                                  </p:stCondLst>
                                  <p:childTnLst>
                                    <p:set>
                                      <p:cBhvr rctx="PPT">
                                        <p:cTn id="57" dur="indefinite"/>
                                        <p:tgtEl>
                                          <p:spTgt spid="134"/>
                                        </p:tgtEl>
                                        <p:attrNameLst>
                                          <p:attrName>style.opacity</p:attrName>
                                        </p:attrNameLst>
                                      </p:cBhvr>
                                      <p:to>
                                        <p:strVal val="0.1"/>
                                      </p:to>
                                    </p:set>
                                    <p:animEffect filter="image" prLst="opacity: 0.1">
                                      <p:cBhvr rctx="IE">
                                        <p:cTn id="58" dur="indefinite"/>
                                        <p:tgtEl>
                                          <p:spTgt spid="134"/>
                                        </p:tgtEl>
                                      </p:cBhvr>
                                    </p:animEffect>
                                  </p:childTnLst>
                                </p:cTn>
                              </p:par>
                              <p:par>
                                <p:cTn id="59" presetID="9" presetClass="emph" presetSubtype="0" nodeType="withEffect">
                                  <p:stCondLst>
                                    <p:cond delay="0"/>
                                  </p:stCondLst>
                                  <p:childTnLst>
                                    <p:set>
                                      <p:cBhvr rctx="PPT">
                                        <p:cTn id="60" dur="indefinite"/>
                                        <p:tgtEl>
                                          <p:spTgt spid="137"/>
                                        </p:tgtEl>
                                        <p:attrNameLst>
                                          <p:attrName>style.opacity</p:attrName>
                                        </p:attrNameLst>
                                      </p:cBhvr>
                                      <p:to>
                                        <p:strVal val="0.1"/>
                                      </p:to>
                                    </p:set>
                                    <p:animEffect filter="image" prLst="opacity: 0.1">
                                      <p:cBhvr rctx="IE">
                                        <p:cTn id="61" dur="indefinite"/>
                                        <p:tgtEl>
                                          <p:spTgt spid="137"/>
                                        </p:tgtEl>
                                      </p:cBhvr>
                                    </p:animEffect>
                                  </p:childTnLst>
                                </p:cTn>
                              </p:par>
                              <p:par>
                                <p:cTn id="62" presetID="9" presetClass="emph" presetSubtype="0" nodeType="withEffect">
                                  <p:stCondLst>
                                    <p:cond delay="0"/>
                                  </p:stCondLst>
                                  <p:childTnLst>
                                    <p:set>
                                      <p:cBhvr rctx="PPT">
                                        <p:cTn id="63" dur="indefinite"/>
                                        <p:tgtEl>
                                          <p:spTgt spid="141"/>
                                        </p:tgtEl>
                                        <p:attrNameLst>
                                          <p:attrName>style.opacity</p:attrName>
                                        </p:attrNameLst>
                                      </p:cBhvr>
                                      <p:to>
                                        <p:strVal val="0.1"/>
                                      </p:to>
                                    </p:set>
                                    <p:animEffect filter="image" prLst="opacity: 0.1">
                                      <p:cBhvr rctx="IE">
                                        <p:cTn id="64" dur="indefinite"/>
                                        <p:tgtEl>
                                          <p:spTgt spid="141"/>
                                        </p:tgtEl>
                                      </p:cBhvr>
                                    </p:animEffect>
                                  </p:childTnLst>
                                </p:cTn>
                              </p:par>
                              <p:par>
                                <p:cTn id="65" presetID="9" presetClass="emph" presetSubtype="0" nodeType="withEffect">
                                  <p:stCondLst>
                                    <p:cond delay="0"/>
                                  </p:stCondLst>
                                  <p:childTnLst>
                                    <p:set>
                                      <p:cBhvr rctx="PPT">
                                        <p:cTn id="66" dur="indefinite"/>
                                        <p:tgtEl>
                                          <p:spTgt spid="143"/>
                                        </p:tgtEl>
                                        <p:attrNameLst>
                                          <p:attrName>style.opacity</p:attrName>
                                        </p:attrNameLst>
                                      </p:cBhvr>
                                      <p:to>
                                        <p:strVal val="0.1"/>
                                      </p:to>
                                    </p:set>
                                    <p:animEffect filter="image" prLst="opacity: 0.1">
                                      <p:cBhvr rctx="IE">
                                        <p:cTn id="67" dur="indefinite"/>
                                        <p:tgtEl>
                                          <p:spTgt spid="143"/>
                                        </p:tgtEl>
                                      </p:cBhvr>
                                    </p:animEffect>
                                  </p:childTnLst>
                                </p:cTn>
                              </p:par>
                              <p:par>
                                <p:cTn id="68" presetID="9" presetClass="emph" presetSubtype="0" nodeType="withEffect">
                                  <p:stCondLst>
                                    <p:cond delay="0"/>
                                  </p:stCondLst>
                                  <p:childTnLst>
                                    <p:set>
                                      <p:cBhvr rctx="PPT">
                                        <p:cTn id="69" dur="indefinite"/>
                                        <p:tgtEl>
                                          <p:spTgt spid="152"/>
                                        </p:tgtEl>
                                        <p:attrNameLst>
                                          <p:attrName>style.opacity</p:attrName>
                                        </p:attrNameLst>
                                      </p:cBhvr>
                                      <p:to>
                                        <p:strVal val="0.1"/>
                                      </p:to>
                                    </p:set>
                                    <p:animEffect filter="image" prLst="opacity: 0.1">
                                      <p:cBhvr rctx="IE">
                                        <p:cTn id="70" dur="indefinite"/>
                                        <p:tgtEl>
                                          <p:spTgt spid="152"/>
                                        </p:tgtEl>
                                      </p:cBhvr>
                                    </p:animEffect>
                                  </p:childTnLst>
                                </p:cTn>
                              </p:par>
                              <p:par>
                                <p:cTn id="71" presetID="9" presetClass="emph" presetSubtype="0" nodeType="withEffect">
                                  <p:stCondLst>
                                    <p:cond delay="0"/>
                                  </p:stCondLst>
                                  <p:childTnLst>
                                    <p:set>
                                      <p:cBhvr rctx="PPT">
                                        <p:cTn id="72" dur="indefinite"/>
                                        <p:tgtEl>
                                          <p:spTgt spid="155"/>
                                        </p:tgtEl>
                                        <p:attrNameLst>
                                          <p:attrName>style.opacity</p:attrName>
                                        </p:attrNameLst>
                                      </p:cBhvr>
                                      <p:to>
                                        <p:strVal val="0.1"/>
                                      </p:to>
                                    </p:set>
                                    <p:animEffect filter="image" prLst="opacity: 0.1">
                                      <p:cBhvr rctx="IE">
                                        <p:cTn id="73" dur="indefinite"/>
                                        <p:tgtEl>
                                          <p:spTgt spid="155"/>
                                        </p:tgtEl>
                                      </p:cBhvr>
                                    </p:animEffect>
                                  </p:childTnLst>
                                </p:cTn>
                              </p:par>
                              <p:par>
                                <p:cTn id="74" presetID="9" presetClass="emph" presetSubtype="0" nodeType="withEffect">
                                  <p:stCondLst>
                                    <p:cond delay="0"/>
                                  </p:stCondLst>
                                  <p:childTnLst>
                                    <p:set>
                                      <p:cBhvr rctx="PPT">
                                        <p:cTn id="75" dur="indefinite"/>
                                        <p:tgtEl>
                                          <p:spTgt spid="158"/>
                                        </p:tgtEl>
                                        <p:attrNameLst>
                                          <p:attrName>style.opacity</p:attrName>
                                        </p:attrNameLst>
                                      </p:cBhvr>
                                      <p:to>
                                        <p:strVal val="0.1"/>
                                      </p:to>
                                    </p:set>
                                    <p:animEffect filter="image" prLst="opacity: 0.1">
                                      <p:cBhvr rctx="IE">
                                        <p:cTn id="76" dur="indefinite"/>
                                        <p:tgtEl>
                                          <p:spTgt spid="158"/>
                                        </p:tgtEl>
                                      </p:cBhvr>
                                    </p:animEffect>
                                  </p:childTnLst>
                                </p:cTn>
                              </p:par>
                              <p:par>
                                <p:cTn id="77" presetID="9" presetClass="emph" presetSubtype="0" nodeType="withEffect">
                                  <p:stCondLst>
                                    <p:cond delay="0"/>
                                  </p:stCondLst>
                                  <p:childTnLst>
                                    <p:set>
                                      <p:cBhvr rctx="PPT">
                                        <p:cTn id="78" dur="indefinite"/>
                                        <p:tgtEl>
                                          <p:spTgt spid="161"/>
                                        </p:tgtEl>
                                        <p:attrNameLst>
                                          <p:attrName>style.opacity</p:attrName>
                                        </p:attrNameLst>
                                      </p:cBhvr>
                                      <p:to>
                                        <p:strVal val="0.1"/>
                                      </p:to>
                                    </p:set>
                                    <p:animEffect filter="image" prLst="opacity: 0.1">
                                      <p:cBhvr rctx="IE">
                                        <p:cTn id="79" dur="indefinite"/>
                                        <p:tgtEl>
                                          <p:spTgt spid="161"/>
                                        </p:tgtEl>
                                      </p:cBhvr>
                                    </p:animEffect>
                                  </p:childTnLst>
                                </p:cTn>
                              </p:par>
                              <p:par>
                                <p:cTn id="80" presetID="9" presetClass="emph" presetSubtype="0" nodeType="withEffect">
                                  <p:stCondLst>
                                    <p:cond delay="0"/>
                                  </p:stCondLst>
                                  <p:childTnLst>
                                    <p:set>
                                      <p:cBhvr rctx="PPT">
                                        <p:cTn id="81" dur="indefinite"/>
                                        <p:tgtEl>
                                          <p:spTgt spid="164"/>
                                        </p:tgtEl>
                                        <p:attrNameLst>
                                          <p:attrName>style.opacity</p:attrName>
                                        </p:attrNameLst>
                                      </p:cBhvr>
                                      <p:to>
                                        <p:strVal val="0.1"/>
                                      </p:to>
                                    </p:set>
                                    <p:animEffect filter="image" prLst="opacity: 0.1">
                                      <p:cBhvr rctx="IE">
                                        <p:cTn id="82" dur="indefinite"/>
                                        <p:tgtEl>
                                          <p:spTgt spid="164"/>
                                        </p:tgtEl>
                                      </p:cBhvr>
                                    </p:animEffect>
                                  </p:childTnLst>
                                </p:cTn>
                              </p:par>
                              <p:par>
                                <p:cTn id="83" presetID="9" presetClass="emph" presetSubtype="0" nodeType="withEffect">
                                  <p:stCondLst>
                                    <p:cond delay="0"/>
                                  </p:stCondLst>
                                  <p:childTnLst>
                                    <p:set>
                                      <p:cBhvr rctx="PPT">
                                        <p:cTn id="84" dur="indefinite"/>
                                        <p:tgtEl>
                                          <p:spTgt spid="167"/>
                                        </p:tgtEl>
                                        <p:attrNameLst>
                                          <p:attrName>style.opacity</p:attrName>
                                        </p:attrNameLst>
                                      </p:cBhvr>
                                      <p:to>
                                        <p:strVal val="0.1"/>
                                      </p:to>
                                    </p:set>
                                    <p:animEffect filter="image" prLst="opacity: 0.1">
                                      <p:cBhvr rctx="IE">
                                        <p:cTn id="85" dur="indefinite"/>
                                        <p:tgtEl>
                                          <p:spTgt spid="167"/>
                                        </p:tgtEl>
                                      </p:cBhvr>
                                    </p:animEffect>
                                  </p:childTnLst>
                                </p:cTn>
                              </p:par>
                              <p:par>
                                <p:cTn id="86" presetID="9" presetClass="emph" presetSubtype="0" nodeType="withEffect">
                                  <p:stCondLst>
                                    <p:cond delay="0"/>
                                  </p:stCondLst>
                                  <p:childTnLst>
                                    <p:set>
                                      <p:cBhvr rctx="PPT">
                                        <p:cTn id="87" dur="indefinite"/>
                                        <p:tgtEl>
                                          <p:spTgt spid="170"/>
                                        </p:tgtEl>
                                        <p:attrNameLst>
                                          <p:attrName>style.opacity</p:attrName>
                                        </p:attrNameLst>
                                      </p:cBhvr>
                                      <p:to>
                                        <p:strVal val="0.1"/>
                                      </p:to>
                                    </p:set>
                                    <p:animEffect filter="image" prLst="opacity: 0.1">
                                      <p:cBhvr rctx="IE">
                                        <p:cTn id="88" dur="indefinite"/>
                                        <p:tgtEl>
                                          <p:spTgt spid="170"/>
                                        </p:tgtEl>
                                      </p:cBhvr>
                                    </p:animEffect>
                                  </p:childTnLst>
                                </p:cTn>
                              </p:par>
                              <p:par>
                                <p:cTn id="89" presetID="9" presetClass="emph" presetSubtype="0" nodeType="withEffect">
                                  <p:stCondLst>
                                    <p:cond delay="0"/>
                                  </p:stCondLst>
                                  <p:childTnLst>
                                    <p:set>
                                      <p:cBhvr rctx="PPT">
                                        <p:cTn id="90" dur="indefinite"/>
                                        <p:tgtEl>
                                          <p:spTgt spid="172"/>
                                        </p:tgtEl>
                                        <p:attrNameLst>
                                          <p:attrName>style.opacity</p:attrName>
                                        </p:attrNameLst>
                                      </p:cBhvr>
                                      <p:to>
                                        <p:strVal val="0.1"/>
                                      </p:to>
                                    </p:set>
                                    <p:animEffect filter="image" prLst="opacity: 0.1">
                                      <p:cBhvr rctx="IE">
                                        <p:cTn id="91" dur="indefinite"/>
                                        <p:tgtEl>
                                          <p:spTgt spid="172"/>
                                        </p:tgtEl>
                                      </p:cBhvr>
                                    </p:animEffect>
                                  </p:childTnLst>
                                </p:cTn>
                              </p:par>
                              <p:par>
                                <p:cTn id="92" presetID="9" presetClass="emph" presetSubtype="0" nodeType="withEffect">
                                  <p:stCondLst>
                                    <p:cond delay="0"/>
                                  </p:stCondLst>
                                  <p:childTnLst>
                                    <p:set>
                                      <p:cBhvr rctx="PPT">
                                        <p:cTn id="93" dur="indefinite"/>
                                        <p:tgtEl>
                                          <p:spTgt spid="175"/>
                                        </p:tgtEl>
                                        <p:attrNameLst>
                                          <p:attrName>style.opacity</p:attrName>
                                        </p:attrNameLst>
                                      </p:cBhvr>
                                      <p:to>
                                        <p:strVal val="0.1"/>
                                      </p:to>
                                    </p:set>
                                    <p:animEffect filter="image" prLst="opacity: 0.1">
                                      <p:cBhvr rctx="IE">
                                        <p:cTn id="94" dur="indefinite"/>
                                        <p:tgtEl>
                                          <p:spTgt spid="175"/>
                                        </p:tgtEl>
                                      </p:cBhvr>
                                    </p:animEffect>
                                  </p:childTnLst>
                                </p:cTn>
                              </p:par>
                              <p:par>
                                <p:cTn id="95" presetID="9" presetClass="emph" presetSubtype="0" nodeType="withEffect">
                                  <p:stCondLst>
                                    <p:cond delay="0"/>
                                  </p:stCondLst>
                                  <p:childTnLst>
                                    <p:set>
                                      <p:cBhvr rctx="PPT">
                                        <p:cTn id="96" dur="indefinite"/>
                                        <p:tgtEl>
                                          <p:spTgt spid="178"/>
                                        </p:tgtEl>
                                        <p:attrNameLst>
                                          <p:attrName>style.opacity</p:attrName>
                                        </p:attrNameLst>
                                      </p:cBhvr>
                                      <p:to>
                                        <p:strVal val="0.1"/>
                                      </p:to>
                                    </p:set>
                                    <p:animEffect filter="image" prLst="opacity: 0.1">
                                      <p:cBhvr rctx="IE">
                                        <p:cTn id="97" dur="indefinite"/>
                                        <p:tgtEl>
                                          <p:spTgt spid="178"/>
                                        </p:tgtEl>
                                      </p:cBhvr>
                                    </p:animEffect>
                                  </p:childTnLst>
                                </p:cTn>
                              </p:par>
                              <p:par>
                                <p:cTn id="98" presetID="9" presetClass="emph" presetSubtype="0" nodeType="withEffect">
                                  <p:stCondLst>
                                    <p:cond delay="0"/>
                                  </p:stCondLst>
                                  <p:childTnLst>
                                    <p:set>
                                      <p:cBhvr rctx="PPT">
                                        <p:cTn id="99" dur="indefinite"/>
                                        <p:tgtEl>
                                          <p:spTgt spid="181"/>
                                        </p:tgtEl>
                                        <p:attrNameLst>
                                          <p:attrName>style.opacity</p:attrName>
                                        </p:attrNameLst>
                                      </p:cBhvr>
                                      <p:to>
                                        <p:strVal val="0.1"/>
                                      </p:to>
                                    </p:set>
                                    <p:animEffect filter="image" prLst="opacity: 0.1">
                                      <p:cBhvr rctx="IE">
                                        <p:cTn id="100" dur="indefinite"/>
                                        <p:tgtEl>
                                          <p:spTgt spid="181"/>
                                        </p:tgtEl>
                                      </p:cBhvr>
                                    </p:animEffect>
                                  </p:childTnLst>
                                </p:cTn>
                              </p:par>
                              <p:par>
                                <p:cTn id="101" presetID="9" presetClass="emph" presetSubtype="0" grpId="0" nodeType="withEffect">
                                  <p:stCondLst>
                                    <p:cond delay="0"/>
                                  </p:stCondLst>
                                  <p:childTnLst>
                                    <p:set>
                                      <p:cBhvr rctx="PPT">
                                        <p:cTn id="102" dur="indefinite"/>
                                        <p:tgtEl>
                                          <p:spTgt spid="88"/>
                                        </p:tgtEl>
                                        <p:attrNameLst>
                                          <p:attrName>style.opacity</p:attrName>
                                        </p:attrNameLst>
                                      </p:cBhvr>
                                      <p:to>
                                        <p:strVal val="0.1"/>
                                      </p:to>
                                    </p:set>
                                    <p:animEffect filter="image" prLst="opacity: 0.1">
                                      <p:cBhvr rctx="IE">
                                        <p:cTn id="103" dur="indefinite"/>
                                        <p:tgtEl>
                                          <p:spTgt spid="88"/>
                                        </p:tgtEl>
                                      </p:cBhvr>
                                    </p:animEffect>
                                  </p:childTnLst>
                                </p:cTn>
                              </p:par>
                              <p:par>
                                <p:cTn id="104" presetID="9" presetClass="emph" presetSubtype="0" grpId="0" nodeType="withEffect">
                                  <p:stCondLst>
                                    <p:cond delay="0"/>
                                  </p:stCondLst>
                                  <p:childTnLst>
                                    <p:set>
                                      <p:cBhvr rctx="PPT">
                                        <p:cTn id="105" dur="indefinite"/>
                                        <p:tgtEl>
                                          <p:spTgt spid="89"/>
                                        </p:tgtEl>
                                        <p:attrNameLst>
                                          <p:attrName>style.opacity</p:attrName>
                                        </p:attrNameLst>
                                      </p:cBhvr>
                                      <p:to>
                                        <p:strVal val="0.1"/>
                                      </p:to>
                                    </p:set>
                                    <p:animEffect filter="image" prLst="opacity: 0.1">
                                      <p:cBhvr rctx="IE">
                                        <p:cTn id="106" dur="indefinite"/>
                                        <p:tgtEl>
                                          <p:spTgt spid="89"/>
                                        </p:tgtEl>
                                      </p:cBhvr>
                                    </p:animEffect>
                                  </p:childTnLst>
                                </p:cTn>
                              </p:par>
                              <p:par>
                                <p:cTn id="107" presetID="1" presetClass="entr" presetSubtype="0" fill="hold" grpId="0" nodeType="withEffect">
                                  <p:stCondLst>
                                    <p:cond delay="0"/>
                                  </p:stCondLst>
                                  <p:childTnLst>
                                    <p:set>
                                      <p:cBhvr>
                                        <p:cTn id="108" dur="1" fill="hold">
                                          <p:stCondLst>
                                            <p:cond delay="0"/>
                                          </p:stCondLst>
                                        </p:cTn>
                                        <p:tgtEl>
                                          <p:spTgt spid="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9" grpId="0" animBg="1"/>
      <p:bldP spid="88" grpId="0" animBg="1"/>
      <p:bldP spid="89" grpId="0" animBg="1"/>
      <p:bldP spid="91" grpId="0" animBg="1"/>
      <p:bldP spid="100" grpId="0" animBg="1"/>
      <p:bldP spid="101" grpId="0" animBg="1"/>
      <p:bldP spid="102" grpId="0" animBg="1"/>
      <p:bldP spid="103" grpId="0" animBg="1"/>
      <p:bldP spid="104" grpId="0" animBg="1"/>
      <p:bldP spid="105" grpId="0" animBg="1"/>
      <p:bldP spid="2" grpId="0" animBg="1"/>
      <p:bldP spid="50" grpId="0" animBg="1"/>
      <p:bldP spid="5" grpId="0" animBg="1"/>
      <p:bldP spid="51" grpId="0" animBg="1"/>
      <p:bldP spid="52" grpId="0" animBg="1"/>
      <p:bldP spid="57" grpId="0" animBg="1"/>
      <p:bldP spid="58" grpId="0" animBg="1"/>
      <p:bldP spid="59" grpId="0" animBg="1"/>
      <p:bldP spid="62" grpId="0" animBg="1"/>
      <p:bldP spid="74" grpId="0" animBg="1"/>
      <p:bldP spid="6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Land use classification (Level 1 based on GLC2000)</a:t>
            </a:r>
            <a:endParaRPr lang="en-US" dirty="0"/>
          </a:p>
        </p:txBody>
      </p:sp>
      <p:sp>
        <p:nvSpPr>
          <p:cNvPr id="3" name="Foliennummernplatzhalter 2"/>
          <p:cNvSpPr>
            <a:spLocks noGrp="1"/>
          </p:cNvSpPr>
          <p:nvPr>
            <p:ph type="sldNum" sz="quarter" idx="4294967295"/>
          </p:nvPr>
        </p:nvSpPr>
        <p:spPr>
          <a:xfrm>
            <a:off x="0" y="6356350"/>
            <a:ext cx="2133600" cy="365125"/>
          </a:xfrm>
          <a:prstGeom prst="rect">
            <a:avLst/>
          </a:prstGeom>
        </p:spPr>
        <p:txBody>
          <a:bodyPr/>
          <a:lstStyle/>
          <a:p>
            <a:fld id="{24E6E5AF-D5AE-DA41-8D89-0636CE4AA4F0}" type="slidenum">
              <a:rPr lang="de-CH" smtClean="0"/>
              <a:pPr/>
              <a:t>84</a:t>
            </a:fld>
            <a:endParaRPr lang="de-CH" smtClean="0"/>
          </a:p>
          <a:p>
            <a:endParaRPr lang="de-CH"/>
          </a:p>
        </p:txBody>
      </p:sp>
      <p:graphicFrame>
        <p:nvGraphicFramePr>
          <p:cNvPr id="222211" name="Object 3"/>
          <p:cNvGraphicFramePr>
            <a:graphicFrameLocks noChangeAspect="1"/>
          </p:cNvGraphicFramePr>
          <p:nvPr/>
        </p:nvGraphicFramePr>
        <p:xfrm>
          <a:off x="374650" y="1466850"/>
          <a:ext cx="12163425" cy="5078413"/>
        </p:xfrm>
        <a:graphic>
          <a:graphicData uri="http://schemas.openxmlformats.org/presentationml/2006/ole">
            <mc:AlternateContent xmlns:mc="http://schemas.openxmlformats.org/markup-compatibility/2006">
              <mc:Choice xmlns:v="urn:schemas-microsoft-com:vml" Requires="v">
                <p:oleObj spid="_x0000_s8211" name="Dokument" r:id="rId3" imgW="6083300" imgH="2540000" progId="Word.Document.12">
                  <p:link updateAutomatic="1"/>
                </p:oleObj>
              </mc:Choice>
              <mc:Fallback>
                <p:oleObj name="Dokument" r:id="rId3" imgW="6083300" imgH="25400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 y="1466850"/>
                        <a:ext cx="12163425" cy="5078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63306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US" dirty="0"/>
              <a:t>Global Land</a:t>
            </a:r>
            <a:r>
              <a:rPr lang="en-US" dirty="0" smtClean="0"/>
              <a:t> Cover </a:t>
            </a:r>
            <a:r>
              <a:rPr lang="en-US" dirty="0"/>
              <a:t>GLC2000</a:t>
            </a:r>
          </a:p>
        </p:txBody>
      </p:sp>
      <p:sp>
        <p:nvSpPr>
          <p:cNvPr id="5" name="Foliennummernplatzhalter 2"/>
          <p:cNvSpPr>
            <a:spLocks noGrp="1"/>
          </p:cNvSpPr>
          <p:nvPr>
            <p:ph type="sldNum" sz="quarter" idx="4294967295"/>
          </p:nvPr>
        </p:nvSpPr>
        <p:spPr>
          <a:xfrm>
            <a:off x="0" y="6356350"/>
            <a:ext cx="2133600" cy="365125"/>
          </a:xfrm>
          <a:prstGeom prst="rect">
            <a:avLst/>
          </a:prstGeom>
        </p:spPr>
        <p:txBody>
          <a:bodyPr/>
          <a:lstStyle/>
          <a:p>
            <a:fld id="{4651C29B-59FC-5B46-8A92-B4E029452900}" type="slidenum">
              <a:rPr lang="de-CH"/>
              <a:pPr/>
              <a:t>85</a:t>
            </a:fld>
            <a:endParaRPr lang="de-CH"/>
          </a:p>
          <a:p>
            <a:endParaRPr lang="de-CH" sz="1000"/>
          </a:p>
        </p:txBody>
      </p:sp>
      <p:pic>
        <p:nvPicPr>
          <p:cNvPr id="897027" name="Picture 3" descr="Bild 1"/>
          <p:cNvPicPr>
            <a:picLocks noChangeAspect="1" noChangeArrowheads="1"/>
          </p:cNvPicPr>
          <p:nvPr/>
        </p:nvPicPr>
        <p:blipFill>
          <a:blip r:embed="rId3"/>
          <a:srcRect l="15206" r="8432"/>
          <a:stretch>
            <a:fillRect/>
          </a:stretch>
        </p:blipFill>
        <p:spPr bwMode="auto">
          <a:xfrm>
            <a:off x="0" y="1447800"/>
            <a:ext cx="9144000" cy="5370513"/>
          </a:xfrm>
          <a:prstGeom prst="rect">
            <a:avLst/>
          </a:prstGeom>
          <a:noFill/>
        </p:spPr>
      </p:pic>
      <p:sp>
        <p:nvSpPr>
          <p:cNvPr id="897028" name="Text Box 4"/>
          <p:cNvSpPr txBox="1">
            <a:spLocks noChangeArrowheads="1"/>
          </p:cNvSpPr>
          <p:nvPr/>
        </p:nvSpPr>
        <p:spPr bwMode="auto">
          <a:xfrm>
            <a:off x="495300" y="7119938"/>
            <a:ext cx="452755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de-DE" sz="1600" b="0">
                <a:latin typeface="Arial" pitchFamily="-110" charset="0"/>
              </a:rPr>
              <a:t>Global Land Cover GLC2000</a:t>
            </a:r>
          </a:p>
        </p:txBody>
      </p:sp>
    </p:spTree>
    <p:extLst>
      <p:ext uri="{BB962C8B-B14F-4D97-AF65-F5344CB8AC3E}">
        <p14:creationId xmlns:p14="http://schemas.microsoft.com/office/powerpoint/2010/main" val="1114548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Sub-criteria for Land Use</a:t>
            </a:r>
            <a:endParaRPr lang="en-NZ" dirty="0"/>
          </a:p>
        </p:txBody>
      </p:sp>
      <p:sp>
        <p:nvSpPr>
          <p:cNvPr id="3" name="Content Placeholder 2"/>
          <p:cNvSpPr>
            <a:spLocks noGrp="1"/>
          </p:cNvSpPr>
          <p:nvPr>
            <p:ph idx="1"/>
          </p:nvPr>
        </p:nvSpPr>
        <p:spPr/>
        <p:txBody>
          <a:bodyPr>
            <a:normAutofit lnSpcReduction="10000"/>
          </a:bodyPr>
          <a:lstStyle/>
          <a:p>
            <a:pPr>
              <a:buFont typeface="Arial"/>
              <a:buChar char="•"/>
            </a:pPr>
            <a:r>
              <a:rPr lang="en-US" b="0" dirty="0"/>
              <a:t>Specific underlying model</a:t>
            </a:r>
          </a:p>
          <a:p>
            <a:pPr>
              <a:buFont typeface="Arial"/>
              <a:buChar char="•"/>
            </a:pPr>
            <a:r>
              <a:rPr lang="en-US" b="0" dirty="0" smtClean="0"/>
              <a:t>Land </a:t>
            </a:r>
            <a:r>
              <a:rPr lang="en-US" b="0" dirty="0"/>
              <a:t>transformation</a:t>
            </a:r>
          </a:p>
          <a:p>
            <a:pPr>
              <a:buFont typeface="Arial"/>
              <a:buChar char="•"/>
            </a:pPr>
            <a:r>
              <a:rPr lang="en-US" b="0" dirty="0" smtClean="0"/>
              <a:t>Land </a:t>
            </a:r>
            <a:r>
              <a:rPr lang="en-US" b="0" dirty="0"/>
              <a:t>occupation</a:t>
            </a:r>
          </a:p>
          <a:p>
            <a:pPr>
              <a:buFont typeface="Arial"/>
              <a:buChar char="•"/>
            </a:pPr>
            <a:r>
              <a:rPr lang="en-US" b="0" dirty="0" smtClean="0"/>
              <a:t>Duration </a:t>
            </a:r>
            <a:r>
              <a:rPr lang="en-US" b="0" dirty="0"/>
              <a:t>of physical changes</a:t>
            </a:r>
          </a:p>
          <a:p>
            <a:pPr>
              <a:buFont typeface="Arial"/>
              <a:buChar char="•"/>
            </a:pPr>
            <a:r>
              <a:rPr lang="en-US" b="0" dirty="0" smtClean="0"/>
              <a:t>Quantitative </a:t>
            </a:r>
            <a:r>
              <a:rPr lang="en-US" b="0" dirty="0"/>
              <a:t>changes to fauna and flora</a:t>
            </a:r>
          </a:p>
          <a:p>
            <a:pPr>
              <a:buFont typeface="Arial"/>
              <a:buChar char="•"/>
            </a:pPr>
            <a:r>
              <a:rPr lang="en-US" b="0" dirty="0" smtClean="0"/>
              <a:t>Physical </a:t>
            </a:r>
            <a:r>
              <a:rPr lang="en-US" b="0" dirty="0"/>
              <a:t>changes to soil</a:t>
            </a:r>
          </a:p>
          <a:p>
            <a:pPr>
              <a:buFont typeface="Arial"/>
              <a:buChar char="•"/>
            </a:pPr>
            <a:r>
              <a:rPr lang="en-US" b="0" dirty="0" smtClean="0"/>
              <a:t>Effects </a:t>
            </a:r>
            <a:r>
              <a:rPr lang="en-US" b="0" dirty="0"/>
              <a:t>on climate change</a:t>
            </a:r>
          </a:p>
          <a:p>
            <a:pPr>
              <a:buFont typeface="Arial"/>
              <a:buChar char="•"/>
            </a:pPr>
            <a:r>
              <a:rPr lang="en-US" b="0" dirty="0" smtClean="0"/>
              <a:t>Effects </a:t>
            </a:r>
            <a:r>
              <a:rPr lang="en-US" b="0" dirty="0"/>
              <a:t>on Net Primary Production</a:t>
            </a:r>
          </a:p>
          <a:p>
            <a:pPr>
              <a:buFont typeface="Arial"/>
              <a:buChar char="•"/>
            </a:pPr>
            <a:r>
              <a:rPr lang="en-US" b="0" dirty="0" smtClean="0"/>
              <a:t>Biodiversity </a:t>
            </a:r>
            <a:r>
              <a:rPr lang="en-US" b="0" dirty="0"/>
              <a:t>loss</a:t>
            </a:r>
            <a:endParaRPr lang="en-NZ" b="0" dirty="0"/>
          </a:p>
        </p:txBody>
      </p:sp>
      <p:sp>
        <p:nvSpPr>
          <p:cNvPr id="4" name="Date Placeholder 3"/>
          <p:cNvSpPr>
            <a:spLocks noGrp="1"/>
          </p:cNvSpPr>
          <p:nvPr>
            <p:ph type="dt" sz="half" idx="10"/>
          </p:nvPr>
        </p:nvSpPr>
        <p:spPr>
          <a:xfrm>
            <a:off x="179512" y="6376243"/>
            <a:ext cx="3466728" cy="365125"/>
          </a:xfrm>
        </p:spPr>
        <p:txBody>
          <a:bodyPr>
            <a:normAutofit fontScale="925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lang="en-GB" sz="1200" b="0" smtClean="0"/>
            </a:lvl1pPr>
          </a:lstStyle>
          <a:p>
            <a:r>
              <a:rPr lang="en-NZ" sz="1000" dirty="0" smtClean="0">
                <a:solidFill>
                  <a:schemeClr val="bg1"/>
                </a:solidFill>
              </a:rPr>
              <a:t>Professorship in Energy and Process Engineering  </a:t>
            </a:r>
          </a:p>
          <a:p>
            <a:r>
              <a:rPr lang="en-NZ" sz="1000" dirty="0" smtClean="0">
                <a:solidFill>
                  <a:schemeClr val="bg1"/>
                </a:solidFill>
              </a:rPr>
              <a:t>Norwegian University of Science and Technology</a:t>
            </a:r>
            <a:endParaRPr lang="en-NZ" sz="1000" dirty="0">
              <a:solidFill>
                <a:schemeClr val="bg1"/>
              </a:solidFill>
            </a:endParaRPr>
          </a:p>
        </p:txBody>
      </p:sp>
      <p:sp>
        <p:nvSpPr>
          <p:cNvPr id="5" name="Slide Number Placeholder 5"/>
          <p:cNvSpPr>
            <a:spLocks noGrp="1"/>
          </p:cNvSpPr>
          <p:nvPr>
            <p:ph type="sldNum" sz="quarter" idx="4294967295"/>
          </p:nvPr>
        </p:nvSpPr>
        <p:spPr>
          <a:xfrm>
            <a:off x="8686800" y="6305550"/>
            <a:ext cx="457200" cy="476250"/>
          </a:xfrm>
          <a:prstGeom prst="rect">
            <a:avLst/>
          </a:prstGeom>
        </p:spPr>
        <p:txBody>
          <a:bodyPr>
            <a:normAutofit/>
          </a:bodyPr>
          <a:lstStyle/>
          <a:p>
            <a:fld id="{C0AF10DF-C04F-4F3D-B69B-FC312A1F11EE}" type="slidenum">
              <a:rPr lang="en-NZ" sz="1400" smtClean="0">
                <a:solidFill>
                  <a:schemeClr val="bg1"/>
                </a:solidFill>
              </a:rPr>
              <a:t>9</a:t>
            </a:fld>
            <a:endParaRPr lang="en-NZ" sz="1400" dirty="0">
              <a:solidFill>
                <a:schemeClr val="bg1"/>
              </a:solidFill>
            </a:endParaRPr>
          </a:p>
        </p:txBody>
      </p:sp>
      <p:sp>
        <p:nvSpPr>
          <p:cNvPr id="6" name="Date Placeholder 3"/>
          <p:cNvSpPr txBox="1">
            <a:spLocks/>
          </p:cNvSpPr>
          <p:nvPr/>
        </p:nvSpPr>
        <p:spPr>
          <a:xfrm>
            <a:off x="4932040" y="6381328"/>
            <a:ext cx="3816424" cy="365125"/>
          </a:xfrm>
          <a:prstGeom prst="rect">
            <a:avLst/>
          </a:prstGeom>
        </p:spPr>
        <p:txBody>
          <a:bodyPr vert="horz">
            <a:noAutofit/>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lang="en-GB" sz="1200" b="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900" dirty="0" err="1" smtClean="0">
                <a:solidFill>
                  <a:schemeClr val="bg1"/>
                </a:solidFill>
              </a:rPr>
              <a:t>Dr.</a:t>
            </a:r>
            <a:r>
              <a:rPr lang="en-NZ" sz="900" dirty="0" smtClean="0">
                <a:solidFill>
                  <a:schemeClr val="bg1"/>
                </a:solidFill>
              </a:rPr>
              <a:t> Miguel Brandão</a:t>
            </a:r>
          </a:p>
          <a:p>
            <a:pPr algn="r"/>
            <a:r>
              <a:rPr lang="en-NZ" sz="900" dirty="0" smtClean="0">
                <a:solidFill>
                  <a:schemeClr val="bg1"/>
                </a:solidFill>
              </a:rPr>
              <a:t>Test Public Lecture: The assessment of resource scarcity in LCA</a:t>
            </a:r>
            <a:endParaRPr lang="en-NZ" sz="900" dirty="0">
              <a:solidFill>
                <a:schemeClr val="bg1"/>
              </a:solidFill>
            </a:endParaRPr>
          </a:p>
        </p:txBody>
      </p:sp>
    </p:spTree>
    <p:extLst>
      <p:ext uri="{BB962C8B-B14F-4D97-AF65-F5344CB8AC3E}">
        <p14:creationId xmlns:p14="http://schemas.microsoft.com/office/powerpoint/2010/main" val="41580332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ohutukawa_landscpe">
  <a:themeElements>
    <a:clrScheme name="pohutukawa_landsc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hutukawa_landsc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hutukawa_landscp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hutukawa_landscp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hutukawa_landscp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hutukawa_landscp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hutukawa_landscp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hutukawa_landscp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hutukawa_landscp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hutukawa_landscp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hutukawa_landscp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hutukawa_landscp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hutukawa_landscp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2971</TotalTime>
  <Words>5455</Words>
  <Application>Microsoft Macintosh PowerPoint</Application>
  <PresentationFormat>On-screen Show (4:3)</PresentationFormat>
  <Paragraphs>842</Paragraphs>
  <Slides>85</Slides>
  <Notes>50</Notes>
  <HiddenSlides>2</HiddenSlides>
  <MMClips>0</MMClips>
  <ScaleCrop>false</ScaleCrop>
  <HeadingPairs>
    <vt:vector size="8" baseType="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85</vt:i4>
      </vt:variant>
    </vt:vector>
  </HeadingPairs>
  <TitlesOfParts>
    <vt:vector size="90" baseType="lpstr">
      <vt:lpstr>pohutukawa_landscpe</vt:lpstr>
      <vt:lpstr>???</vt:lpstr>
      <vt:lpstr>???</vt:lpstr>
      <vt:lpstr>???</vt:lpstr>
      <vt:lpstr>Equation</vt:lpstr>
      <vt:lpstr>International developments in Life Cycle Impact Assessment of Land Use</vt:lpstr>
      <vt:lpstr>International Activities</vt:lpstr>
      <vt:lpstr>The ILCD Handbook</vt:lpstr>
      <vt:lpstr>European Commission  recommendations</vt:lpstr>
      <vt:lpstr>Scoring procedure</vt:lpstr>
      <vt:lpstr>ILCD LCIA method  recommendation levels</vt:lpstr>
      <vt:lpstr>Land Use cause-effect chain</vt:lpstr>
      <vt:lpstr>ILCD selected methods and  underlying models</vt:lpstr>
      <vt:lpstr>Sub-criteria for Land Use</vt:lpstr>
      <vt:lpstr>Analysis of midpoint methods (ILCD, 2011)</vt:lpstr>
      <vt:lpstr>Midpoint method evaluation  (ILCD, 2011)</vt:lpstr>
      <vt:lpstr>Analysis of endpoint methods (ILCD, 2011)</vt:lpstr>
      <vt:lpstr>Endpoint method evaluation  (ILCD, 2011)</vt:lpstr>
      <vt:lpstr>Midpoint method evaluation  (ILCD, 2011)</vt:lpstr>
      <vt:lpstr>UNEP-SETAC Guideline on Global Land Use Impacts on Biodiversity  and Ecosystem Services in LCA  </vt:lpstr>
      <vt:lpstr>Project description and Partnership </vt:lpstr>
      <vt:lpstr>PowerPoint Presentation</vt:lpstr>
      <vt:lpstr>Characterisation factors for land use impacts on biodiversity  and ecosystem services</vt:lpstr>
      <vt:lpstr>PowerPoint Presentation</vt:lpstr>
      <vt:lpstr>Overview I</vt:lpstr>
      <vt:lpstr>Overview II</vt:lpstr>
      <vt:lpstr>Context and  general key-elements</vt:lpstr>
      <vt:lpstr>PowerPoint Presentation</vt:lpstr>
      <vt:lpstr>Ecosystem services are functional properties  of ecosystems that contribute to human well-being</vt:lpstr>
      <vt:lpstr>The Millennium Ecosystem  Assessment </vt:lpstr>
      <vt:lpstr>PowerPoint Presentation</vt:lpstr>
      <vt:lpstr>Outcome and results</vt:lpstr>
      <vt:lpstr>PowerPoint Presentation</vt:lpstr>
      <vt:lpstr>Impact assessment: Cause - effect chain </vt:lpstr>
      <vt:lpstr>Indicators adopted</vt:lpstr>
      <vt:lpstr>PowerPoint Presentation</vt:lpstr>
      <vt:lpstr>PowerPoint Presentation</vt:lpstr>
      <vt:lpstr>PowerPoint Presentation</vt:lpstr>
      <vt:lpstr>PowerPoint Presentation</vt:lpstr>
      <vt:lpstr>PowerPoint Presentation</vt:lpstr>
      <vt:lpstr>PowerPoint Presentation</vt:lpstr>
      <vt:lpstr>Assessment of actual land use  against reference in the region </vt:lpstr>
      <vt:lpstr>Concluding remarks</vt:lpstr>
      <vt:lpstr>Concluding remarks</vt:lpstr>
      <vt:lpstr>PowerPoint Presentation</vt:lpstr>
      <vt:lpstr>Papers of the special issue</vt:lpstr>
      <vt:lpstr>Global Characterisation Factors to Assess Land Use Impacts on Biotic Production  Miguel Brandão, Llorenç Milà i Canals </vt:lpstr>
      <vt:lpstr>Contents</vt:lpstr>
      <vt:lpstr>Objective</vt:lpstr>
      <vt:lpstr>Biotic Production Potential, BPP</vt:lpstr>
      <vt:lpstr>Indicators for BPP</vt:lpstr>
      <vt:lpstr>SOC as indicator for BPP</vt:lpstr>
      <vt:lpstr>Some SOC values  (tonnes C ha-1 in 0-30 cm depth) </vt:lpstr>
      <vt:lpstr>Calculating CF for BPP</vt:lpstr>
      <vt:lpstr>LCI data to make this work</vt:lpstr>
      <vt:lpstr>Assumptions, uncertainty</vt:lpstr>
      <vt:lpstr>Applications</vt:lpstr>
      <vt:lpstr>Discussion, needs for further  research</vt:lpstr>
      <vt:lpstr>Impact of land use on climate for use in LCA - carbon cycling between ecosystems and the atmosphere</vt:lpstr>
      <vt:lpstr>Importance of Land Use in the Global Carbon Cycle</vt:lpstr>
      <vt:lpstr>Decay of atmospheric CO2</vt:lpstr>
      <vt:lpstr>Radiative forcing (W/m2), t CO2-eq.  and t C*yr</vt:lpstr>
      <vt:lpstr>Radiative forcing (W/m2), t CO2-eq.  and t C*yr</vt:lpstr>
      <vt:lpstr>Global Warming Potential:  the extended Moura-Costa approach</vt:lpstr>
      <vt:lpstr>Characterisation Factors  (tC/ha)</vt:lpstr>
      <vt:lpstr>Land Use Impact Assessment of Margarine  Llorenç Milà i Canals, Giles Rigarlsford and Sarah Sim </vt:lpstr>
      <vt:lpstr>Contents</vt:lpstr>
      <vt:lpstr>What is Margarine?</vt:lpstr>
      <vt:lpstr>Goals</vt:lpstr>
      <vt:lpstr>Margarine products considered Functional unit = 500g tub</vt:lpstr>
      <vt:lpstr>Methods – LCI: sourcing  countries</vt:lpstr>
      <vt:lpstr>Methods – LCI: land  transformation (LUC)</vt:lpstr>
      <vt:lpstr>Methods – LCIA</vt:lpstr>
      <vt:lpstr>Results– LCIA</vt:lpstr>
      <vt:lpstr>Results– LCIA</vt:lpstr>
      <vt:lpstr>Discussion</vt:lpstr>
      <vt:lpstr>Conclusions</vt:lpstr>
      <vt:lpstr>Thank you! Questions? </vt:lpstr>
      <vt:lpstr>Overview</vt:lpstr>
      <vt:lpstr>Questions?</vt:lpstr>
      <vt:lpstr>APPENDIX</vt:lpstr>
      <vt:lpstr>Regionalization on the level of biomes</vt:lpstr>
      <vt:lpstr>Regionalization on the level of ecoregions</vt:lpstr>
      <vt:lpstr>Land use impacts on ecosystem services  Foley, et al. (2005) Science 309, 570  </vt:lpstr>
      <vt:lpstr>PowerPoint Presentation</vt:lpstr>
      <vt:lpstr>PowerPoint Presentation</vt:lpstr>
      <vt:lpstr>Impact pathways</vt:lpstr>
      <vt:lpstr>PowerPoint Presentation</vt:lpstr>
      <vt:lpstr>Land use classification (Level 1 based on GLC2000)</vt:lpstr>
      <vt:lpstr>Global Land Cover GLC2000</vt:lpstr>
    </vt:vector>
  </TitlesOfParts>
  <Company>International Life Cycle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Brandao</dc:creator>
  <cp:lastModifiedBy>Miguel  Brandao</cp:lastModifiedBy>
  <cp:revision>46</cp:revision>
  <dcterms:created xsi:type="dcterms:W3CDTF">2014-04-03T23:08:57Z</dcterms:created>
  <dcterms:modified xsi:type="dcterms:W3CDTF">2014-04-08T03:02:49Z</dcterms:modified>
</cp:coreProperties>
</file>